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jpg" ContentType="image/jpeg"/>
  <Default Extension="rels" ContentType="application/vnd.openxmlformats-package.relationships+xml"/>
  <Default Extension="gif" ContentType="image/gif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drawings/drawing1.xml" ContentType="application/vnd.openxmlformats-officedocument.drawingml.chartshapes+xml"/>
  <Override PartName="/ppt/notesSlides/notesSlide4.xml" ContentType="application/vnd.openxmlformats-officedocument.presentationml.notesSlide+xml"/>
  <Override PartName="/ppt/charts/chart2.xml" ContentType="application/vnd.openxmlformats-officedocument.drawingml.chart+xml"/>
  <Override PartName="/ppt/theme/themeOverride2.xml" ContentType="application/vnd.openxmlformats-officedocument.themeOverride+xml"/>
  <Override PartName="/ppt/drawings/drawing2.xml" ContentType="application/vnd.openxmlformats-officedocument.drawingml.chartshape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3.xml" ContentType="application/vnd.openxmlformats-officedocument.drawingml.chart+xml"/>
  <Override PartName="/ppt/theme/themeOverride3.xml" ContentType="application/vnd.openxmlformats-officedocument.themeOverr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rts/chart4.xml" ContentType="application/vnd.openxmlformats-officedocument.drawingml.chart+xml"/>
  <Override PartName="/ppt/theme/themeOverride4.xml" ContentType="application/vnd.openxmlformats-officedocument.themeOverride+xml"/>
  <Override PartName="/ppt/charts/chart5.xml" ContentType="application/vnd.openxmlformats-officedocument.drawingml.chart+xml"/>
  <Override PartName="/ppt/theme/themeOverride5.xml" ContentType="application/vnd.openxmlformats-officedocument.themeOverride+xml"/>
  <Override PartName="/ppt/charts/chart6.xml" ContentType="application/vnd.openxmlformats-officedocument.drawingml.chart+xml"/>
  <Override PartName="/ppt/theme/themeOverride6.xml" ContentType="application/vnd.openxmlformats-officedocument.themeOverride+xml"/>
  <Override PartName="/ppt/charts/chart7.xml" ContentType="application/vnd.openxmlformats-officedocument.drawingml.chart+xml"/>
  <Override PartName="/ppt/theme/themeOverride7.xml" ContentType="application/vnd.openxmlformats-officedocument.themeOverride+xml"/>
  <Override PartName="/ppt/charts/chart8.xml" ContentType="application/vnd.openxmlformats-officedocument.drawingml.chart+xml"/>
  <Override PartName="/ppt/theme/themeOverride8.xml" ContentType="application/vnd.openxmlformats-officedocument.themeOverride+xml"/>
  <Override PartName="/ppt/charts/chart9.xml" ContentType="application/vnd.openxmlformats-officedocument.drawingml.chart+xml"/>
  <Override PartName="/ppt/theme/themeOverride9.xml" ContentType="application/vnd.openxmlformats-officedocument.themeOverr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rts/chart10.xml" ContentType="application/vnd.openxmlformats-officedocument.drawingml.chart+xml"/>
  <Override PartName="/ppt/theme/themeOverride10.xml" ContentType="application/vnd.openxmlformats-officedocument.themeOverr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rts/chart11.xml" ContentType="application/vnd.openxmlformats-officedocument.drawingml.chart+xml"/>
  <Override PartName="/ppt/theme/themeOverride11.xml" ContentType="application/vnd.openxmlformats-officedocument.themeOverride+xml"/>
  <Override PartName="/ppt/charts/chart12.xml" ContentType="application/vnd.openxmlformats-officedocument.drawingml.chart+xml"/>
  <Override PartName="/ppt/theme/themeOverride12.xml" ContentType="application/vnd.openxmlformats-officedocument.themeOverride+xml"/>
  <Override PartName="/ppt/drawings/drawing3.xml" ContentType="application/vnd.openxmlformats-officedocument.drawingml.chartshapes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64"/>
  </p:notesMasterIdLst>
  <p:handoutMasterIdLst>
    <p:handoutMasterId r:id="rId65"/>
  </p:handoutMasterIdLst>
  <p:sldIdLst>
    <p:sldId id="256" r:id="rId2"/>
    <p:sldId id="318" r:id="rId3"/>
    <p:sldId id="319" r:id="rId4"/>
    <p:sldId id="320" r:id="rId5"/>
    <p:sldId id="321" r:id="rId6"/>
    <p:sldId id="323" r:id="rId7"/>
    <p:sldId id="324" r:id="rId8"/>
    <p:sldId id="326" r:id="rId9"/>
    <p:sldId id="357" r:id="rId10"/>
    <p:sldId id="328" r:id="rId11"/>
    <p:sldId id="333" r:id="rId12"/>
    <p:sldId id="334" r:id="rId13"/>
    <p:sldId id="335" r:id="rId14"/>
    <p:sldId id="336" r:id="rId15"/>
    <p:sldId id="337" r:id="rId16"/>
    <p:sldId id="338" r:id="rId17"/>
    <p:sldId id="339" r:id="rId18"/>
    <p:sldId id="340" r:id="rId19"/>
    <p:sldId id="293" r:id="rId20"/>
    <p:sldId id="356" r:id="rId21"/>
    <p:sldId id="342" r:id="rId22"/>
    <p:sldId id="305" r:id="rId23"/>
    <p:sldId id="363" r:id="rId24"/>
    <p:sldId id="315" r:id="rId25"/>
    <p:sldId id="276" r:id="rId26"/>
    <p:sldId id="259" r:id="rId27"/>
    <p:sldId id="312" r:id="rId28"/>
    <p:sldId id="364" r:id="rId29"/>
    <p:sldId id="365" r:id="rId30"/>
    <p:sldId id="358" r:id="rId31"/>
    <p:sldId id="359" r:id="rId32"/>
    <p:sldId id="360" r:id="rId33"/>
    <p:sldId id="269" r:id="rId34"/>
    <p:sldId id="316" r:id="rId35"/>
    <p:sldId id="295" r:id="rId36"/>
    <p:sldId id="296" r:id="rId37"/>
    <p:sldId id="300" r:id="rId38"/>
    <p:sldId id="291" r:id="rId39"/>
    <p:sldId id="368" r:id="rId40"/>
    <p:sldId id="367" r:id="rId41"/>
    <p:sldId id="262" r:id="rId42"/>
    <p:sldId id="369" r:id="rId43"/>
    <p:sldId id="370" r:id="rId44"/>
    <p:sldId id="347" r:id="rId45"/>
    <p:sldId id="277" r:id="rId46"/>
    <p:sldId id="306" r:id="rId47"/>
    <p:sldId id="366" r:id="rId48"/>
    <p:sldId id="302" r:id="rId49"/>
    <p:sldId id="268" r:id="rId50"/>
    <p:sldId id="309" r:id="rId51"/>
    <p:sldId id="307" r:id="rId52"/>
    <p:sldId id="308" r:id="rId53"/>
    <p:sldId id="303" r:id="rId54"/>
    <p:sldId id="304" r:id="rId55"/>
    <p:sldId id="330" r:id="rId56"/>
    <p:sldId id="311" r:id="rId57"/>
    <p:sldId id="264" r:id="rId58"/>
    <p:sldId id="290" r:id="rId59"/>
    <p:sldId id="313" r:id="rId60"/>
    <p:sldId id="346" r:id="rId61"/>
    <p:sldId id="292" r:id="rId62"/>
    <p:sldId id="260" r:id="rId63"/>
  </p:sldIdLst>
  <p:sldSz cx="9144000" cy="6858000" type="screen4x3"/>
  <p:notesSz cx="6858000" cy="9144000"/>
  <p:kinsoku lang="ja-JP" invalStChars="、。，．・：；？！゛゜ヽヾゝゞ々ー’”）〕］｝〉》」』】°‰′″℃％ぁぃぅぇぉっゃゅょゎァィゥェォッャュョヮヵヶ!%),.:;?]}｡｣､･ｧｨｩｪｫｬｭｮｯｰﾞﾟ¢" invalEndChars="‘“（〔［｛〈《「『【￥＄$([\{｢£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Geneva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Geneva" charset="0"/>
        <a:ea typeface="ＭＳ Ｐゴシック" charset="0"/>
        <a:cs typeface="ＭＳ Ｐゴシック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Geneva" charset="0"/>
        <a:ea typeface="ＭＳ Ｐゴシック" charset="0"/>
        <a:cs typeface="ＭＳ Ｐゴシック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Geneva" charset="0"/>
        <a:ea typeface="ＭＳ Ｐゴシック" charset="0"/>
        <a:cs typeface="ＭＳ Ｐゴシック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Geneva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Geneva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Geneva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Geneva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Geneva" charset="0"/>
        <a:ea typeface="ＭＳ Ｐゴシック" charset="0"/>
        <a:cs typeface="ＭＳ Ｐゴシック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A3A3A3"/>
    <a:srgbClr val="959595"/>
    <a:srgbClr val="8C8C8C"/>
    <a:srgbClr val="C0C0C0"/>
    <a:srgbClr val="F9FFCC"/>
    <a:srgbClr val="999999"/>
    <a:srgbClr val="9EC4F5"/>
    <a:srgbClr val="E4C8BA"/>
    <a:srgbClr val="701112"/>
    <a:srgbClr val="8C041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outlineView">
  <p:normalViewPr showOutlineIcons="0">
    <p:restoredLeft sz="34567" autoAdjust="0"/>
    <p:restoredTop sz="95392" autoAdjust="0"/>
  </p:normalViewPr>
  <p:slideViewPr>
    <p:cSldViewPr>
      <p:cViewPr>
        <p:scale>
          <a:sx n="100" d="100"/>
          <a:sy n="100" d="100"/>
        </p:scale>
        <p:origin x="-384" y="-80"/>
      </p:cViewPr>
      <p:guideLst>
        <p:guide orient="horz" pos="1584"/>
        <p:guide pos="2880"/>
      </p:guideLst>
    </p:cSldViewPr>
  </p:slideViewPr>
  <p:outlineViewPr>
    <p:cViewPr>
      <p:scale>
        <a:sx n="33" d="100"/>
        <a:sy n="33" d="100"/>
      </p:scale>
      <p:origin x="0" y="8184"/>
    </p:cViewPr>
    <p:sldLst>
      <p:sld r:id="rId1" collapse="1"/>
      <p:sld r:id="rId2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66" d="100"/>
          <a:sy n="66" d="100"/>
        </p:scale>
        <p:origin x="8014124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notesMaster" Target="notesMasters/notesMaster1.xml"/><Relationship Id="rId65" Type="http://schemas.openxmlformats.org/officeDocument/2006/relationships/handoutMaster" Target="handoutMasters/handoutMaster1.xml"/><Relationship Id="rId66" Type="http://schemas.openxmlformats.org/officeDocument/2006/relationships/printerSettings" Target="printerSettings/printerSettings1.bin"/><Relationship Id="rId67" Type="http://schemas.openxmlformats.org/officeDocument/2006/relationships/presProps" Target="presProps.xml"/><Relationship Id="rId68" Type="http://schemas.openxmlformats.org/officeDocument/2006/relationships/viewProps" Target="viewProps.xml"/><Relationship Id="rId69" Type="http://schemas.openxmlformats.org/officeDocument/2006/relationships/theme" Target="theme/theme1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9.xml"/><Relationship Id="rId2" Type="http://schemas.openxmlformats.org/officeDocument/2006/relationships/slide" Target="slides/slide4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oleObject" Target="Hard%20Disk:Users:charlie:Dropbox:Research:Dthreads:paper:fig:overhead.xlsx" TargetMode="External"/><Relationship Id="rId3" Type="http://schemas.openxmlformats.org/officeDocument/2006/relationships/chartUserShapes" Target="../drawings/drawing1.xml"/></Relationships>
</file>

<file path=ppt/charts/_rels/chart10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0.xml"/><Relationship Id="rId2" Type="http://schemas.openxmlformats.org/officeDocument/2006/relationships/oleObject" Target="Hard%20Disk:Users:charlie:Dropbox:Research:Dthreads:paper:fig:overhead.xlsx" TargetMode="External"/></Relationships>
</file>

<file path=ppt/charts/_rels/chart11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1.xml"/><Relationship Id="rId2" Type="http://schemas.openxmlformats.org/officeDocument/2006/relationships/oleObject" Target="Hard%20Disk:Users:charlie:Dropbox:Research:Dthreads:paper:fig:overhead.xlsx" TargetMode="External"/></Relationships>
</file>

<file path=ppt/charts/_rels/chart12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2.xml"/><Relationship Id="rId2" Type="http://schemas.openxmlformats.org/officeDocument/2006/relationships/oleObject" Target="Hard%20Disk:Users:charlie:Dropbox:Research:Dthreads:paper:fig:overhead.xlsx" TargetMode="External"/><Relationship Id="rId3" Type="http://schemas.openxmlformats.org/officeDocument/2006/relationships/chartUserShapes" Target="../drawings/drawing3.xm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2.xml"/><Relationship Id="rId2" Type="http://schemas.openxmlformats.org/officeDocument/2006/relationships/oleObject" Target="Hard%20Disk:Users:charlie:Dropbox:Research:Dthreads:paper:fig:overhead.xlsx" TargetMode="External"/><Relationship Id="rId3" Type="http://schemas.openxmlformats.org/officeDocument/2006/relationships/chartUserShapes" Target="../drawings/drawing2.xm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3.xml"/><Relationship Id="rId2" Type="http://schemas.openxmlformats.org/officeDocument/2006/relationships/oleObject" Target="Hard%20Disk:Users:charlie:Dropbox:Research:Dthreads:paper:fig:overhead.xlsx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4.xml"/><Relationship Id="rId2" Type="http://schemas.openxmlformats.org/officeDocument/2006/relationships/oleObject" Target="Hard%20Disk:Users:charlie:Dropbox:Research:Dthreads:paper:fig:overhead.xlsx" TargetMode="Externa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5.xml"/><Relationship Id="rId2" Type="http://schemas.openxmlformats.org/officeDocument/2006/relationships/oleObject" Target="Hard%20Disk:Users:charlie:Dropbox:Research:Dthreads:paper:fig:overhead.xlsx" TargetMode="External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6.xml"/><Relationship Id="rId2" Type="http://schemas.openxmlformats.org/officeDocument/2006/relationships/oleObject" Target="Hard%20Disk:Users:charlie:Dropbox:Research:Dthreads:paper:fig:overhead.xlsx" TargetMode="External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7.xml"/><Relationship Id="rId2" Type="http://schemas.openxmlformats.org/officeDocument/2006/relationships/oleObject" Target="Hard%20Disk:Users:charlie:Dropbox:Research:Dthreads:paper:fig:overhead.xlsx" TargetMode="External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8.xml"/><Relationship Id="rId2" Type="http://schemas.openxmlformats.org/officeDocument/2006/relationships/oleObject" Target="Hard%20Disk:Users:charlie:Dropbox:Research:Dthreads:paper:fig:overhead.xlsx" TargetMode="External"/></Relationships>
</file>

<file path=ppt/charts/_rels/chart9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9.xml"/><Relationship Id="rId2" Type="http://schemas.openxmlformats.org/officeDocument/2006/relationships/oleObject" Target="Hard%20Disk:Users:charlie:Dropbox:Research:Dthreads:paper:fig:overhead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0917542650918635"/>
          <c:y val="0.158610713433548"/>
          <c:w val="0.891255139982502"/>
          <c:h val="0.512442585301837"/>
        </c:manualLayout>
      </c:layout>
      <c:barChart>
        <c:barDir val="col"/>
        <c:grouping val="clustered"/>
        <c:varyColors val="0"/>
        <c:ser>
          <c:idx val="2"/>
          <c:order val="0"/>
          <c:tx>
            <c:strRef>
              <c:f>overhead!$B$1</c:f>
              <c:strCache>
                <c:ptCount val="1"/>
                <c:pt idx="0">
                  <c:v>CoreDet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cat>
            <c:strRef>
              <c:f>overhead!$A$2:$A$19</c:f>
              <c:strCache>
                <c:ptCount val="18"/>
                <c:pt idx="0">
                  <c:v>PHOENIX</c:v>
                </c:pt>
                <c:pt idx="1">
                  <c:v>histogram</c:v>
                </c:pt>
                <c:pt idx="2">
                  <c:v>kmeans</c:v>
                </c:pt>
                <c:pt idx="3">
                  <c:v>linear_regression</c:v>
                </c:pt>
                <c:pt idx="4">
                  <c:v>matrix_multiply</c:v>
                </c:pt>
                <c:pt idx="5">
                  <c:v>pca</c:v>
                </c:pt>
                <c:pt idx="6">
                  <c:v>reverse_index</c:v>
                </c:pt>
                <c:pt idx="7">
                  <c:v>string_match</c:v>
                </c:pt>
                <c:pt idx="8">
                  <c:v>word_count</c:v>
                </c:pt>
                <c:pt idx="9">
                  <c:v>PARSEC</c:v>
                </c:pt>
                <c:pt idx="10">
                  <c:v>blackscholes</c:v>
                </c:pt>
                <c:pt idx="11">
                  <c:v>canneal</c:v>
                </c:pt>
                <c:pt idx="12">
                  <c:v>dedup</c:v>
                </c:pt>
                <c:pt idx="13">
                  <c:v>ferret</c:v>
                </c:pt>
                <c:pt idx="14">
                  <c:v>streamcluster</c:v>
                </c:pt>
                <c:pt idx="15">
                  <c:v>swaptions</c:v>
                </c:pt>
                <c:pt idx="17">
                  <c:v>hmean</c:v>
                </c:pt>
              </c:strCache>
            </c:strRef>
          </c:cat>
          <c:val>
            <c:numRef>
              <c:f>overhead!$B$2:$B$19</c:f>
              <c:numCache>
                <c:formatCode>0.00</c:formatCode>
                <c:ptCount val="18"/>
                <c:pt idx="1">
                  <c:v>4.066666666284577</c:v>
                </c:pt>
                <c:pt idx="2">
                  <c:v>5.198024503712047</c:v>
                </c:pt>
                <c:pt idx="3">
                  <c:v>1.562519014275307</c:v>
                </c:pt>
                <c:pt idx="4">
                  <c:v>1.63959883532288</c:v>
                </c:pt>
                <c:pt idx="5">
                  <c:v>1.915611690772123</c:v>
                </c:pt>
                <c:pt idx="6">
                  <c:v>3.813600485608038</c:v>
                </c:pt>
                <c:pt idx="7">
                  <c:v>5.740885927145012</c:v>
                </c:pt>
                <c:pt idx="8">
                  <c:v>7.764273601059806</c:v>
                </c:pt>
                <c:pt idx="10">
                  <c:v>1.117099135067906</c:v>
                </c:pt>
                <c:pt idx="11">
                  <c:v>1.415246098439376</c:v>
                </c:pt>
                <c:pt idx="12">
                  <c:v>2.343696027784322</c:v>
                </c:pt>
                <c:pt idx="13">
                  <c:v>3.116411534353863</c:v>
                </c:pt>
                <c:pt idx="14">
                  <c:v>5.233226837060703</c:v>
                </c:pt>
                <c:pt idx="15">
                  <c:v>8.433532934131736</c:v>
                </c:pt>
                <c:pt idx="17">
                  <c:v>2.576183310915307</c:v>
                </c:pt>
              </c:numCache>
            </c:numRef>
          </c:val>
        </c:ser>
        <c:ser>
          <c:idx val="3"/>
          <c:order val="1"/>
          <c:tx>
            <c:strRef>
              <c:f>overhead!$C$1</c:f>
              <c:strCache>
                <c:ptCount val="1"/>
                <c:pt idx="0">
                  <c:v>dthreads</c:v>
                </c:pt>
              </c:strCache>
            </c:strRef>
          </c:tx>
          <c:spPr>
            <a:solidFill>
              <a:srgbClr val="008000"/>
            </a:solidFill>
            <a:ln>
              <a:noFill/>
            </a:ln>
            <a:effectLst/>
          </c:spPr>
          <c:invertIfNegative val="0"/>
          <c:cat>
            <c:strRef>
              <c:f>overhead!$A$2:$A$19</c:f>
              <c:strCache>
                <c:ptCount val="18"/>
                <c:pt idx="0">
                  <c:v>PHOENIX</c:v>
                </c:pt>
                <c:pt idx="1">
                  <c:v>histogram</c:v>
                </c:pt>
                <c:pt idx="2">
                  <c:v>kmeans</c:v>
                </c:pt>
                <c:pt idx="3">
                  <c:v>linear_regression</c:v>
                </c:pt>
                <c:pt idx="4">
                  <c:v>matrix_multiply</c:v>
                </c:pt>
                <c:pt idx="5">
                  <c:v>pca</c:v>
                </c:pt>
                <c:pt idx="6">
                  <c:v>reverse_index</c:v>
                </c:pt>
                <c:pt idx="7">
                  <c:v>string_match</c:v>
                </c:pt>
                <c:pt idx="8">
                  <c:v>word_count</c:v>
                </c:pt>
                <c:pt idx="9">
                  <c:v>PARSEC</c:v>
                </c:pt>
                <c:pt idx="10">
                  <c:v>blackscholes</c:v>
                </c:pt>
                <c:pt idx="11">
                  <c:v>canneal</c:v>
                </c:pt>
                <c:pt idx="12">
                  <c:v>dedup</c:v>
                </c:pt>
                <c:pt idx="13">
                  <c:v>ferret</c:v>
                </c:pt>
                <c:pt idx="14">
                  <c:v>streamcluster</c:v>
                </c:pt>
                <c:pt idx="15">
                  <c:v>swaptions</c:v>
                </c:pt>
                <c:pt idx="17">
                  <c:v>hmean</c:v>
                </c:pt>
              </c:strCache>
            </c:strRef>
          </c:cat>
          <c:val>
            <c:numRef>
              <c:f>overhead!$C$2:$C$19</c:f>
              <c:numCache>
                <c:formatCode>0.00</c:formatCode>
                <c:ptCount val="18"/>
                <c:pt idx="1">
                  <c:v>0.475213675213411</c:v>
                </c:pt>
                <c:pt idx="2">
                  <c:v>1.054706049956845</c:v>
                </c:pt>
                <c:pt idx="3">
                  <c:v>0.139032552487997</c:v>
                </c:pt>
                <c:pt idx="4">
                  <c:v>1.001552895498248</c:v>
                </c:pt>
                <c:pt idx="5">
                  <c:v>1.04088107877448</c:v>
                </c:pt>
                <c:pt idx="6">
                  <c:v>2.92592592588938</c:v>
                </c:pt>
                <c:pt idx="7">
                  <c:v>0.625637005136019</c:v>
                </c:pt>
                <c:pt idx="8">
                  <c:v>1.10514414920853</c:v>
                </c:pt>
                <c:pt idx="10">
                  <c:v>0.984031936112926</c:v>
                </c:pt>
                <c:pt idx="11">
                  <c:v>3.714405762304922</c:v>
                </c:pt>
                <c:pt idx="12">
                  <c:v>3.379101900014992</c:v>
                </c:pt>
                <c:pt idx="13">
                  <c:v>2.322178711285155</c:v>
                </c:pt>
                <c:pt idx="14">
                  <c:v>1.35463258784482</c:v>
                </c:pt>
                <c:pt idx="15">
                  <c:v>0.948502994031138</c:v>
                </c:pt>
                <c:pt idx="17">
                  <c:v>0.742559772961321</c:v>
                </c:pt>
              </c:numCache>
            </c:numRef>
          </c:val>
        </c:ser>
        <c:ser>
          <c:idx val="4"/>
          <c:order val="2"/>
          <c:tx>
            <c:strRef>
              <c:f>overhead!$D$1</c:f>
              <c:strCache>
                <c:ptCount val="1"/>
                <c:pt idx="0">
                  <c:v>pthreads</c:v>
                </c:pt>
              </c:strCache>
            </c:strRef>
          </c:tx>
          <c:spPr>
            <a:solidFill>
              <a:schemeClr val="tx1"/>
            </a:solidFill>
            <a:ln>
              <a:noFill/>
            </a:ln>
            <a:effectLst/>
          </c:spPr>
          <c:invertIfNegative val="0"/>
          <c:cat>
            <c:strRef>
              <c:f>overhead!$A$2:$A$19</c:f>
              <c:strCache>
                <c:ptCount val="18"/>
                <c:pt idx="0">
                  <c:v>PHOENIX</c:v>
                </c:pt>
                <c:pt idx="1">
                  <c:v>histogram</c:v>
                </c:pt>
                <c:pt idx="2">
                  <c:v>kmeans</c:v>
                </c:pt>
                <c:pt idx="3">
                  <c:v>linear_regression</c:v>
                </c:pt>
                <c:pt idx="4">
                  <c:v>matrix_multiply</c:v>
                </c:pt>
                <c:pt idx="5">
                  <c:v>pca</c:v>
                </c:pt>
                <c:pt idx="6">
                  <c:v>reverse_index</c:v>
                </c:pt>
                <c:pt idx="7">
                  <c:v>string_match</c:v>
                </c:pt>
                <c:pt idx="8">
                  <c:v>word_count</c:v>
                </c:pt>
                <c:pt idx="9">
                  <c:v>PARSEC</c:v>
                </c:pt>
                <c:pt idx="10">
                  <c:v>blackscholes</c:v>
                </c:pt>
                <c:pt idx="11">
                  <c:v>canneal</c:v>
                </c:pt>
                <c:pt idx="12">
                  <c:v>dedup</c:v>
                </c:pt>
                <c:pt idx="13">
                  <c:v>ferret</c:v>
                </c:pt>
                <c:pt idx="14">
                  <c:v>streamcluster</c:v>
                </c:pt>
                <c:pt idx="15">
                  <c:v>swaptions</c:v>
                </c:pt>
                <c:pt idx="17">
                  <c:v>hmean</c:v>
                </c:pt>
              </c:strCache>
            </c:strRef>
          </c:cat>
          <c:val>
            <c:numRef>
              <c:f>overhead!$D$2:$D$19</c:f>
              <c:numCache>
                <c:formatCode>0.00</c:formatCode>
                <c:ptCount val="18"/>
                <c:pt idx="1">
                  <c:v>1.0</c:v>
                </c:pt>
                <c:pt idx="2">
                  <c:v>1.0</c:v>
                </c:pt>
                <c:pt idx="3">
                  <c:v>1.0</c:v>
                </c:pt>
                <c:pt idx="4">
                  <c:v>1.0</c:v>
                </c:pt>
                <c:pt idx="5">
                  <c:v>1.0</c:v>
                </c:pt>
                <c:pt idx="6">
                  <c:v>1.0</c:v>
                </c:pt>
                <c:pt idx="7">
                  <c:v>1.0</c:v>
                </c:pt>
                <c:pt idx="8">
                  <c:v>1.0</c:v>
                </c:pt>
                <c:pt idx="10">
                  <c:v>1.0</c:v>
                </c:pt>
                <c:pt idx="11">
                  <c:v>1.0</c:v>
                </c:pt>
                <c:pt idx="12">
                  <c:v>1.0</c:v>
                </c:pt>
                <c:pt idx="13">
                  <c:v>1.0</c:v>
                </c:pt>
                <c:pt idx="14">
                  <c:v>1.0</c:v>
                </c:pt>
                <c:pt idx="15">
                  <c:v>1.0</c:v>
                </c:pt>
                <c:pt idx="17">
                  <c:v>1.0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8"/>
        <c:axId val="485701416"/>
        <c:axId val="485704392"/>
      </c:barChart>
      <c:catAx>
        <c:axId val="485701416"/>
        <c:scaling>
          <c:orientation val="minMax"/>
        </c:scaling>
        <c:delete val="0"/>
        <c:axPos val="b"/>
        <c:majorTickMark val="out"/>
        <c:minorTickMark val="none"/>
        <c:tickLblPos val="nextTo"/>
        <c:txPr>
          <a:bodyPr/>
          <a:lstStyle/>
          <a:p>
            <a:pPr>
              <a:defRPr sz="1400"/>
            </a:pPr>
            <a:endParaRPr lang="en-US"/>
          </a:p>
        </c:txPr>
        <c:crossAx val="485704392"/>
        <c:crosses val="autoZero"/>
        <c:auto val="1"/>
        <c:lblAlgn val="ctr"/>
        <c:lblOffset val="75"/>
        <c:tickLblSkip val="1"/>
        <c:tickMarkSkip val="1"/>
        <c:noMultiLvlLbl val="0"/>
      </c:catAx>
      <c:valAx>
        <c:axId val="485704392"/>
        <c:scaling>
          <c:orientation val="minMax"/>
          <c:max val="6.0"/>
        </c:scaling>
        <c:delete val="0"/>
        <c:axPos val="l"/>
        <c:majorGridlines>
          <c:spPr>
            <a:ln w="9525">
              <a:solidFill>
                <a:schemeClr val="tx1">
                  <a:lumMod val="50000"/>
                  <a:lumOff val="50000"/>
                </a:schemeClr>
              </a:solidFill>
            </a:ln>
          </c:spPr>
        </c:majorGridlines>
        <c:title>
          <c:tx>
            <c:rich>
              <a:bodyPr rot="-5400000" vert="horz"/>
              <a:lstStyle/>
              <a:p>
                <a:pPr>
                  <a:defRPr sz="1800"/>
                </a:pPr>
                <a:r>
                  <a:rPr lang="en-US" sz="1800" dirty="0" smtClean="0"/>
                  <a:t>runtime relative to pthreads</a:t>
                </a:r>
                <a:endParaRPr lang="en-US" sz="1800" dirty="0"/>
              </a:p>
            </c:rich>
          </c:tx>
          <c:layout>
            <c:manualLayout>
              <c:xMode val="edge"/>
              <c:yMode val="edge"/>
              <c:x val="0.0116547462817148"/>
              <c:y val="0.134746927940826"/>
            </c:manualLayout>
          </c:layout>
          <c:overlay val="0"/>
        </c:title>
        <c:numFmt formatCode="0" sourceLinked="0"/>
        <c:majorTickMark val="out"/>
        <c:minorTickMark val="none"/>
        <c:tickLblPos val="nextTo"/>
        <c:crossAx val="485701416"/>
        <c:crossesAt val="1.0"/>
        <c:crossBetween val="between"/>
        <c:majorUnit val="1.0"/>
      </c:valAx>
    </c:plotArea>
    <c:legend>
      <c:legendPos val="b"/>
      <c:layout>
        <c:manualLayout>
          <c:xMode val="edge"/>
          <c:yMode val="edge"/>
          <c:x val="0.181591644794401"/>
          <c:y val="0.854160403245049"/>
          <c:w val="0.642131124234471"/>
          <c:h val="0.0549305058458602"/>
        </c:manualLayout>
      </c:layout>
      <c:overlay val="0"/>
      <c:txPr>
        <a:bodyPr/>
        <a:lstStyle/>
        <a:p>
          <a:pPr>
            <a:defRPr sz="1800"/>
          </a:pPr>
          <a:endParaRPr lang="en-US"/>
        </a:p>
      </c:txPr>
    </c:legend>
    <c:plotVisOnly val="1"/>
    <c:dispBlanksAs val="gap"/>
    <c:showDLblsOverMax val="0"/>
  </c:chart>
  <c:spPr>
    <a:ln>
      <a:noFill/>
    </a:ln>
  </c:spPr>
  <c:txPr>
    <a:bodyPr/>
    <a:lstStyle/>
    <a:p>
      <a:pPr>
        <a:defRPr sz="1600">
          <a:latin typeface="+mn-lt"/>
          <a:cs typeface="Times"/>
        </a:defRPr>
      </a:pPr>
      <a:endParaRPr lang="en-US"/>
    </a:p>
  </c:txPr>
  <c:externalData r:id="rId2">
    <c:autoUpdate val="0"/>
  </c:externalData>
  <c:userShapes r:id="rId3"/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0917542650918635"/>
          <c:y val="0.158610713433548"/>
          <c:w val="0.891255139982502"/>
          <c:h val="0.512442585301837"/>
        </c:manualLayout>
      </c:layout>
      <c:barChart>
        <c:barDir val="col"/>
        <c:grouping val="clustered"/>
        <c:varyColors val="0"/>
        <c:ser>
          <c:idx val="3"/>
          <c:order val="0"/>
          <c:tx>
            <c:strRef>
              <c:f>overhead!$C$1</c:f>
              <c:strCache>
                <c:ptCount val="1"/>
                <c:pt idx="0">
                  <c:v>dthreads</c:v>
                </c:pt>
              </c:strCache>
            </c:strRef>
          </c:tx>
          <c:spPr>
            <a:solidFill>
              <a:srgbClr val="008000"/>
            </a:solidFill>
            <a:ln>
              <a:noFill/>
            </a:ln>
            <a:effectLst/>
          </c:spPr>
          <c:invertIfNegative val="0"/>
          <c:cat>
            <c:strRef>
              <c:f>overhead!$A$2:$A$20</c:f>
              <c:strCache>
                <c:ptCount val="19"/>
                <c:pt idx="0">
                  <c:v>PHOENIX</c:v>
                </c:pt>
                <c:pt idx="1">
                  <c:v>histogram</c:v>
                </c:pt>
                <c:pt idx="2">
                  <c:v>kmeans</c:v>
                </c:pt>
                <c:pt idx="3">
                  <c:v>linear_regression</c:v>
                </c:pt>
                <c:pt idx="4">
                  <c:v>matrix_multiply</c:v>
                </c:pt>
                <c:pt idx="5">
                  <c:v>pca</c:v>
                </c:pt>
                <c:pt idx="6">
                  <c:v>reverse_index</c:v>
                </c:pt>
                <c:pt idx="7">
                  <c:v>string_match</c:v>
                </c:pt>
                <c:pt idx="8">
                  <c:v>word_count</c:v>
                </c:pt>
                <c:pt idx="9">
                  <c:v>PARSEC</c:v>
                </c:pt>
                <c:pt idx="10">
                  <c:v>blackscholes</c:v>
                </c:pt>
                <c:pt idx="11">
                  <c:v>canneal</c:v>
                </c:pt>
                <c:pt idx="12">
                  <c:v>dedup</c:v>
                </c:pt>
                <c:pt idx="13">
                  <c:v>ferret</c:v>
                </c:pt>
                <c:pt idx="14">
                  <c:v>streamcluster</c:v>
                </c:pt>
                <c:pt idx="15">
                  <c:v>swaptions</c:v>
                </c:pt>
                <c:pt idx="17">
                  <c:v>hmean</c:v>
                </c:pt>
                <c:pt idx="18">
                  <c:v>w/o outliers</c:v>
                </c:pt>
              </c:strCache>
            </c:strRef>
          </c:cat>
          <c:val>
            <c:numRef>
              <c:f>overhead!$C$2:$C$20</c:f>
              <c:numCache>
                <c:formatCode>0.00</c:formatCode>
                <c:ptCount val="19"/>
                <c:pt idx="1">
                  <c:v>0.475213675213411</c:v>
                </c:pt>
                <c:pt idx="2">
                  <c:v>1.054706049956845</c:v>
                </c:pt>
                <c:pt idx="3">
                  <c:v>0.139032552487997</c:v>
                </c:pt>
                <c:pt idx="4">
                  <c:v>1.001552895498248</c:v>
                </c:pt>
                <c:pt idx="5">
                  <c:v>1.04088107877448</c:v>
                </c:pt>
                <c:pt idx="6">
                  <c:v>2.92592592588938</c:v>
                </c:pt>
                <c:pt idx="7">
                  <c:v>0.625637005136019</c:v>
                </c:pt>
                <c:pt idx="8">
                  <c:v>1.10514414920853</c:v>
                </c:pt>
                <c:pt idx="10">
                  <c:v>0.984031936112926</c:v>
                </c:pt>
                <c:pt idx="11">
                  <c:v>3.714405762304922</c:v>
                </c:pt>
                <c:pt idx="12">
                  <c:v>3.379101900014992</c:v>
                </c:pt>
                <c:pt idx="13">
                  <c:v>2.322178711285155</c:v>
                </c:pt>
                <c:pt idx="14">
                  <c:v>1.35463258784482</c:v>
                </c:pt>
                <c:pt idx="15">
                  <c:v>0.948502994031138</c:v>
                </c:pt>
                <c:pt idx="17">
                  <c:v>0.742559772961321</c:v>
                </c:pt>
                <c:pt idx="18" formatCode="General">
                  <c:v>1.05725927100749</c:v>
                </c:pt>
              </c:numCache>
            </c:numRef>
          </c:val>
        </c:ser>
        <c:ser>
          <c:idx val="4"/>
          <c:order val="1"/>
          <c:tx>
            <c:strRef>
              <c:f>overhead!$D$1</c:f>
              <c:strCache>
                <c:ptCount val="1"/>
                <c:pt idx="0">
                  <c:v>pthreads</c:v>
                </c:pt>
              </c:strCache>
            </c:strRef>
          </c:tx>
          <c:spPr>
            <a:solidFill>
              <a:schemeClr val="tx1"/>
            </a:solidFill>
            <a:ln>
              <a:noFill/>
            </a:ln>
            <a:effectLst/>
          </c:spPr>
          <c:invertIfNegative val="0"/>
          <c:cat>
            <c:strRef>
              <c:f>overhead!$A$2:$A$20</c:f>
              <c:strCache>
                <c:ptCount val="19"/>
                <c:pt idx="0">
                  <c:v>PHOENIX</c:v>
                </c:pt>
                <c:pt idx="1">
                  <c:v>histogram</c:v>
                </c:pt>
                <c:pt idx="2">
                  <c:v>kmeans</c:v>
                </c:pt>
                <c:pt idx="3">
                  <c:v>linear_regression</c:v>
                </c:pt>
                <c:pt idx="4">
                  <c:v>matrix_multiply</c:v>
                </c:pt>
                <c:pt idx="5">
                  <c:v>pca</c:v>
                </c:pt>
                <c:pt idx="6">
                  <c:v>reverse_index</c:v>
                </c:pt>
                <c:pt idx="7">
                  <c:v>string_match</c:v>
                </c:pt>
                <c:pt idx="8">
                  <c:v>word_count</c:v>
                </c:pt>
                <c:pt idx="9">
                  <c:v>PARSEC</c:v>
                </c:pt>
                <c:pt idx="10">
                  <c:v>blackscholes</c:v>
                </c:pt>
                <c:pt idx="11">
                  <c:v>canneal</c:v>
                </c:pt>
                <c:pt idx="12">
                  <c:v>dedup</c:v>
                </c:pt>
                <c:pt idx="13">
                  <c:v>ferret</c:v>
                </c:pt>
                <c:pt idx="14">
                  <c:v>streamcluster</c:v>
                </c:pt>
                <c:pt idx="15">
                  <c:v>swaptions</c:v>
                </c:pt>
                <c:pt idx="17">
                  <c:v>hmean</c:v>
                </c:pt>
                <c:pt idx="18">
                  <c:v>w/o outliers</c:v>
                </c:pt>
              </c:strCache>
            </c:strRef>
          </c:cat>
          <c:val>
            <c:numRef>
              <c:f>overhead!$D$2:$D$20</c:f>
              <c:numCache>
                <c:formatCode>0.00</c:formatCode>
                <c:ptCount val="19"/>
                <c:pt idx="1">
                  <c:v>1.0</c:v>
                </c:pt>
                <c:pt idx="2">
                  <c:v>1.0</c:v>
                </c:pt>
                <c:pt idx="3">
                  <c:v>1.0</c:v>
                </c:pt>
                <c:pt idx="4">
                  <c:v>1.0</c:v>
                </c:pt>
                <c:pt idx="5">
                  <c:v>1.0</c:v>
                </c:pt>
                <c:pt idx="6">
                  <c:v>1.0</c:v>
                </c:pt>
                <c:pt idx="7">
                  <c:v>1.0</c:v>
                </c:pt>
                <c:pt idx="8">
                  <c:v>1.0</c:v>
                </c:pt>
                <c:pt idx="10">
                  <c:v>1.0</c:v>
                </c:pt>
                <c:pt idx="11">
                  <c:v>1.0</c:v>
                </c:pt>
                <c:pt idx="12">
                  <c:v>1.0</c:v>
                </c:pt>
                <c:pt idx="13">
                  <c:v>1.0</c:v>
                </c:pt>
                <c:pt idx="14">
                  <c:v>1.0</c:v>
                </c:pt>
                <c:pt idx="15">
                  <c:v>1.0</c:v>
                </c:pt>
                <c:pt idx="17">
                  <c:v>1.0</c:v>
                </c:pt>
                <c:pt idx="18" formatCode="General">
                  <c:v>1.0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8"/>
        <c:axId val="979595960"/>
        <c:axId val="822907816"/>
      </c:barChart>
      <c:catAx>
        <c:axId val="979595960"/>
        <c:scaling>
          <c:orientation val="minMax"/>
        </c:scaling>
        <c:delete val="0"/>
        <c:axPos val="b"/>
        <c:majorTickMark val="out"/>
        <c:minorTickMark val="none"/>
        <c:tickLblPos val="nextTo"/>
        <c:txPr>
          <a:bodyPr/>
          <a:lstStyle/>
          <a:p>
            <a:pPr>
              <a:defRPr sz="1400"/>
            </a:pPr>
            <a:endParaRPr lang="en-US"/>
          </a:p>
        </c:txPr>
        <c:crossAx val="822907816"/>
        <c:crosses val="autoZero"/>
        <c:auto val="1"/>
        <c:lblAlgn val="ctr"/>
        <c:lblOffset val="75"/>
        <c:tickLblSkip val="1"/>
        <c:tickMarkSkip val="1"/>
        <c:noMultiLvlLbl val="0"/>
      </c:catAx>
      <c:valAx>
        <c:axId val="822907816"/>
        <c:scaling>
          <c:orientation val="minMax"/>
          <c:max val="6.0"/>
        </c:scaling>
        <c:delete val="0"/>
        <c:axPos val="l"/>
        <c:majorGridlines>
          <c:spPr>
            <a:ln w="9525">
              <a:solidFill>
                <a:schemeClr val="tx1">
                  <a:lumMod val="50000"/>
                  <a:lumOff val="50000"/>
                </a:schemeClr>
              </a:solidFill>
            </a:ln>
          </c:spPr>
        </c:majorGridlines>
        <c:title>
          <c:tx>
            <c:rich>
              <a:bodyPr rot="-5400000" vert="horz"/>
              <a:lstStyle/>
              <a:p>
                <a:pPr>
                  <a:defRPr sz="1800"/>
                </a:pPr>
                <a:r>
                  <a:rPr lang="en-US" sz="1800" dirty="0" smtClean="0"/>
                  <a:t>runtime relative to pthreads</a:t>
                </a:r>
                <a:endParaRPr lang="en-US" sz="1800" dirty="0"/>
              </a:p>
            </c:rich>
          </c:tx>
          <c:layout>
            <c:manualLayout>
              <c:xMode val="edge"/>
              <c:yMode val="edge"/>
              <c:x val="0.0116547462817148"/>
              <c:y val="0.134746927940826"/>
            </c:manualLayout>
          </c:layout>
          <c:overlay val="0"/>
        </c:title>
        <c:numFmt formatCode="0" sourceLinked="0"/>
        <c:majorTickMark val="out"/>
        <c:minorTickMark val="none"/>
        <c:tickLblPos val="nextTo"/>
        <c:crossAx val="979595960"/>
        <c:crossesAt val="1.0"/>
        <c:crossBetween val="between"/>
        <c:majorUnit val="1.0"/>
      </c:valAx>
    </c:plotArea>
    <c:legend>
      <c:legendPos val="b"/>
      <c:layout>
        <c:manualLayout>
          <c:xMode val="edge"/>
          <c:yMode val="edge"/>
          <c:x val="0.181591644794401"/>
          <c:y val="0.854160403245049"/>
          <c:w val="0.642131124234471"/>
          <c:h val="0.0549305058458602"/>
        </c:manualLayout>
      </c:layout>
      <c:overlay val="0"/>
      <c:txPr>
        <a:bodyPr/>
        <a:lstStyle/>
        <a:p>
          <a:pPr>
            <a:defRPr sz="1800"/>
          </a:pPr>
          <a:endParaRPr lang="en-US"/>
        </a:p>
      </c:txPr>
    </c:legend>
    <c:plotVisOnly val="1"/>
    <c:dispBlanksAs val="gap"/>
    <c:showDLblsOverMax val="0"/>
  </c:chart>
  <c:spPr>
    <a:ln>
      <a:noFill/>
    </a:ln>
  </c:spPr>
  <c:txPr>
    <a:bodyPr/>
    <a:lstStyle/>
    <a:p>
      <a:pPr>
        <a:defRPr sz="1600">
          <a:latin typeface="+mn-lt"/>
          <a:cs typeface="Times"/>
        </a:defRPr>
      </a:pPr>
      <a:endParaRPr lang="en-US"/>
    </a:p>
  </c:txPr>
  <c:externalData r:id="rId2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0917542650918635"/>
          <c:y val="0.158610713433548"/>
          <c:w val="0.891255139982502"/>
          <c:h val="0.512442585301837"/>
        </c:manualLayout>
      </c:layout>
      <c:barChart>
        <c:barDir val="col"/>
        <c:grouping val="clustered"/>
        <c:varyColors val="0"/>
        <c:ser>
          <c:idx val="3"/>
          <c:order val="0"/>
          <c:tx>
            <c:strRef>
              <c:f>overhead!$C$1</c:f>
              <c:strCache>
                <c:ptCount val="1"/>
                <c:pt idx="0">
                  <c:v>dthreads</c:v>
                </c:pt>
              </c:strCache>
            </c:strRef>
          </c:tx>
          <c:spPr>
            <a:solidFill>
              <a:srgbClr val="008000"/>
            </a:solidFill>
            <a:ln>
              <a:noFill/>
            </a:ln>
            <a:effectLst/>
          </c:spPr>
          <c:invertIfNegative val="0"/>
          <c:cat>
            <c:strRef>
              <c:f>overhead!$A$2:$A$19</c:f>
              <c:strCache>
                <c:ptCount val="18"/>
                <c:pt idx="0">
                  <c:v>PHOENIX</c:v>
                </c:pt>
                <c:pt idx="1">
                  <c:v>histogram</c:v>
                </c:pt>
                <c:pt idx="2">
                  <c:v>kmeans</c:v>
                </c:pt>
                <c:pt idx="3">
                  <c:v>linear_regression</c:v>
                </c:pt>
                <c:pt idx="4">
                  <c:v>matrix_multiply</c:v>
                </c:pt>
                <c:pt idx="5">
                  <c:v>pca</c:v>
                </c:pt>
                <c:pt idx="6">
                  <c:v>reverse_index</c:v>
                </c:pt>
                <c:pt idx="7">
                  <c:v>string_match</c:v>
                </c:pt>
                <c:pt idx="8">
                  <c:v>word_count</c:v>
                </c:pt>
                <c:pt idx="9">
                  <c:v>PARSEC</c:v>
                </c:pt>
                <c:pt idx="10">
                  <c:v>blackscholes</c:v>
                </c:pt>
                <c:pt idx="11">
                  <c:v>canneal</c:v>
                </c:pt>
                <c:pt idx="12">
                  <c:v>dedup</c:v>
                </c:pt>
                <c:pt idx="13">
                  <c:v>ferret</c:v>
                </c:pt>
                <c:pt idx="14">
                  <c:v>streamcluster</c:v>
                </c:pt>
                <c:pt idx="15">
                  <c:v>swaptions</c:v>
                </c:pt>
                <c:pt idx="17">
                  <c:v>hmean</c:v>
                </c:pt>
              </c:strCache>
            </c:strRef>
          </c:cat>
          <c:val>
            <c:numRef>
              <c:f>overhead!$C$2:$C$19</c:f>
              <c:numCache>
                <c:formatCode>0.00</c:formatCode>
                <c:ptCount val="18"/>
                <c:pt idx="1">
                  <c:v>0.475213675213411</c:v>
                </c:pt>
                <c:pt idx="2">
                  <c:v>1.054706049956845</c:v>
                </c:pt>
                <c:pt idx="3">
                  <c:v>0.139032552487997</c:v>
                </c:pt>
                <c:pt idx="4">
                  <c:v>1.001552895498248</c:v>
                </c:pt>
                <c:pt idx="5">
                  <c:v>1.04088107877448</c:v>
                </c:pt>
                <c:pt idx="6">
                  <c:v>2.92592592588938</c:v>
                </c:pt>
                <c:pt idx="7">
                  <c:v>0.625637005136019</c:v>
                </c:pt>
                <c:pt idx="8">
                  <c:v>1.10514414920853</c:v>
                </c:pt>
                <c:pt idx="10">
                  <c:v>0.984031936112926</c:v>
                </c:pt>
                <c:pt idx="11">
                  <c:v>3.714405762304922</c:v>
                </c:pt>
                <c:pt idx="12">
                  <c:v>3.379101900014992</c:v>
                </c:pt>
                <c:pt idx="13">
                  <c:v>2.322178711285155</c:v>
                </c:pt>
                <c:pt idx="14">
                  <c:v>1.35463258784482</c:v>
                </c:pt>
                <c:pt idx="15">
                  <c:v>0.948502994031138</c:v>
                </c:pt>
                <c:pt idx="17">
                  <c:v>0.742559772961321</c:v>
                </c:pt>
              </c:numCache>
            </c:numRef>
          </c:val>
        </c:ser>
        <c:ser>
          <c:idx val="4"/>
          <c:order val="1"/>
          <c:tx>
            <c:strRef>
              <c:f>overhead!$D$1</c:f>
              <c:strCache>
                <c:ptCount val="1"/>
                <c:pt idx="0">
                  <c:v>pthreads</c:v>
                </c:pt>
              </c:strCache>
            </c:strRef>
          </c:tx>
          <c:spPr>
            <a:solidFill>
              <a:schemeClr val="tx1"/>
            </a:solidFill>
            <a:ln>
              <a:noFill/>
            </a:ln>
            <a:effectLst/>
          </c:spPr>
          <c:invertIfNegative val="0"/>
          <c:cat>
            <c:strRef>
              <c:f>overhead!$A$2:$A$19</c:f>
              <c:strCache>
                <c:ptCount val="18"/>
                <c:pt idx="0">
                  <c:v>PHOENIX</c:v>
                </c:pt>
                <c:pt idx="1">
                  <c:v>histogram</c:v>
                </c:pt>
                <c:pt idx="2">
                  <c:v>kmeans</c:v>
                </c:pt>
                <c:pt idx="3">
                  <c:v>linear_regression</c:v>
                </c:pt>
                <c:pt idx="4">
                  <c:v>matrix_multiply</c:v>
                </c:pt>
                <c:pt idx="5">
                  <c:v>pca</c:v>
                </c:pt>
                <c:pt idx="6">
                  <c:v>reverse_index</c:v>
                </c:pt>
                <c:pt idx="7">
                  <c:v>string_match</c:v>
                </c:pt>
                <c:pt idx="8">
                  <c:v>word_count</c:v>
                </c:pt>
                <c:pt idx="9">
                  <c:v>PARSEC</c:v>
                </c:pt>
                <c:pt idx="10">
                  <c:v>blackscholes</c:v>
                </c:pt>
                <c:pt idx="11">
                  <c:v>canneal</c:v>
                </c:pt>
                <c:pt idx="12">
                  <c:v>dedup</c:v>
                </c:pt>
                <c:pt idx="13">
                  <c:v>ferret</c:v>
                </c:pt>
                <c:pt idx="14">
                  <c:v>streamcluster</c:v>
                </c:pt>
                <c:pt idx="15">
                  <c:v>swaptions</c:v>
                </c:pt>
                <c:pt idx="17">
                  <c:v>hmean</c:v>
                </c:pt>
              </c:strCache>
            </c:strRef>
          </c:cat>
          <c:val>
            <c:numRef>
              <c:f>overhead!$D$2:$D$19</c:f>
              <c:numCache>
                <c:formatCode>0.00</c:formatCode>
                <c:ptCount val="18"/>
                <c:pt idx="1">
                  <c:v>1.0</c:v>
                </c:pt>
                <c:pt idx="2">
                  <c:v>1.0</c:v>
                </c:pt>
                <c:pt idx="3">
                  <c:v>1.0</c:v>
                </c:pt>
                <c:pt idx="4">
                  <c:v>1.0</c:v>
                </c:pt>
                <c:pt idx="5">
                  <c:v>1.0</c:v>
                </c:pt>
                <c:pt idx="6">
                  <c:v>1.0</c:v>
                </c:pt>
                <c:pt idx="7">
                  <c:v>1.0</c:v>
                </c:pt>
                <c:pt idx="8">
                  <c:v>1.0</c:v>
                </c:pt>
                <c:pt idx="10">
                  <c:v>1.0</c:v>
                </c:pt>
                <c:pt idx="11">
                  <c:v>1.0</c:v>
                </c:pt>
                <c:pt idx="12">
                  <c:v>1.0</c:v>
                </c:pt>
                <c:pt idx="13">
                  <c:v>1.0</c:v>
                </c:pt>
                <c:pt idx="14">
                  <c:v>1.0</c:v>
                </c:pt>
                <c:pt idx="15">
                  <c:v>1.0</c:v>
                </c:pt>
                <c:pt idx="17">
                  <c:v>1.0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8"/>
        <c:axId val="487023480"/>
        <c:axId val="487026456"/>
      </c:barChart>
      <c:catAx>
        <c:axId val="487023480"/>
        <c:scaling>
          <c:orientation val="minMax"/>
        </c:scaling>
        <c:delete val="0"/>
        <c:axPos val="b"/>
        <c:majorTickMark val="out"/>
        <c:minorTickMark val="none"/>
        <c:tickLblPos val="nextTo"/>
        <c:txPr>
          <a:bodyPr/>
          <a:lstStyle/>
          <a:p>
            <a:pPr>
              <a:defRPr sz="1400"/>
            </a:pPr>
            <a:endParaRPr lang="en-US"/>
          </a:p>
        </c:txPr>
        <c:crossAx val="487026456"/>
        <c:crosses val="autoZero"/>
        <c:auto val="1"/>
        <c:lblAlgn val="ctr"/>
        <c:lblOffset val="75"/>
        <c:tickLblSkip val="1"/>
        <c:tickMarkSkip val="1"/>
        <c:noMultiLvlLbl val="0"/>
      </c:catAx>
      <c:valAx>
        <c:axId val="487026456"/>
        <c:scaling>
          <c:orientation val="minMax"/>
          <c:max val="4.0"/>
        </c:scaling>
        <c:delete val="0"/>
        <c:axPos val="l"/>
        <c:majorGridlines>
          <c:spPr>
            <a:ln w="9525">
              <a:solidFill>
                <a:schemeClr val="tx1">
                  <a:lumMod val="50000"/>
                  <a:lumOff val="50000"/>
                </a:schemeClr>
              </a:solidFill>
            </a:ln>
          </c:spPr>
        </c:majorGridlines>
        <c:title>
          <c:tx>
            <c:rich>
              <a:bodyPr rot="-5400000" vert="horz"/>
              <a:lstStyle/>
              <a:p>
                <a:pPr>
                  <a:defRPr sz="1800"/>
                </a:pPr>
                <a:r>
                  <a:rPr lang="en-US" sz="1800" dirty="0" smtClean="0"/>
                  <a:t>runtime relative to pthreads</a:t>
                </a:r>
                <a:endParaRPr lang="en-US" sz="1800" dirty="0"/>
              </a:p>
            </c:rich>
          </c:tx>
          <c:layout>
            <c:manualLayout>
              <c:xMode val="edge"/>
              <c:yMode val="edge"/>
              <c:x val="0.0116547462817148"/>
              <c:y val="0.134746927940826"/>
            </c:manualLayout>
          </c:layout>
          <c:overlay val="0"/>
        </c:title>
        <c:numFmt formatCode="0" sourceLinked="0"/>
        <c:majorTickMark val="out"/>
        <c:minorTickMark val="none"/>
        <c:tickLblPos val="nextTo"/>
        <c:crossAx val="487023480"/>
        <c:crossesAt val="1.0"/>
        <c:crossBetween val="between"/>
        <c:majorUnit val="1.0"/>
      </c:valAx>
    </c:plotArea>
    <c:legend>
      <c:legendPos val="b"/>
      <c:layout>
        <c:manualLayout>
          <c:xMode val="edge"/>
          <c:yMode val="edge"/>
          <c:x val="0.181591644794401"/>
          <c:y val="0.854160403245049"/>
          <c:w val="0.642131124234471"/>
          <c:h val="0.117430555555556"/>
        </c:manualLayout>
      </c:layout>
      <c:overlay val="0"/>
      <c:txPr>
        <a:bodyPr/>
        <a:lstStyle/>
        <a:p>
          <a:pPr>
            <a:defRPr sz="2400"/>
          </a:pPr>
          <a:endParaRPr lang="en-US"/>
        </a:p>
      </c:txPr>
    </c:legend>
    <c:plotVisOnly val="1"/>
    <c:dispBlanksAs val="gap"/>
    <c:showDLblsOverMax val="0"/>
  </c:chart>
  <c:spPr>
    <a:ln>
      <a:noFill/>
    </a:ln>
  </c:spPr>
  <c:txPr>
    <a:bodyPr/>
    <a:lstStyle/>
    <a:p>
      <a:pPr>
        <a:defRPr sz="1600">
          <a:latin typeface="+mn-lt"/>
          <a:cs typeface="Times"/>
        </a:defRPr>
      </a:pPr>
      <a:endParaRPr lang="en-US"/>
    </a:p>
  </c:txPr>
  <c:externalData r:id="rId2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0917542650918635"/>
          <c:y val="0.158610713433548"/>
          <c:w val="0.891255139982502"/>
          <c:h val="0.512442585301837"/>
        </c:manualLayout>
      </c:layout>
      <c:barChart>
        <c:barDir val="col"/>
        <c:grouping val="clustered"/>
        <c:varyColors val="0"/>
        <c:ser>
          <c:idx val="2"/>
          <c:order val="0"/>
          <c:tx>
            <c:strRef>
              <c:f>overhead!$B$1</c:f>
              <c:strCache>
                <c:ptCount val="1"/>
                <c:pt idx="0">
                  <c:v>CoreDet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cat>
            <c:strRef>
              <c:f>overhead!$A$2:$A$19</c:f>
              <c:strCache>
                <c:ptCount val="18"/>
                <c:pt idx="0">
                  <c:v>PHOENIX</c:v>
                </c:pt>
                <c:pt idx="1">
                  <c:v>histogram</c:v>
                </c:pt>
                <c:pt idx="2">
                  <c:v>kmeans</c:v>
                </c:pt>
                <c:pt idx="3">
                  <c:v>linear_regression</c:v>
                </c:pt>
                <c:pt idx="4">
                  <c:v>matrix_multiply</c:v>
                </c:pt>
                <c:pt idx="5">
                  <c:v>pca</c:v>
                </c:pt>
                <c:pt idx="6">
                  <c:v>reverse_index</c:v>
                </c:pt>
                <c:pt idx="7">
                  <c:v>string_match</c:v>
                </c:pt>
                <c:pt idx="8">
                  <c:v>word_count</c:v>
                </c:pt>
                <c:pt idx="9">
                  <c:v>PARSEC</c:v>
                </c:pt>
                <c:pt idx="10">
                  <c:v>blackscholes</c:v>
                </c:pt>
                <c:pt idx="11">
                  <c:v>canneal</c:v>
                </c:pt>
                <c:pt idx="12">
                  <c:v>dedup</c:v>
                </c:pt>
                <c:pt idx="13">
                  <c:v>ferret</c:v>
                </c:pt>
                <c:pt idx="14">
                  <c:v>streamcluster</c:v>
                </c:pt>
                <c:pt idx="15">
                  <c:v>swaptions</c:v>
                </c:pt>
                <c:pt idx="17">
                  <c:v>hmean</c:v>
                </c:pt>
              </c:strCache>
            </c:strRef>
          </c:cat>
          <c:val>
            <c:numRef>
              <c:f>overhead!$B$2:$B$19</c:f>
              <c:numCache>
                <c:formatCode>0.00</c:formatCode>
                <c:ptCount val="18"/>
                <c:pt idx="1">
                  <c:v>4.066666666284577</c:v>
                </c:pt>
                <c:pt idx="2">
                  <c:v>5.198024503712046</c:v>
                </c:pt>
                <c:pt idx="3">
                  <c:v>1.562519014275307</c:v>
                </c:pt>
                <c:pt idx="4">
                  <c:v>1.63959883532288</c:v>
                </c:pt>
                <c:pt idx="5">
                  <c:v>1.915611690772123</c:v>
                </c:pt>
                <c:pt idx="6">
                  <c:v>3.813600485608037</c:v>
                </c:pt>
                <c:pt idx="7">
                  <c:v>5.740885927145003</c:v>
                </c:pt>
                <c:pt idx="8">
                  <c:v>7.764273601059806</c:v>
                </c:pt>
                <c:pt idx="10">
                  <c:v>1.117099135067906</c:v>
                </c:pt>
                <c:pt idx="11">
                  <c:v>1.415246098439376</c:v>
                </c:pt>
                <c:pt idx="12">
                  <c:v>2.343696027784322</c:v>
                </c:pt>
                <c:pt idx="13">
                  <c:v>3.116411534353857</c:v>
                </c:pt>
                <c:pt idx="14">
                  <c:v>5.233226837060703</c:v>
                </c:pt>
                <c:pt idx="15">
                  <c:v>8.433532934131736</c:v>
                </c:pt>
                <c:pt idx="17">
                  <c:v>2.576183310915307</c:v>
                </c:pt>
              </c:numCache>
            </c:numRef>
          </c:val>
        </c:ser>
        <c:ser>
          <c:idx val="3"/>
          <c:order val="1"/>
          <c:tx>
            <c:strRef>
              <c:f>overhead!$C$1</c:f>
              <c:strCache>
                <c:ptCount val="1"/>
                <c:pt idx="0">
                  <c:v>dthreads</c:v>
                </c:pt>
              </c:strCache>
            </c:strRef>
          </c:tx>
          <c:spPr>
            <a:solidFill>
              <a:srgbClr val="008000"/>
            </a:solidFill>
            <a:ln>
              <a:noFill/>
            </a:ln>
            <a:effectLst/>
          </c:spPr>
          <c:invertIfNegative val="0"/>
          <c:cat>
            <c:strRef>
              <c:f>overhead!$A$2:$A$19</c:f>
              <c:strCache>
                <c:ptCount val="18"/>
                <c:pt idx="0">
                  <c:v>PHOENIX</c:v>
                </c:pt>
                <c:pt idx="1">
                  <c:v>histogram</c:v>
                </c:pt>
                <c:pt idx="2">
                  <c:v>kmeans</c:v>
                </c:pt>
                <c:pt idx="3">
                  <c:v>linear_regression</c:v>
                </c:pt>
                <c:pt idx="4">
                  <c:v>matrix_multiply</c:v>
                </c:pt>
                <c:pt idx="5">
                  <c:v>pca</c:v>
                </c:pt>
                <c:pt idx="6">
                  <c:v>reverse_index</c:v>
                </c:pt>
                <c:pt idx="7">
                  <c:v>string_match</c:v>
                </c:pt>
                <c:pt idx="8">
                  <c:v>word_count</c:v>
                </c:pt>
                <c:pt idx="9">
                  <c:v>PARSEC</c:v>
                </c:pt>
                <c:pt idx="10">
                  <c:v>blackscholes</c:v>
                </c:pt>
                <c:pt idx="11">
                  <c:v>canneal</c:v>
                </c:pt>
                <c:pt idx="12">
                  <c:v>dedup</c:v>
                </c:pt>
                <c:pt idx="13">
                  <c:v>ferret</c:v>
                </c:pt>
                <c:pt idx="14">
                  <c:v>streamcluster</c:v>
                </c:pt>
                <c:pt idx="15">
                  <c:v>swaptions</c:v>
                </c:pt>
                <c:pt idx="17">
                  <c:v>hmean</c:v>
                </c:pt>
              </c:strCache>
            </c:strRef>
          </c:cat>
          <c:val>
            <c:numRef>
              <c:f>overhead!$C$2:$C$19</c:f>
              <c:numCache>
                <c:formatCode>0.00</c:formatCode>
                <c:ptCount val="18"/>
                <c:pt idx="1">
                  <c:v>0.475213675213411</c:v>
                </c:pt>
                <c:pt idx="2">
                  <c:v>1.054706049956845</c:v>
                </c:pt>
                <c:pt idx="3">
                  <c:v>0.139032552487997</c:v>
                </c:pt>
                <c:pt idx="4">
                  <c:v>1.001552895498248</c:v>
                </c:pt>
                <c:pt idx="5">
                  <c:v>1.04088107877448</c:v>
                </c:pt>
                <c:pt idx="6">
                  <c:v>2.92592592588938</c:v>
                </c:pt>
                <c:pt idx="7">
                  <c:v>0.625637005136019</c:v>
                </c:pt>
                <c:pt idx="8">
                  <c:v>1.10514414920853</c:v>
                </c:pt>
                <c:pt idx="10">
                  <c:v>0.984031936112926</c:v>
                </c:pt>
                <c:pt idx="11">
                  <c:v>3.714405762304922</c:v>
                </c:pt>
                <c:pt idx="12">
                  <c:v>3.379101900014992</c:v>
                </c:pt>
                <c:pt idx="13">
                  <c:v>2.322178711285155</c:v>
                </c:pt>
                <c:pt idx="14">
                  <c:v>1.35463258784482</c:v>
                </c:pt>
                <c:pt idx="15">
                  <c:v>0.948502994031138</c:v>
                </c:pt>
                <c:pt idx="17">
                  <c:v>0.742559772961321</c:v>
                </c:pt>
              </c:numCache>
            </c:numRef>
          </c:val>
        </c:ser>
        <c:ser>
          <c:idx val="4"/>
          <c:order val="2"/>
          <c:tx>
            <c:strRef>
              <c:f>overhead!$D$1</c:f>
              <c:strCache>
                <c:ptCount val="1"/>
                <c:pt idx="0">
                  <c:v>pthreads</c:v>
                </c:pt>
              </c:strCache>
            </c:strRef>
          </c:tx>
          <c:spPr>
            <a:solidFill>
              <a:schemeClr val="tx1"/>
            </a:solidFill>
            <a:ln>
              <a:noFill/>
            </a:ln>
            <a:effectLst/>
          </c:spPr>
          <c:invertIfNegative val="0"/>
          <c:cat>
            <c:strRef>
              <c:f>overhead!$A$2:$A$19</c:f>
              <c:strCache>
                <c:ptCount val="18"/>
                <c:pt idx="0">
                  <c:v>PHOENIX</c:v>
                </c:pt>
                <c:pt idx="1">
                  <c:v>histogram</c:v>
                </c:pt>
                <c:pt idx="2">
                  <c:v>kmeans</c:v>
                </c:pt>
                <c:pt idx="3">
                  <c:v>linear_regression</c:v>
                </c:pt>
                <c:pt idx="4">
                  <c:v>matrix_multiply</c:v>
                </c:pt>
                <c:pt idx="5">
                  <c:v>pca</c:v>
                </c:pt>
                <c:pt idx="6">
                  <c:v>reverse_index</c:v>
                </c:pt>
                <c:pt idx="7">
                  <c:v>string_match</c:v>
                </c:pt>
                <c:pt idx="8">
                  <c:v>word_count</c:v>
                </c:pt>
                <c:pt idx="9">
                  <c:v>PARSEC</c:v>
                </c:pt>
                <c:pt idx="10">
                  <c:v>blackscholes</c:v>
                </c:pt>
                <c:pt idx="11">
                  <c:v>canneal</c:v>
                </c:pt>
                <c:pt idx="12">
                  <c:v>dedup</c:v>
                </c:pt>
                <c:pt idx="13">
                  <c:v>ferret</c:v>
                </c:pt>
                <c:pt idx="14">
                  <c:v>streamcluster</c:v>
                </c:pt>
                <c:pt idx="15">
                  <c:v>swaptions</c:v>
                </c:pt>
                <c:pt idx="17">
                  <c:v>hmean</c:v>
                </c:pt>
              </c:strCache>
            </c:strRef>
          </c:cat>
          <c:val>
            <c:numRef>
              <c:f>overhead!$D$2:$D$19</c:f>
              <c:numCache>
                <c:formatCode>0.00</c:formatCode>
                <c:ptCount val="18"/>
                <c:pt idx="1">
                  <c:v>1.0</c:v>
                </c:pt>
                <c:pt idx="2">
                  <c:v>1.0</c:v>
                </c:pt>
                <c:pt idx="3">
                  <c:v>1.0</c:v>
                </c:pt>
                <c:pt idx="4">
                  <c:v>1.0</c:v>
                </c:pt>
                <c:pt idx="5">
                  <c:v>1.0</c:v>
                </c:pt>
                <c:pt idx="6">
                  <c:v>1.0</c:v>
                </c:pt>
                <c:pt idx="7">
                  <c:v>1.0</c:v>
                </c:pt>
                <c:pt idx="8">
                  <c:v>1.0</c:v>
                </c:pt>
                <c:pt idx="10">
                  <c:v>1.0</c:v>
                </c:pt>
                <c:pt idx="11">
                  <c:v>1.0</c:v>
                </c:pt>
                <c:pt idx="12">
                  <c:v>1.0</c:v>
                </c:pt>
                <c:pt idx="13">
                  <c:v>1.0</c:v>
                </c:pt>
                <c:pt idx="14">
                  <c:v>1.0</c:v>
                </c:pt>
                <c:pt idx="15">
                  <c:v>1.0</c:v>
                </c:pt>
                <c:pt idx="17">
                  <c:v>1.0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8"/>
        <c:axId val="458159192"/>
        <c:axId val="458162168"/>
      </c:barChart>
      <c:catAx>
        <c:axId val="458159192"/>
        <c:scaling>
          <c:orientation val="minMax"/>
        </c:scaling>
        <c:delete val="0"/>
        <c:axPos val="b"/>
        <c:majorTickMark val="out"/>
        <c:minorTickMark val="none"/>
        <c:tickLblPos val="nextTo"/>
        <c:txPr>
          <a:bodyPr/>
          <a:lstStyle/>
          <a:p>
            <a:pPr>
              <a:defRPr sz="1400"/>
            </a:pPr>
            <a:endParaRPr lang="en-US"/>
          </a:p>
        </c:txPr>
        <c:crossAx val="458162168"/>
        <c:crosses val="autoZero"/>
        <c:auto val="1"/>
        <c:lblAlgn val="ctr"/>
        <c:lblOffset val="75"/>
        <c:tickLblSkip val="1"/>
        <c:tickMarkSkip val="1"/>
        <c:noMultiLvlLbl val="0"/>
      </c:catAx>
      <c:valAx>
        <c:axId val="458162168"/>
        <c:scaling>
          <c:orientation val="minMax"/>
          <c:max val="6.0"/>
        </c:scaling>
        <c:delete val="0"/>
        <c:axPos val="l"/>
        <c:majorGridlines>
          <c:spPr>
            <a:ln w="9525">
              <a:solidFill>
                <a:schemeClr val="tx1">
                  <a:lumMod val="50000"/>
                  <a:lumOff val="50000"/>
                </a:schemeClr>
              </a:solidFill>
            </a:ln>
          </c:spPr>
        </c:majorGridlines>
        <c:title>
          <c:tx>
            <c:rich>
              <a:bodyPr rot="-5400000" vert="horz"/>
              <a:lstStyle/>
              <a:p>
                <a:pPr>
                  <a:defRPr sz="1800"/>
                </a:pPr>
                <a:r>
                  <a:rPr lang="en-US" sz="1800" dirty="0" smtClean="0"/>
                  <a:t>runtime relative to pthreads</a:t>
                </a:r>
                <a:endParaRPr lang="en-US" sz="1800" dirty="0"/>
              </a:p>
            </c:rich>
          </c:tx>
          <c:layout>
            <c:manualLayout>
              <c:xMode val="edge"/>
              <c:yMode val="edge"/>
              <c:x val="0.0116547462817148"/>
              <c:y val="0.134746927940826"/>
            </c:manualLayout>
          </c:layout>
          <c:overlay val="0"/>
        </c:title>
        <c:numFmt formatCode="0" sourceLinked="0"/>
        <c:majorTickMark val="out"/>
        <c:minorTickMark val="none"/>
        <c:tickLblPos val="nextTo"/>
        <c:crossAx val="458159192"/>
        <c:crossesAt val="1.0"/>
        <c:crossBetween val="between"/>
        <c:majorUnit val="1.0"/>
      </c:valAx>
    </c:plotArea>
    <c:legend>
      <c:legendPos val="b"/>
      <c:layout>
        <c:manualLayout>
          <c:xMode val="edge"/>
          <c:yMode val="edge"/>
          <c:x val="0.181591644794401"/>
          <c:y val="0.854160403245049"/>
          <c:w val="0.642131124234471"/>
          <c:h val="0.117430555555556"/>
        </c:manualLayout>
      </c:layout>
      <c:overlay val="0"/>
      <c:txPr>
        <a:bodyPr/>
        <a:lstStyle/>
        <a:p>
          <a:pPr>
            <a:defRPr sz="2400"/>
          </a:pPr>
          <a:endParaRPr lang="en-US"/>
        </a:p>
      </c:txPr>
    </c:legend>
    <c:plotVisOnly val="1"/>
    <c:dispBlanksAs val="gap"/>
    <c:showDLblsOverMax val="0"/>
  </c:chart>
  <c:spPr>
    <a:ln>
      <a:noFill/>
    </a:ln>
  </c:spPr>
  <c:txPr>
    <a:bodyPr/>
    <a:lstStyle/>
    <a:p>
      <a:pPr>
        <a:defRPr sz="1600">
          <a:latin typeface="+mn-lt"/>
          <a:cs typeface="Times"/>
        </a:defRPr>
      </a:pPr>
      <a:endParaRPr lang="en-US"/>
    </a:p>
  </c:txPr>
  <c:externalData r:id="rId2">
    <c:autoUpdate val="0"/>
  </c:externalData>
  <c:userShapes r:id="rId3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0917542650918635"/>
          <c:y val="0.158610713433548"/>
          <c:w val="0.891255139982502"/>
          <c:h val="0.512442585301837"/>
        </c:manualLayout>
      </c:layout>
      <c:barChart>
        <c:barDir val="col"/>
        <c:grouping val="clustered"/>
        <c:varyColors val="0"/>
        <c:ser>
          <c:idx val="2"/>
          <c:order val="0"/>
          <c:tx>
            <c:strRef>
              <c:f>overhead!$B$1</c:f>
              <c:strCache>
                <c:ptCount val="1"/>
                <c:pt idx="0">
                  <c:v>CoreDet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cat>
            <c:strRef>
              <c:f>overhead!$A$2:$A$19</c:f>
              <c:strCache>
                <c:ptCount val="18"/>
                <c:pt idx="0">
                  <c:v>PHOENIX</c:v>
                </c:pt>
                <c:pt idx="1">
                  <c:v>histogram</c:v>
                </c:pt>
                <c:pt idx="2">
                  <c:v>kmeans</c:v>
                </c:pt>
                <c:pt idx="3">
                  <c:v>linear_regression</c:v>
                </c:pt>
                <c:pt idx="4">
                  <c:v>matrix_multiply</c:v>
                </c:pt>
                <c:pt idx="5">
                  <c:v>pca</c:v>
                </c:pt>
                <c:pt idx="6">
                  <c:v>reverse_index</c:v>
                </c:pt>
                <c:pt idx="7">
                  <c:v>string_match</c:v>
                </c:pt>
                <c:pt idx="8">
                  <c:v>word_count</c:v>
                </c:pt>
                <c:pt idx="9">
                  <c:v>PARSEC</c:v>
                </c:pt>
                <c:pt idx="10">
                  <c:v>blackscholes</c:v>
                </c:pt>
                <c:pt idx="11">
                  <c:v>canneal</c:v>
                </c:pt>
                <c:pt idx="12">
                  <c:v>dedup</c:v>
                </c:pt>
                <c:pt idx="13">
                  <c:v>ferret</c:v>
                </c:pt>
                <c:pt idx="14">
                  <c:v>streamcluster</c:v>
                </c:pt>
                <c:pt idx="15">
                  <c:v>swaptions</c:v>
                </c:pt>
                <c:pt idx="17">
                  <c:v>hmean</c:v>
                </c:pt>
              </c:strCache>
            </c:strRef>
          </c:cat>
          <c:val>
            <c:numRef>
              <c:f>overhead!$B$2:$B$19</c:f>
              <c:numCache>
                <c:formatCode>0.00</c:formatCode>
                <c:ptCount val="18"/>
                <c:pt idx="1">
                  <c:v>4.066666666284577</c:v>
                </c:pt>
                <c:pt idx="2">
                  <c:v>5.198024503712046</c:v>
                </c:pt>
                <c:pt idx="3">
                  <c:v>1.562519014275307</c:v>
                </c:pt>
                <c:pt idx="4">
                  <c:v>1.63959883532288</c:v>
                </c:pt>
                <c:pt idx="5">
                  <c:v>1.915611690772123</c:v>
                </c:pt>
                <c:pt idx="6">
                  <c:v>3.813600485608037</c:v>
                </c:pt>
                <c:pt idx="7">
                  <c:v>5.740885927145004</c:v>
                </c:pt>
                <c:pt idx="8">
                  <c:v>7.764273601059806</c:v>
                </c:pt>
                <c:pt idx="10">
                  <c:v>1.117099135067906</c:v>
                </c:pt>
                <c:pt idx="11">
                  <c:v>1.415246098439376</c:v>
                </c:pt>
                <c:pt idx="12">
                  <c:v>2.343696027784322</c:v>
                </c:pt>
                <c:pt idx="13">
                  <c:v>3.116411534353858</c:v>
                </c:pt>
                <c:pt idx="14">
                  <c:v>5.233226837060703</c:v>
                </c:pt>
                <c:pt idx="15">
                  <c:v>8.433532934131736</c:v>
                </c:pt>
                <c:pt idx="17">
                  <c:v>2.576183310915307</c:v>
                </c:pt>
              </c:numCache>
            </c:numRef>
          </c:val>
        </c:ser>
        <c:ser>
          <c:idx val="3"/>
          <c:order val="1"/>
          <c:tx>
            <c:strRef>
              <c:f>overhead!$C$1</c:f>
              <c:strCache>
                <c:ptCount val="1"/>
                <c:pt idx="0">
                  <c:v>dthreads</c:v>
                </c:pt>
              </c:strCache>
            </c:strRef>
          </c:tx>
          <c:spPr>
            <a:solidFill>
              <a:srgbClr val="008000"/>
            </a:solidFill>
            <a:ln>
              <a:noFill/>
            </a:ln>
            <a:effectLst/>
          </c:spPr>
          <c:invertIfNegative val="0"/>
          <c:cat>
            <c:strRef>
              <c:f>overhead!$A$2:$A$19</c:f>
              <c:strCache>
                <c:ptCount val="18"/>
                <c:pt idx="0">
                  <c:v>PHOENIX</c:v>
                </c:pt>
                <c:pt idx="1">
                  <c:v>histogram</c:v>
                </c:pt>
                <c:pt idx="2">
                  <c:v>kmeans</c:v>
                </c:pt>
                <c:pt idx="3">
                  <c:v>linear_regression</c:v>
                </c:pt>
                <c:pt idx="4">
                  <c:v>matrix_multiply</c:v>
                </c:pt>
                <c:pt idx="5">
                  <c:v>pca</c:v>
                </c:pt>
                <c:pt idx="6">
                  <c:v>reverse_index</c:v>
                </c:pt>
                <c:pt idx="7">
                  <c:v>string_match</c:v>
                </c:pt>
                <c:pt idx="8">
                  <c:v>word_count</c:v>
                </c:pt>
                <c:pt idx="9">
                  <c:v>PARSEC</c:v>
                </c:pt>
                <c:pt idx="10">
                  <c:v>blackscholes</c:v>
                </c:pt>
                <c:pt idx="11">
                  <c:v>canneal</c:v>
                </c:pt>
                <c:pt idx="12">
                  <c:v>dedup</c:v>
                </c:pt>
                <c:pt idx="13">
                  <c:v>ferret</c:v>
                </c:pt>
                <c:pt idx="14">
                  <c:v>streamcluster</c:v>
                </c:pt>
                <c:pt idx="15">
                  <c:v>swaptions</c:v>
                </c:pt>
                <c:pt idx="17">
                  <c:v>hmean</c:v>
                </c:pt>
              </c:strCache>
            </c:strRef>
          </c:cat>
          <c:val>
            <c:numRef>
              <c:f>overhead!$C$2:$C$19</c:f>
              <c:numCache>
                <c:formatCode>0.00</c:formatCode>
                <c:ptCount val="18"/>
                <c:pt idx="1">
                  <c:v>0.475213675213411</c:v>
                </c:pt>
                <c:pt idx="2">
                  <c:v>1.054706049956845</c:v>
                </c:pt>
                <c:pt idx="3">
                  <c:v>0.139032552487997</c:v>
                </c:pt>
                <c:pt idx="4">
                  <c:v>1.001552895498248</c:v>
                </c:pt>
                <c:pt idx="5">
                  <c:v>1.04088107877448</c:v>
                </c:pt>
                <c:pt idx="6">
                  <c:v>2.92592592588938</c:v>
                </c:pt>
                <c:pt idx="7">
                  <c:v>0.625637005136019</c:v>
                </c:pt>
                <c:pt idx="8">
                  <c:v>1.10514414920853</c:v>
                </c:pt>
                <c:pt idx="10">
                  <c:v>0.984031936112926</c:v>
                </c:pt>
                <c:pt idx="11">
                  <c:v>3.714405762304922</c:v>
                </c:pt>
                <c:pt idx="12">
                  <c:v>3.379101900014992</c:v>
                </c:pt>
                <c:pt idx="13">
                  <c:v>2.322178711285155</c:v>
                </c:pt>
                <c:pt idx="14">
                  <c:v>1.35463258784482</c:v>
                </c:pt>
                <c:pt idx="15">
                  <c:v>0.948502994031138</c:v>
                </c:pt>
                <c:pt idx="17">
                  <c:v>0.742559772961321</c:v>
                </c:pt>
              </c:numCache>
            </c:numRef>
          </c:val>
        </c:ser>
        <c:ser>
          <c:idx val="4"/>
          <c:order val="2"/>
          <c:tx>
            <c:strRef>
              <c:f>overhead!$D$1</c:f>
              <c:strCache>
                <c:ptCount val="1"/>
                <c:pt idx="0">
                  <c:v>pthreads</c:v>
                </c:pt>
              </c:strCache>
            </c:strRef>
          </c:tx>
          <c:spPr>
            <a:solidFill>
              <a:schemeClr val="tx1"/>
            </a:solidFill>
            <a:ln>
              <a:noFill/>
            </a:ln>
            <a:effectLst/>
          </c:spPr>
          <c:invertIfNegative val="0"/>
          <c:cat>
            <c:strRef>
              <c:f>overhead!$A$2:$A$19</c:f>
              <c:strCache>
                <c:ptCount val="18"/>
                <c:pt idx="0">
                  <c:v>PHOENIX</c:v>
                </c:pt>
                <c:pt idx="1">
                  <c:v>histogram</c:v>
                </c:pt>
                <c:pt idx="2">
                  <c:v>kmeans</c:v>
                </c:pt>
                <c:pt idx="3">
                  <c:v>linear_regression</c:v>
                </c:pt>
                <c:pt idx="4">
                  <c:v>matrix_multiply</c:v>
                </c:pt>
                <c:pt idx="5">
                  <c:v>pca</c:v>
                </c:pt>
                <c:pt idx="6">
                  <c:v>reverse_index</c:v>
                </c:pt>
                <c:pt idx="7">
                  <c:v>string_match</c:v>
                </c:pt>
                <c:pt idx="8">
                  <c:v>word_count</c:v>
                </c:pt>
                <c:pt idx="9">
                  <c:v>PARSEC</c:v>
                </c:pt>
                <c:pt idx="10">
                  <c:v>blackscholes</c:v>
                </c:pt>
                <c:pt idx="11">
                  <c:v>canneal</c:v>
                </c:pt>
                <c:pt idx="12">
                  <c:v>dedup</c:v>
                </c:pt>
                <c:pt idx="13">
                  <c:v>ferret</c:v>
                </c:pt>
                <c:pt idx="14">
                  <c:v>streamcluster</c:v>
                </c:pt>
                <c:pt idx="15">
                  <c:v>swaptions</c:v>
                </c:pt>
                <c:pt idx="17">
                  <c:v>hmean</c:v>
                </c:pt>
              </c:strCache>
            </c:strRef>
          </c:cat>
          <c:val>
            <c:numRef>
              <c:f>overhead!$D$2:$D$19</c:f>
              <c:numCache>
                <c:formatCode>0.00</c:formatCode>
                <c:ptCount val="18"/>
                <c:pt idx="1">
                  <c:v>1.0</c:v>
                </c:pt>
                <c:pt idx="2">
                  <c:v>1.0</c:v>
                </c:pt>
                <c:pt idx="3">
                  <c:v>1.0</c:v>
                </c:pt>
                <c:pt idx="4">
                  <c:v>1.0</c:v>
                </c:pt>
                <c:pt idx="5">
                  <c:v>1.0</c:v>
                </c:pt>
                <c:pt idx="6">
                  <c:v>1.0</c:v>
                </c:pt>
                <c:pt idx="7">
                  <c:v>1.0</c:v>
                </c:pt>
                <c:pt idx="8">
                  <c:v>1.0</c:v>
                </c:pt>
                <c:pt idx="10">
                  <c:v>1.0</c:v>
                </c:pt>
                <c:pt idx="11">
                  <c:v>1.0</c:v>
                </c:pt>
                <c:pt idx="12">
                  <c:v>1.0</c:v>
                </c:pt>
                <c:pt idx="13">
                  <c:v>1.0</c:v>
                </c:pt>
                <c:pt idx="14">
                  <c:v>1.0</c:v>
                </c:pt>
                <c:pt idx="15">
                  <c:v>1.0</c:v>
                </c:pt>
                <c:pt idx="17">
                  <c:v>1.0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8"/>
        <c:axId val="485608136"/>
        <c:axId val="485611112"/>
      </c:barChart>
      <c:catAx>
        <c:axId val="485608136"/>
        <c:scaling>
          <c:orientation val="minMax"/>
        </c:scaling>
        <c:delete val="0"/>
        <c:axPos val="b"/>
        <c:majorTickMark val="out"/>
        <c:minorTickMark val="none"/>
        <c:tickLblPos val="nextTo"/>
        <c:txPr>
          <a:bodyPr/>
          <a:lstStyle/>
          <a:p>
            <a:pPr>
              <a:defRPr sz="1400"/>
            </a:pPr>
            <a:endParaRPr lang="en-US"/>
          </a:p>
        </c:txPr>
        <c:crossAx val="485611112"/>
        <c:crosses val="autoZero"/>
        <c:auto val="1"/>
        <c:lblAlgn val="ctr"/>
        <c:lblOffset val="75"/>
        <c:tickLblSkip val="1"/>
        <c:tickMarkSkip val="1"/>
        <c:noMultiLvlLbl val="0"/>
      </c:catAx>
      <c:valAx>
        <c:axId val="485611112"/>
        <c:scaling>
          <c:orientation val="minMax"/>
          <c:max val="6.0"/>
        </c:scaling>
        <c:delete val="0"/>
        <c:axPos val="l"/>
        <c:majorGridlines>
          <c:spPr>
            <a:ln w="9525">
              <a:solidFill>
                <a:schemeClr val="tx1">
                  <a:lumMod val="50000"/>
                  <a:lumOff val="50000"/>
                </a:schemeClr>
              </a:solidFill>
            </a:ln>
          </c:spPr>
        </c:majorGridlines>
        <c:title>
          <c:tx>
            <c:rich>
              <a:bodyPr rot="-5400000" vert="horz"/>
              <a:lstStyle/>
              <a:p>
                <a:pPr>
                  <a:defRPr sz="1800"/>
                </a:pPr>
                <a:r>
                  <a:rPr lang="en-US" sz="1800" dirty="0" smtClean="0"/>
                  <a:t>runtime relative to pthreads</a:t>
                </a:r>
                <a:endParaRPr lang="en-US" sz="1800" dirty="0"/>
              </a:p>
            </c:rich>
          </c:tx>
          <c:layout>
            <c:manualLayout>
              <c:xMode val="edge"/>
              <c:yMode val="edge"/>
              <c:x val="0.0116547462817148"/>
              <c:y val="0.134746927940826"/>
            </c:manualLayout>
          </c:layout>
          <c:overlay val="0"/>
        </c:title>
        <c:numFmt formatCode="0" sourceLinked="0"/>
        <c:majorTickMark val="out"/>
        <c:minorTickMark val="none"/>
        <c:tickLblPos val="nextTo"/>
        <c:crossAx val="485608136"/>
        <c:crossesAt val="1.0"/>
        <c:crossBetween val="between"/>
        <c:majorUnit val="1.0"/>
      </c:valAx>
    </c:plotArea>
    <c:legend>
      <c:legendPos val="b"/>
      <c:layout>
        <c:manualLayout>
          <c:xMode val="edge"/>
          <c:yMode val="edge"/>
          <c:x val="0.181591644794401"/>
          <c:y val="0.854160403245049"/>
          <c:w val="0.642131124234471"/>
          <c:h val="0.0549305058458602"/>
        </c:manualLayout>
      </c:layout>
      <c:overlay val="0"/>
      <c:txPr>
        <a:bodyPr/>
        <a:lstStyle/>
        <a:p>
          <a:pPr>
            <a:defRPr sz="1800"/>
          </a:pPr>
          <a:endParaRPr lang="en-US"/>
        </a:p>
      </c:txPr>
    </c:legend>
    <c:plotVisOnly val="1"/>
    <c:dispBlanksAs val="gap"/>
    <c:showDLblsOverMax val="0"/>
  </c:chart>
  <c:spPr>
    <a:ln>
      <a:noFill/>
    </a:ln>
  </c:spPr>
  <c:txPr>
    <a:bodyPr/>
    <a:lstStyle/>
    <a:p>
      <a:pPr>
        <a:defRPr sz="1600">
          <a:latin typeface="+mn-lt"/>
          <a:cs typeface="Times"/>
        </a:defRPr>
      </a:pPr>
      <a:endParaRPr lang="en-US"/>
    </a:p>
  </c:txPr>
  <c:externalData r:id="rId2">
    <c:autoUpdate val="0"/>
  </c:externalData>
  <c:userShapes r:id="rId3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0917542650918635"/>
          <c:y val="0.158610713433548"/>
          <c:w val="0.891255139982502"/>
          <c:h val="0.512442585301837"/>
        </c:manualLayout>
      </c:layout>
      <c:barChart>
        <c:barDir val="col"/>
        <c:grouping val="clustered"/>
        <c:varyColors val="0"/>
        <c:ser>
          <c:idx val="3"/>
          <c:order val="0"/>
          <c:tx>
            <c:strRef>
              <c:f>overhead!$C$1</c:f>
              <c:strCache>
                <c:ptCount val="1"/>
                <c:pt idx="0">
                  <c:v>dthreads</c:v>
                </c:pt>
              </c:strCache>
            </c:strRef>
          </c:tx>
          <c:spPr>
            <a:solidFill>
              <a:srgbClr val="008000"/>
            </a:solidFill>
            <a:ln>
              <a:noFill/>
            </a:ln>
            <a:effectLst/>
          </c:spPr>
          <c:invertIfNegative val="0"/>
          <c:cat>
            <c:strRef>
              <c:f>overhead!$A$2:$A$19</c:f>
              <c:strCache>
                <c:ptCount val="18"/>
                <c:pt idx="0">
                  <c:v>PHOENIX</c:v>
                </c:pt>
                <c:pt idx="1">
                  <c:v>histogram</c:v>
                </c:pt>
                <c:pt idx="2">
                  <c:v>kmeans</c:v>
                </c:pt>
                <c:pt idx="3">
                  <c:v>linear_regression</c:v>
                </c:pt>
                <c:pt idx="4">
                  <c:v>matrix_multiply</c:v>
                </c:pt>
                <c:pt idx="5">
                  <c:v>pca</c:v>
                </c:pt>
                <c:pt idx="6">
                  <c:v>reverse_index</c:v>
                </c:pt>
                <c:pt idx="7">
                  <c:v>string_match</c:v>
                </c:pt>
                <c:pt idx="8">
                  <c:v>word_count</c:v>
                </c:pt>
                <c:pt idx="9">
                  <c:v>PARSEC</c:v>
                </c:pt>
                <c:pt idx="10">
                  <c:v>blackscholes</c:v>
                </c:pt>
                <c:pt idx="11">
                  <c:v>canneal</c:v>
                </c:pt>
                <c:pt idx="12">
                  <c:v>dedup</c:v>
                </c:pt>
                <c:pt idx="13">
                  <c:v>ferret</c:v>
                </c:pt>
                <c:pt idx="14">
                  <c:v>streamcluster</c:v>
                </c:pt>
                <c:pt idx="15">
                  <c:v>swaptions</c:v>
                </c:pt>
                <c:pt idx="17">
                  <c:v>hmean</c:v>
                </c:pt>
              </c:strCache>
            </c:strRef>
          </c:cat>
          <c:val>
            <c:numRef>
              <c:f>overhead!$C$2:$C$19</c:f>
              <c:numCache>
                <c:formatCode>0.00</c:formatCode>
                <c:ptCount val="18"/>
                <c:pt idx="1">
                  <c:v>0.475213675213411</c:v>
                </c:pt>
                <c:pt idx="2">
                  <c:v>1.054706049956845</c:v>
                </c:pt>
                <c:pt idx="3">
                  <c:v>0.139032552487997</c:v>
                </c:pt>
                <c:pt idx="4">
                  <c:v>1.001552895498248</c:v>
                </c:pt>
                <c:pt idx="5">
                  <c:v>1.04088107877448</c:v>
                </c:pt>
                <c:pt idx="6">
                  <c:v>2.92592592588938</c:v>
                </c:pt>
                <c:pt idx="7">
                  <c:v>0.625637005136019</c:v>
                </c:pt>
                <c:pt idx="8">
                  <c:v>1.10514414920853</c:v>
                </c:pt>
                <c:pt idx="10">
                  <c:v>0.984031936112926</c:v>
                </c:pt>
                <c:pt idx="11">
                  <c:v>3.714405762304922</c:v>
                </c:pt>
                <c:pt idx="12">
                  <c:v>3.379101900014992</c:v>
                </c:pt>
                <c:pt idx="13">
                  <c:v>2.322178711285155</c:v>
                </c:pt>
                <c:pt idx="14">
                  <c:v>1.35463258784482</c:v>
                </c:pt>
                <c:pt idx="15">
                  <c:v>0.948502994031138</c:v>
                </c:pt>
                <c:pt idx="17">
                  <c:v>0.742559772961321</c:v>
                </c:pt>
              </c:numCache>
            </c:numRef>
          </c:val>
        </c:ser>
        <c:ser>
          <c:idx val="4"/>
          <c:order val="1"/>
          <c:tx>
            <c:strRef>
              <c:f>overhead!$D$1</c:f>
              <c:strCache>
                <c:ptCount val="1"/>
                <c:pt idx="0">
                  <c:v>pthreads</c:v>
                </c:pt>
              </c:strCache>
            </c:strRef>
          </c:tx>
          <c:spPr>
            <a:solidFill>
              <a:schemeClr val="tx1"/>
            </a:solidFill>
            <a:ln>
              <a:noFill/>
            </a:ln>
            <a:effectLst/>
          </c:spPr>
          <c:invertIfNegative val="0"/>
          <c:cat>
            <c:strRef>
              <c:f>overhead!$A$2:$A$19</c:f>
              <c:strCache>
                <c:ptCount val="18"/>
                <c:pt idx="0">
                  <c:v>PHOENIX</c:v>
                </c:pt>
                <c:pt idx="1">
                  <c:v>histogram</c:v>
                </c:pt>
                <c:pt idx="2">
                  <c:v>kmeans</c:v>
                </c:pt>
                <c:pt idx="3">
                  <c:v>linear_regression</c:v>
                </c:pt>
                <c:pt idx="4">
                  <c:v>matrix_multiply</c:v>
                </c:pt>
                <c:pt idx="5">
                  <c:v>pca</c:v>
                </c:pt>
                <c:pt idx="6">
                  <c:v>reverse_index</c:v>
                </c:pt>
                <c:pt idx="7">
                  <c:v>string_match</c:v>
                </c:pt>
                <c:pt idx="8">
                  <c:v>word_count</c:v>
                </c:pt>
                <c:pt idx="9">
                  <c:v>PARSEC</c:v>
                </c:pt>
                <c:pt idx="10">
                  <c:v>blackscholes</c:v>
                </c:pt>
                <c:pt idx="11">
                  <c:v>canneal</c:v>
                </c:pt>
                <c:pt idx="12">
                  <c:v>dedup</c:v>
                </c:pt>
                <c:pt idx="13">
                  <c:v>ferret</c:v>
                </c:pt>
                <c:pt idx="14">
                  <c:v>streamcluster</c:v>
                </c:pt>
                <c:pt idx="15">
                  <c:v>swaptions</c:v>
                </c:pt>
                <c:pt idx="17">
                  <c:v>hmean</c:v>
                </c:pt>
              </c:strCache>
            </c:strRef>
          </c:cat>
          <c:val>
            <c:numRef>
              <c:f>overhead!$D$2:$D$19</c:f>
              <c:numCache>
                <c:formatCode>0.00</c:formatCode>
                <c:ptCount val="18"/>
                <c:pt idx="1">
                  <c:v>1.0</c:v>
                </c:pt>
                <c:pt idx="2">
                  <c:v>1.0</c:v>
                </c:pt>
                <c:pt idx="3">
                  <c:v>1.0</c:v>
                </c:pt>
                <c:pt idx="4">
                  <c:v>1.0</c:v>
                </c:pt>
                <c:pt idx="5">
                  <c:v>1.0</c:v>
                </c:pt>
                <c:pt idx="6">
                  <c:v>1.0</c:v>
                </c:pt>
                <c:pt idx="7">
                  <c:v>1.0</c:v>
                </c:pt>
                <c:pt idx="8">
                  <c:v>1.0</c:v>
                </c:pt>
                <c:pt idx="10">
                  <c:v>1.0</c:v>
                </c:pt>
                <c:pt idx="11">
                  <c:v>1.0</c:v>
                </c:pt>
                <c:pt idx="12">
                  <c:v>1.0</c:v>
                </c:pt>
                <c:pt idx="13">
                  <c:v>1.0</c:v>
                </c:pt>
                <c:pt idx="14">
                  <c:v>1.0</c:v>
                </c:pt>
                <c:pt idx="15">
                  <c:v>1.0</c:v>
                </c:pt>
                <c:pt idx="17">
                  <c:v>1.0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8"/>
        <c:axId val="488642952"/>
        <c:axId val="488645960"/>
      </c:barChart>
      <c:catAx>
        <c:axId val="488642952"/>
        <c:scaling>
          <c:orientation val="minMax"/>
        </c:scaling>
        <c:delete val="0"/>
        <c:axPos val="b"/>
        <c:majorTickMark val="out"/>
        <c:minorTickMark val="none"/>
        <c:tickLblPos val="nextTo"/>
        <c:txPr>
          <a:bodyPr/>
          <a:lstStyle/>
          <a:p>
            <a:pPr>
              <a:defRPr sz="1600">
                <a:latin typeface="Calibri"/>
                <a:cs typeface="Calibri"/>
              </a:defRPr>
            </a:pPr>
            <a:endParaRPr lang="en-US"/>
          </a:p>
        </c:txPr>
        <c:crossAx val="488645960"/>
        <c:crosses val="autoZero"/>
        <c:auto val="1"/>
        <c:lblAlgn val="ctr"/>
        <c:lblOffset val="75"/>
        <c:tickLblSkip val="1"/>
        <c:tickMarkSkip val="1"/>
        <c:noMultiLvlLbl val="0"/>
      </c:catAx>
      <c:valAx>
        <c:axId val="488645960"/>
        <c:scaling>
          <c:orientation val="minMax"/>
          <c:max val="4.0"/>
        </c:scaling>
        <c:delete val="0"/>
        <c:axPos val="l"/>
        <c:majorGridlines>
          <c:spPr>
            <a:ln w="9525">
              <a:solidFill>
                <a:schemeClr val="tx1">
                  <a:lumMod val="50000"/>
                  <a:lumOff val="50000"/>
                </a:schemeClr>
              </a:solidFill>
            </a:ln>
          </c:spPr>
        </c:majorGridlines>
        <c:title>
          <c:tx>
            <c:rich>
              <a:bodyPr rot="-5400000" vert="horz"/>
              <a:lstStyle/>
              <a:p>
                <a:pPr>
                  <a:defRPr sz="1800"/>
                </a:pPr>
                <a:r>
                  <a:rPr lang="en-US" sz="1800" dirty="0" smtClean="0">
                    <a:latin typeface="Calibri"/>
                    <a:cs typeface="Calibri"/>
                  </a:rPr>
                  <a:t>runtime relative to pthreads</a:t>
                </a:r>
                <a:endParaRPr lang="en-US" sz="1800" dirty="0">
                  <a:latin typeface="Calibri"/>
                  <a:cs typeface="Calibri"/>
                </a:endParaRPr>
              </a:p>
            </c:rich>
          </c:tx>
          <c:layout>
            <c:manualLayout>
              <c:xMode val="edge"/>
              <c:yMode val="edge"/>
              <c:x val="0.0116547462817148"/>
              <c:y val="0.134746927940826"/>
            </c:manualLayout>
          </c:layout>
          <c:overlay val="0"/>
        </c:title>
        <c:numFmt formatCode="0" sourceLinked="0"/>
        <c:majorTickMark val="out"/>
        <c:minorTickMark val="none"/>
        <c:tickLblPos val="nextTo"/>
        <c:crossAx val="488642952"/>
        <c:crossesAt val="1.0"/>
        <c:crossBetween val="between"/>
        <c:majorUnit val="1.0"/>
      </c:valAx>
    </c:plotArea>
    <c:legend>
      <c:legendPos val="b"/>
      <c:legendEntry>
        <c:idx val="0"/>
        <c:txPr>
          <a:bodyPr/>
          <a:lstStyle/>
          <a:p>
            <a:pPr>
              <a:defRPr sz="2400">
                <a:latin typeface="Calibri"/>
                <a:cs typeface="Calibri"/>
              </a:defRPr>
            </a:pPr>
            <a:endParaRPr lang="en-US"/>
          </a:p>
        </c:txPr>
      </c:legendEntry>
      <c:legendEntry>
        <c:idx val="1"/>
        <c:txPr>
          <a:bodyPr/>
          <a:lstStyle/>
          <a:p>
            <a:pPr>
              <a:defRPr sz="2400">
                <a:latin typeface="Calibri"/>
                <a:cs typeface="Calibri"/>
              </a:defRPr>
            </a:pPr>
            <a:endParaRPr lang="en-US"/>
          </a:p>
        </c:txPr>
      </c:legendEntry>
      <c:layout>
        <c:manualLayout>
          <c:xMode val="edge"/>
          <c:yMode val="edge"/>
          <c:x val="0.181591644794401"/>
          <c:y val="0.854160403245049"/>
          <c:w val="0.642131124234471"/>
          <c:h val="0.117430555555556"/>
        </c:manualLayout>
      </c:layout>
      <c:overlay val="0"/>
      <c:txPr>
        <a:bodyPr/>
        <a:lstStyle/>
        <a:p>
          <a:pPr>
            <a:defRPr sz="2400"/>
          </a:pPr>
          <a:endParaRPr lang="en-US"/>
        </a:p>
      </c:txPr>
    </c:legend>
    <c:plotVisOnly val="1"/>
    <c:dispBlanksAs val="gap"/>
    <c:showDLblsOverMax val="0"/>
  </c:chart>
  <c:spPr>
    <a:ln>
      <a:noFill/>
    </a:ln>
  </c:spPr>
  <c:txPr>
    <a:bodyPr/>
    <a:lstStyle/>
    <a:p>
      <a:pPr>
        <a:defRPr sz="1600">
          <a:latin typeface="+mn-lt"/>
          <a:cs typeface="Times"/>
        </a:defRPr>
      </a:pPr>
      <a:endParaRPr lang="en-US"/>
    </a:p>
  </c:txPr>
  <c:externalData r:id="rId2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0917542650918635"/>
          <c:y val="0.158610713433548"/>
          <c:w val="0.891255139982502"/>
          <c:h val="0.512442585301837"/>
        </c:manualLayout>
      </c:layout>
      <c:barChart>
        <c:barDir val="col"/>
        <c:grouping val="clustered"/>
        <c:varyColors val="0"/>
        <c:ser>
          <c:idx val="2"/>
          <c:order val="0"/>
          <c:tx>
            <c:v>ordering only</c:v>
          </c:tx>
          <c:spPr>
            <a:solidFill>
              <a:srgbClr val="3366FF"/>
            </a:solidFill>
            <a:ln>
              <a:noFill/>
            </a:ln>
            <a:effectLst/>
          </c:spPr>
          <c:invertIfNegative val="0"/>
          <c:cat>
            <c:strRef>
              <c:f>components!$A$2:$A$19</c:f>
              <c:strCache>
                <c:ptCount val="18"/>
                <c:pt idx="0">
                  <c:v>PHOENIX</c:v>
                </c:pt>
                <c:pt idx="1">
                  <c:v>histogram</c:v>
                </c:pt>
                <c:pt idx="2">
                  <c:v>kmeans</c:v>
                </c:pt>
                <c:pt idx="3">
                  <c:v>linear_regression</c:v>
                </c:pt>
                <c:pt idx="4">
                  <c:v>matrix_multiply</c:v>
                </c:pt>
                <c:pt idx="5">
                  <c:v>pca</c:v>
                </c:pt>
                <c:pt idx="6">
                  <c:v>reverse_index</c:v>
                </c:pt>
                <c:pt idx="7">
                  <c:v>string_match</c:v>
                </c:pt>
                <c:pt idx="8">
                  <c:v>word_count</c:v>
                </c:pt>
                <c:pt idx="9">
                  <c:v>PARSEC</c:v>
                </c:pt>
                <c:pt idx="10">
                  <c:v>blackscholes</c:v>
                </c:pt>
                <c:pt idx="11">
                  <c:v>canneal</c:v>
                </c:pt>
                <c:pt idx="12">
                  <c:v>dedup</c:v>
                </c:pt>
                <c:pt idx="13">
                  <c:v>ferret</c:v>
                </c:pt>
                <c:pt idx="14">
                  <c:v>streamcluster</c:v>
                </c:pt>
                <c:pt idx="15">
                  <c:v>swaptions</c:v>
                </c:pt>
                <c:pt idx="17">
                  <c:v>hmean</c:v>
                </c:pt>
              </c:strCache>
            </c:strRef>
          </c:cat>
          <c:val>
            <c:numRef>
              <c:f>components!$B$2:$B$19</c:f>
              <c:numCache>
                <c:formatCode>0.00</c:formatCode>
                <c:ptCount val="18"/>
                <c:pt idx="1">
                  <c:v>0.923076923211656</c:v>
                </c:pt>
                <c:pt idx="2">
                  <c:v>1.032671668709031</c:v>
                </c:pt>
                <c:pt idx="3">
                  <c:v>1.067538789190165</c:v>
                </c:pt>
                <c:pt idx="4">
                  <c:v>1.014946619212191</c:v>
                </c:pt>
                <c:pt idx="5">
                  <c:v>1.034108243331181</c:v>
                </c:pt>
                <c:pt idx="6">
                  <c:v>1.670309653891926</c:v>
                </c:pt>
                <c:pt idx="7">
                  <c:v>0.624068992554273</c:v>
                </c:pt>
                <c:pt idx="8">
                  <c:v>1.05483323921485</c:v>
                </c:pt>
                <c:pt idx="10">
                  <c:v>0.983632734537412</c:v>
                </c:pt>
                <c:pt idx="11">
                  <c:v>1.046458583433373</c:v>
                </c:pt>
                <c:pt idx="12">
                  <c:v>1.447322970728294</c:v>
                </c:pt>
                <c:pt idx="13">
                  <c:v>2.077251690978996</c:v>
                </c:pt>
                <c:pt idx="14">
                  <c:v>1.051574623419443</c:v>
                </c:pt>
                <c:pt idx="15">
                  <c:v>1.007485029923353</c:v>
                </c:pt>
                <c:pt idx="17">
                  <c:v>1.062383113300353</c:v>
                </c:pt>
              </c:numCache>
            </c:numRef>
          </c:val>
        </c:ser>
        <c:ser>
          <c:idx val="3"/>
          <c:order val="1"/>
          <c:tx>
            <c:v>isolation only</c:v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cat>
            <c:strRef>
              <c:f>components!$A$2:$A$19</c:f>
              <c:strCache>
                <c:ptCount val="18"/>
                <c:pt idx="0">
                  <c:v>PHOENIX</c:v>
                </c:pt>
                <c:pt idx="1">
                  <c:v>histogram</c:v>
                </c:pt>
                <c:pt idx="2">
                  <c:v>kmeans</c:v>
                </c:pt>
                <c:pt idx="3">
                  <c:v>linear_regression</c:v>
                </c:pt>
                <c:pt idx="4">
                  <c:v>matrix_multiply</c:v>
                </c:pt>
                <c:pt idx="5">
                  <c:v>pca</c:v>
                </c:pt>
                <c:pt idx="6">
                  <c:v>reverse_index</c:v>
                </c:pt>
                <c:pt idx="7">
                  <c:v>string_match</c:v>
                </c:pt>
                <c:pt idx="8">
                  <c:v>word_count</c:v>
                </c:pt>
                <c:pt idx="9">
                  <c:v>PARSEC</c:v>
                </c:pt>
                <c:pt idx="10">
                  <c:v>blackscholes</c:v>
                </c:pt>
                <c:pt idx="11">
                  <c:v>canneal</c:v>
                </c:pt>
                <c:pt idx="12">
                  <c:v>dedup</c:v>
                </c:pt>
                <c:pt idx="13">
                  <c:v>ferret</c:v>
                </c:pt>
                <c:pt idx="14">
                  <c:v>streamcluster</c:v>
                </c:pt>
                <c:pt idx="15">
                  <c:v>swaptions</c:v>
                </c:pt>
                <c:pt idx="17">
                  <c:v>hmean</c:v>
                </c:pt>
              </c:strCache>
            </c:strRef>
          </c:cat>
          <c:val>
            <c:numRef>
              <c:f>components!$C$2:$C$19</c:f>
              <c:numCache>
                <c:formatCode>0.00</c:formatCode>
                <c:ptCount val="18"/>
                <c:pt idx="1">
                  <c:v>0.482051282055835</c:v>
                </c:pt>
                <c:pt idx="2">
                  <c:v>1.135074555979598</c:v>
                </c:pt>
                <c:pt idx="3">
                  <c:v>0.139641010062927</c:v>
                </c:pt>
                <c:pt idx="4">
                  <c:v>1.028210934967546</c:v>
                </c:pt>
                <c:pt idx="5">
                  <c:v>1.021111721278558</c:v>
                </c:pt>
                <c:pt idx="6">
                  <c:v>2.572556162620221</c:v>
                </c:pt>
                <c:pt idx="7">
                  <c:v>0.625637005136019</c:v>
                </c:pt>
                <c:pt idx="8">
                  <c:v>1.057094403714639</c:v>
                </c:pt>
                <c:pt idx="10">
                  <c:v>0.9916167664554</c:v>
                </c:pt>
                <c:pt idx="11">
                  <c:v>4.344177671068428</c:v>
                </c:pt>
                <c:pt idx="12">
                  <c:v>2.504317789482193</c:v>
                </c:pt>
                <c:pt idx="13">
                  <c:v>2.919544321836953</c:v>
                </c:pt>
                <c:pt idx="14">
                  <c:v>1.346873573743496</c:v>
                </c:pt>
                <c:pt idx="15">
                  <c:v>0.938622754479042</c:v>
                </c:pt>
                <c:pt idx="17">
                  <c:v>0.745077890538416</c:v>
                </c:pt>
              </c:numCache>
            </c:numRef>
          </c:val>
        </c:ser>
        <c:ser>
          <c:idx val="4"/>
          <c:order val="2"/>
          <c:tx>
            <c:strRef>
              <c:f>components!$D$1</c:f>
              <c:strCache>
                <c:ptCount val="1"/>
                <c:pt idx="0">
                  <c:v>dthreads</c:v>
                </c:pt>
              </c:strCache>
            </c:strRef>
          </c:tx>
          <c:spPr>
            <a:solidFill>
              <a:srgbClr val="000000"/>
            </a:solidFill>
            <a:ln>
              <a:noFill/>
            </a:ln>
            <a:effectLst/>
          </c:spPr>
          <c:invertIfNegative val="0"/>
          <c:cat>
            <c:strRef>
              <c:f>components!$A$2:$A$19</c:f>
              <c:strCache>
                <c:ptCount val="18"/>
                <c:pt idx="0">
                  <c:v>PHOENIX</c:v>
                </c:pt>
                <c:pt idx="1">
                  <c:v>histogram</c:v>
                </c:pt>
                <c:pt idx="2">
                  <c:v>kmeans</c:v>
                </c:pt>
                <c:pt idx="3">
                  <c:v>linear_regression</c:v>
                </c:pt>
                <c:pt idx="4">
                  <c:v>matrix_multiply</c:v>
                </c:pt>
                <c:pt idx="5">
                  <c:v>pca</c:v>
                </c:pt>
                <c:pt idx="6">
                  <c:v>reverse_index</c:v>
                </c:pt>
                <c:pt idx="7">
                  <c:v>string_match</c:v>
                </c:pt>
                <c:pt idx="8">
                  <c:v>word_count</c:v>
                </c:pt>
                <c:pt idx="9">
                  <c:v>PARSEC</c:v>
                </c:pt>
                <c:pt idx="10">
                  <c:v>blackscholes</c:v>
                </c:pt>
                <c:pt idx="11">
                  <c:v>canneal</c:v>
                </c:pt>
                <c:pt idx="12">
                  <c:v>dedup</c:v>
                </c:pt>
                <c:pt idx="13">
                  <c:v>ferret</c:v>
                </c:pt>
                <c:pt idx="14">
                  <c:v>streamcluster</c:v>
                </c:pt>
                <c:pt idx="15">
                  <c:v>swaptions</c:v>
                </c:pt>
                <c:pt idx="17">
                  <c:v>hmean</c:v>
                </c:pt>
              </c:strCache>
            </c:strRef>
          </c:cat>
          <c:val>
            <c:numRef>
              <c:f>components!$D$2:$D$19</c:f>
              <c:numCache>
                <c:formatCode>0.00</c:formatCode>
                <c:ptCount val="18"/>
                <c:pt idx="1">
                  <c:v>0.475213675213411</c:v>
                </c:pt>
                <c:pt idx="2">
                  <c:v>1.054706049956845</c:v>
                </c:pt>
                <c:pt idx="3">
                  <c:v>0.139032552487997</c:v>
                </c:pt>
                <c:pt idx="4">
                  <c:v>1.001552895498248</c:v>
                </c:pt>
                <c:pt idx="5">
                  <c:v>1.04088107877448</c:v>
                </c:pt>
                <c:pt idx="6">
                  <c:v>2.92592592588938</c:v>
                </c:pt>
                <c:pt idx="7">
                  <c:v>0.625637005136019</c:v>
                </c:pt>
                <c:pt idx="8">
                  <c:v>1.10514414920853</c:v>
                </c:pt>
                <c:pt idx="10">
                  <c:v>0.984031936112926</c:v>
                </c:pt>
                <c:pt idx="11">
                  <c:v>3.714405762304922</c:v>
                </c:pt>
                <c:pt idx="12">
                  <c:v>3.379101900014992</c:v>
                </c:pt>
                <c:pt idx="13">
                  <c:v>2.322178711285155</c:v>
                </c:pt>
                <c:pt idx="14">
                  <c:v>1.35463258784482</c:v>
                </c:pt>
                <c:pt idx="15">
                  <c:v>0.948502994031138</c:v>
                </c:pt>
                <c:pt idx="17">
                  <c:v>0.742559772961321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8"/>
        <c:axId val="487836184"/>
        <c:axId val="487839192"/>
      </c:barChart>
      <c:catAx>
        <c:axId val="487836184"/>
        <c:scaling>
          <c:orientation val="minMax"/>
        </c:scaling>
        <c:delete val="0"/>
        <c:axPos val="b"/>
        <c:majorTickMark val="out"/>
        <c:minorTickMark val="none"/>
        <c:tickLblPos val="nextTo"/>
        <c:txPr>
          <a:bodyPr/>
          <a:lstStyle/>
          <a:p>
            <a:pPr>
              <a:defRPr sz="1400"/>
            </a:pPr>
            <a:endParaRPr lang="en-US"/>
          </a:p>
        </c:txPr>
        <c:crossAx val="487839192"/>
        <c:crosses val="autoZero"/>
        <c:auto val="1"/>
        <c:lblAlgn val="ctr"/>
        <c:lblOffset val="75"/>
        <c:tickLblSkip val="1"/>
        <c:tickMarkSkip val="1"/>
        <c:noMultiLvlLbl val="0"/>
      </c:catAx>
      <c:valAx>
        <c:axId val="487839192"/>
        <c:scaling>
          <c:orientation val="minMax"/>
          <c:max val="6.0"/>
        </c:scaling>
        <c:delete val="0"/>
        <c:axPos val="l"/>
        <c:majorGridlines>
          <c:spPr>
            <a:ln w="9525">
              <a:solidFill>
                <a:schemeClr val="tx1">
                  <a:lumMod val="50000"/>
                  <a:lumOff val="50000"/>
                </a:schemeClr>
              </a:solidFill>
            </a:ln>
          </c:spPr>
        </c:majorGridlines>
        <c:title>
          <c:tx>
            <c:rich>
              <a:bodyPr rot="-5400000" vert="horz"/>
              <a:lstStyle/>
              <a:p>
                <a:pPr>
                  <a:defRPr sz="1800"/>
                </a:pPr>
                <a:r>
                  <a:rPr lang="en-US" sz="1800" dirty="0" smtClean="0"/>
                  <a:t>runtime relative to pthreads</a:t>
                </a:r>
                <a:endParaRPr lang="en-US" sz="1800" dirty="0"/>
              </a:p>
            </c:rich>
          </c:tx>
          <c:layout>
            <c:manualLayout>
              <c:xMode val="edge"/>
              <c:yMode val="edge"/>
              <c:x val="0.0116547462817148"/>
              <c:y val="0.134746927940826"/>
            </c:manualLayout>
          </c:layout>
          <c:overlay val="0"/>
        </c:title>
        <c:numFmt formatCode="0" sourceLinked="0"/>
        <c:majorTickMark val="out"/>
        <c:minorTickMark val="none"/>
        <c:tickLblPos val="nextTo"/>
        <c:crossAx val="487836184"/>
        <c:crossesAt val="1.0"/>
        <c:crossBetween val="between"/>
        <c:majorUnit val="1.0"/>
      </c:valAx>
    </c:plotArea>
    <c:legend>
      <c:legendPos val="b"/>
      <c:layout>
        <c:manualLayout>
          <c:xMode val="edge"/>
          <c:yMode val="edge"/>
          <c:x val="0.0760360892388451"/>
          <c:y val="0.854160403245049"/>
          <c:w val="0.840301946631671"/>
          <c:h val="0.0698264137437366"/>
        </c:manualLayout>
      </c:layout>
      <c:overlay val="0"/>
      <c:txPr>
        <a:bodyPr/>
        <a:lstStyle/>
        <a:p>
          <a:pPr>
            <a:defRPr sz="2400"/>
          </a:pPr>
          <a:endParaRPr lang="en-US"/>
        </a:p>
      </c:txPr>
    </c:legend>
    <c:plotVisOnly val="1"/>
    <c:dispBlanksAs val="gap"/>
    <c:showDLblsOverMax val="0"/>
  </c:chart>
  <c:spPr>
    <a:ln>
      <a:noFill/>
    </a:ln>
  </c:spPr>
  <c:txPr>
    <a:bodyPr/>
    <a:lstStyle/>
    <a:p>
      <a:pPr>
        <a:defRPr sz="1600">
          <a:latin typeface="+mn-lt"/>
          <a:cs typeface="Times"/>
        </a:defRPr>
      </a:pPr>
      <a:endParaRPr lang="en-US"/>
    </a:p>
  </c:txPr>
  <c:externalData r:id="rId2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0917542650918635"/>
          <c:y val="0.158610713433548"/>
          <c:w val="0.891255139982502"/>
          <c:h val="0.512442585301837"/>
        </c:manualLayout>
      </c:layout>
      <c:barChart>
        <c:barDir val="col"/>
        <c:grouping val="clustered"/>
        <c:varyColors val="0"/>
        <c:ser>
          <c:idx val="2"/>
          <c:order val="0"/>
          <c:tx>
            <c:v>ordering only</c:v>
          </c:tx>
          <c:spPr>
            <a:solidFill>
              <a:srgbClr val="3366FF"/>
            </a:solidFill>
            <a:ln>
              <a:noFill/>
            </a:ln>
            <a:effectLst/>
          </c:spPr>
          <c:invertIfNegative val="0"/>
          <c:cat>
            <c:strRef>
              <c:f>components!$A$2:$A$19</c:f>
              <c:strCache>
                <c:ptCount val="18"/>
                <c:pt idx="0">
                  <c:v>PHOENIX</c:v>
                </c:pt>
                <c:pt idx="1">
                  <c:v>histogram</c:v>
                </c:pt>
                <c:pt idx="2">
                  <c:v>kmeans</c:v>
                </c:pt>
                <c:pt idx="3">
                  <c:v>linear_regression</c:v>
                </c:pt>
                <c:pt idx="4">
                  <c:v>matrix_multiply</c:v>
                </c:pt>
                <c:pt idx="5">
                  <c:v>pca</c:v>
                </c:pt>
                <c:pt idx="6">
                  <c:v>reverse_index</c:v>
                </c:pt>
                <c:pt idx="7">
                  <c:v>string_match</c:v>
                </c:pt>
                <c:pt idx="8">
                  <c:v>word_count</c:v>
                </c:pt>
                <c:pt idx="9">
                  <c:v>PARSEC</c:v>
                </c:pt>
                <c:pt idx="10">
                  <c:v>blackscholes</c:v>
                </c:pt>
                <c:pt idx="11">
                  <c:v>canneal</c:v>
                </c:pt>
                <c:pt idx="12">
                  <c:v>dedup</c:v>
                </c:pt>
                <c:pt idx="13">
                  <c:v>ferret</c:v>
                </c:pt>
                <c:pt idx="14">
                  <c:v>streamcluster</c:v>
                </c:pt>
                <c:pt idx="15">
                  <c:v>swaptions</c:v>
                </c:pt>
                <c:pt idx="17">
                  <c:v>hmean</c:v>
                </c:pt>
              </c:strCache>
            </c:strRef>
          </c:cat>
          <c:val>
            <c:numRef>
              <c:f>components!$B$2:$B$19</c:f>
              <c:numCache>
                <c:formatCode>0.00</c:formatCode>
                <c:ptCount val="18"/>
                <c:pt idx="1">
                  <c:v>0.923076923211656</c:v>
                </c:pt>
                <c:pt idx="2">
                  <c:v>1.032671668709031</c:v>
                </c:pt>
                <c:pt idx="3">
                  <c:v>1.067538789190165</c:v>
                </c:pt>
                <c:pt idx="4">
                  <c:v>1.014946619212191</c:v>
                </c:pt>
                <c:pt idx="5">
                  <c:v>1.034108243331181</c:v>
                </c:pt>
                <c:pt idx="6">
                  <c:v>1.670309653891926</c:v>
                </c:pt>
                <c:pt idx="7">
                  <c:v>0.624068992554273</c:v>
                </c:pt>
                <c:pt idx="8">
                  <c:v>1.05483323921485</c:v>
                </c:pt>
                <c:pt idx="10">
                  <c:v>0.983632734537412</c:v>
                </c:pt>
                <c:pt idx="11">
                  <c:v>1.046458583433373</c:v>
                </c:pt>
                <c:pt idx="12">
                  <c:v>1.447322970728294</c:v>
                </c:pt>
                <c:pt idx="13">
                  <c:v>2.077251690978996</c:v>
                </c:pt>
                <c:pt idx="14">
                  <c:v>1.051574623419443</c:v>
                </c:pt>
                <c:pt idx="15">
                  <c:v>1.007485029923353</c:v>
                </c:pt>
                <c:pt idx="17">
                  <c:v>1.062383113300353</c:v>
                </c:pt>
              </c:numCache>
            </c:numRef>
          </c:val>
        </c:ser>
        <c:ser>
          <c:idx val="3"/>
          <c:order val="1"/>
          <c:tx>
            <c:v>isolation only</c:v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cat>
            <c:strRef>
              <c:f>components!$A$2:$A$19</c:f>
              <c:strCache>
                <c:ptCount val="18"/>
                <c:pt idx="0">
                  <c:v>PHOENIX</c:v>
                </c:pt>
                <c:pt idx="1">
                  <c:v>histogram</c:v>
                </c:pt>
                <c:pt idx="2">
                  <c:v>kmeans</c:v>
                </c:pt>
                <c:pt idx="3">
                  <c:v>linear_regression</c:v>
                </c:pt>
                <c:pt idx="4">
                  <c:v>matrix_multiply</c:v>
                </c:pt>
                <c:pt idx="5">
                  <c:v>pca</c:v>
                </c:pt>
                <c:pt idx="6">
                  <c:v>reverse_index</c:v>
                </c:pt>
                <c:pt idx="7">
                  <c:v>string_match</c:v>
                </c:pt>
                <c:pt idx="8">
                  <c:v>word_count</c:v>
                </c:pt>
                <c:pt idx="9">
                  <c:v>PARSEC</c:v>
                </c:pt>
                <c:pt idx="10">
                  <c:v>blackscholes</c:v>
                </c:pt>
                <c:pt idx="11">
                  <c:v>canneal</c:v>
                </c:pt>
                <c:pt idx="12">
                  <c:v>dedup</c:v>
                </c:pt>
                <c:pt idx="13">
                  <c:v>ferret</c:v>
                </c:pt>
                <c:pt idx="14">
                  <c:v>streamcluster</c:v>
                </c:pt>
                <c:pt idx="15">
                  <c:v>swaptions</c:v>
                </c:pt>
                <c:pt idx="17">
                  <c:v>hmean</c:v>
                </c:pt>
              </c:strCache>
            </c:strRef>
          </c:cat>
          <c:val>
            <c:numRef>
              <c:f>components!$C$2:$C$19</c:f>
              <c:numCache>
                <c:formatCode>0.00</c:formatCode>
                <c:ptCount val="18"/>
                <c:pt idx="1">
                  <c:v>0.482051282055835</c:v>
                </c:pt>
                <c:pt idx="2">
                  <c:v>1.135074555979598</c:v>
                </c:pt>
                <c:pt idx="3">
                  <c:v>0.139641010062927</c:v>
                </c:pt>
                <c:pt idx="4">
                  <c:v>1.028210934967546</c:v>
                </c:pt>
                <c:pt idx="5">
                  <c:v>1.021111721278558</c:v>
                </c:pt>
                <c:pt idx="6">
                  <c:v>2.57255616262022</c:v>
                </c:pt>
                <c:pt idx="7">
                  <c:v>0.625637005136019</c:v>
                </c:pt>
                <c:pt idx="8">
                  <c:v>1.057094403714639</c:v>
                </c:pt>
                <c:pt idx="10">
                  <c:v>0.9916167664554</c:v>
                </c:pt>
                <c:pt idx="11">
                  <c:v>4.344177671068427</c:v>
                </c:pt>
                <c:pt idx="12">
                  <c:v>2.504317789482193</c:v>
                </c:pt>
                <c:pt idx="13">
                  <c:v>2.919544321836953</c:v>
                </c:pt>
                <c:pt idx="14">
                  <c:v>1.346873573743496</c:v>
                </c:pt>
                <c:pt idx="15">
                  <c:v>0.938622754479042</c:v>
                </c:pt>
                <c:pt idx="17">
                  <c:v>0.745077890538416</c:v>
                </c:pt>
              </c:numCache>
            </c:numRef>
          </c:val>
        </c:ser>
        <c:ser>
          <c:idx val="4"/>
          <c:order val="2"/>
          <c:tx>
            <c:strRef>
              <c:f>components!$D$1</c:f>
              <c:strCache>
                <c:ptCount val="1"/>
                <c:pt idx="0">
                  <c:v>dthreads</c:v>
                </c:pt>
              </c:strCache>
            </c:strRef>
          </c:tx>
          <c:spPr>
            <a:solidFill>
              <a:srgbClr val="000000"/>
            </a:solidFill>
            <a:ln>
              <a:noFill/>
            </a:ln>
            <a:effectLst/>
          </c:spPr>
          <c:invertIfNegative val="0"/>
          <c:cat>
            <c:strRef>
              <c:f>components!$A$2:$A$19</c:f>
              <c:strCache>
                <c:ptCount val="18"/>
                <c:pt idx="0">
                  <c:v>PHOENIX</c:v>
                </c:pt>
                <c:pt idx="1">
                  <c:v>histogram</c:v>
                </c:pt>
                <c:pt idx="2">
                  <c:v>kmeans</c:v>
                </c:pt>
                <c:pt idx="3">
                  <c:v>linear_regression</c:v>
                </c:pt>
                <c:pt idx="4">
                  <c:v>matrix_multiply</c:v>
                </c:pt>
                <c:pt idx="5">
                  <c:v>pca</c:v>
                </c:pt>
                <c:pt idx="6">
                  <c:v>reverse_index</c:v>
                </c:pt>
                <c:pt idx="7">
                  <c:v>string_match</c:v>
                </c:pt>
                <c:pt idx="8">
                  <c:v>word_count</c:v>
                </c:pt>
                <c:pt idx="9">
                  <c:v>PARSEC</c:v>
                </c:pt>
                <c:pt idx="10">
                  <c:v>blackscholes</c:v>
                </c:pt>
                <c:pt idx="11">
                  <c:v>canneal</c:v>
                </c:pt>
                <c:pt idx="12">
                  <c:v>dedup</c:v>
                </c:pt>
                <c:pt idx="13">
                  <c:v>ferret</c:v>
                </c:pt>
                <c:pt idx="14">
                  <c:v>streamcluster</c:v>
                </c:pt>
                <c:pt idx="15">
                  <c:v>swaptions</c:v>
                </c:pt>
                <c:pt idx="17">
                  <c:v>hmean</c:v>
                </c:pt>
              </c:strCache>
            </c:strRef>
          </c:cat>
          <c:val>
            <c:numRef>
              <c:f>components!$D$2:$D$19</c:f>
              <c:numCache>
                <c:formatCode>0.00</c:formatCode>
                <c:ptCount val="18"/>
                <c:pt idx="1">
                  <c:v>0.475213675213411</c:v>
                </c:pt>
                <c:pt idx="2">
                  <c:v>1.054706049956845</c:v>
                </c:pt>
                <c:pt idx="3">
                  <c:v>0.139032552487997</c:v>
                </c:pt>
                <c:pt idx="4">
                  <c:v>1.001552895498248</c:v>
                </c:pt>
                <c:pt idx="5">
                  <c:v>1.04088107877448</c:v>
                </c:pt>
                <c:pt idx="6">
                  <c:v>2.92592592588938</c:v>
                </c:pt>
                <c:pt idx="7">
                  <c:v>0.625637005136019</c:v>
                </c:pt>
                <c:pt idx="8">
                  <c:v>1.10514414920853</c:v>
                </c:pt>
                <c:pt idx="10">
                  <c:v>0.984031936112926</c:v>
                </c:pt>
                <c:pt idx="11">
                  <c:v>3.714405762304922</c:v>
                </c:pt>
                <c:pt idx="12">
                  <c:v>3.379101900014992</c:v>
                </c:pt>
                <c:pt idx="13">
                  <c:v>2.322178711285155</c:v>
                </c:pt>
                <c:pt idx="14">
                  <c:v>1.35463258784482</c:v>
                </c:pt>
                <c:pt idx="15">
                  <c:v>0.948502994031138</c:v>
                </c:pt>
                <c:pt idx="17">
                  <c:v>0.742559772961321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8"/>
        <c:axId val="1096105624"/>
        <c:axId val="626193480"/>
      </c:barChart>
      <c:catAx>
        <c:axId val="1096105624"/>
        <c:scaling>
          <c:orientation val="minMax"/>
        </c:scaling>
        <c:delete val="0"/>
        <c:axPos val="b"/>
        <c:majorTickMark val="out"/>
        <c:minorTickMark val="none"/>
        <c:tickLblPos val="nextTo"/>
        <c:txPr>
          <a:bodyPr/>
          <a:lstStyle/>
          <a:p>
            <a:pPr>
              <a:defRPr sz="1400"/>
            </a:pPr>
            <a:endParaRPr lang="en-US"/>
          </a:p>
        </c:txPr>
        <c:crossAx val="626193480"/>
        <c:crosses val="autoZero"/>
        <c:auto val="1"/>
        <c:lblAlgn val="ctr"/>
        <c:lblOffset val="75"/>
        <c:tickLblSkip val="1"/>
        <c:tickMarkSkip val="1"/>
        <c:noMultiLvlLbl val="0"/>
      </c:catAx>
      <c:valAx>
        <c:axId val="626193480"/>
        <c:scaling>
          <c:orientation val="minMax"/>
          <c:max val="6.0"/>
        </c:scaling>
        <c:delete val="0"/>
        <c:axPos val="l"/>
        <c:majorGridlines>
          <c:spPr>
            <a:ln w="9525">
              <a:solidFill>
                <a:schemeClr val="tx1">
                  <a:lumMod val="50000"/>
                  <a:lumOff val="50000"/>
                </a:schemeClr>
              </a:solidFill>
            </a:ln>
          </c:spPr>
        </c:majorGridlines>
        <c:title>
          <c:tx>
            <c:rich>
              <a:bodyPr rot="-5400000" vert="horz"/>
              <a:lstStyle/>
              <a:p>
                <a:pPr>
                  <a:defRPr sz="1800"/>
                </a:pPr>
                <a:r>
                  <a:rPr lang="en-US" sz="1800" dirty="0" smtClean="0"/>
                  <a:t>runtime relative to pthreads</a:t>
                </a:r>
                <a:endParaRPr lang="en-US" sz="1800" dirty="0"/>
              </a:p>
            </c:rich>
          </c:tx>
          <c:layout>
            <c:manualLayout>
              <c:xMode val="edge"/>
              <c:yMode val="edge"/>
              <c:x val="0.0116547462817148"/>
              <c:y val="0.134746927940826"/>
            </c:manualLayout>
          </c:layout>
          <c:overlay val="0"/>
        </c:title>
        <c:numFmt formatCode="0" sourceLinked="0"/>
        <c:majorTickMark val="out"/>
        <c:minorTickMark val="none"/>
        <c:tickLblPos val="nextTo"/>
        <c:crossAx val="1096105624"/>
        <c:crossesAt val="1.0"/>
        <c:crossBetween val="between"/>
        <c:majorUnit val="1.0"/>
      </c:valAx>
    </c:plotArea>
    <c:legend>
      <c:legendPos val="b"/>
      <c:layout>
        <c:manualLayout>
          <c:xMode val="edge"/>
          <c:yMode val="edge"/>
          <c:x val="0.0760360892388451"/>
          <c:y val="0.854160403245049"/>
          <c:w val="0.840301946631671"/>
          <c:h val="0.0698264137437366"/>
        </c:manualLayout>
      </c:layout>
      <c:overlay val="0"/>
      <c:txPr>
        <a:bodyPr/>
        <a:lstStyle/>
        <a:p>
          <a:pPr>
            <a:defRPr sz="2400"/>
          </a:pPr>
          <a:endParaRPr lang="en-US"/>
        </a:p>
      </c:txPr>
    </c:legend>
    <c:plotVisOnly val="1"/>
    <c:dispBlanksAs val="gap"/>
    <c:showDLblsOverMax val="0"/>
  </c:chart>
  <c:spPr>
    <a:ln>
      <a:noFill/>
    </a:ln>
  </c:spPr>
  <c:txPr>
    <a:bodyPr/>
    <a:lstStyle/>
    <a:p>
      <a:pPr>
        <a:defRPr sz="1600">
          <a:latin typeface="+mn-lt"/>
          <a:cs typeface="Times"/>
        </a:defRPr>
      </a:pPr>
      <a:endParaRPr lang="en-US"/>
    </a:p>
  </c:txPr>
  <c:externalData r:id="rId2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0917542650918635"/>
          <c:y val="0.158610713433548"/>
          <c:w val="0.891255139982502"/>
          <c:h val="0.512442585301837"/>
        </c:manualLayout>
      </c:layout>
      <c:barChart>
        <c:barDir val="col"/>
        <c:grouping val="clustered"/>
        <c:varyColors val="0"/>
        <c:ser>
          <c:idx val="2"/>
          <c:order val="0"/>
          <c:tx>
            <c:v>ordering only</c:v>
          </c:tx>
          <c:spPr>
            <a:solidFill>
              <a:srgbClr val="3366FF"/>
            </a:solidFill>
            <a:ln>
              <a:noFill/>
            </a:ln>
            <a:effectLst/>
          </c:spPr>
          <c:invertIfNegative val="0"/>
          <c:cat>
            <c:strRef>
              <c:f>components!$A$2:$A$19</c:f>
              <c:strCache>
                <c:ptCount val="18"/>
                <c:pt idx="0">
                  <c:v>PHOENIX</c:v>
                </c:pt>
                <c:pt idx="1">
                  <c:v>histogram</c:v>
                </c:pt>
                <c:pt idx="2">
                  <c:v>kmeans</c:v>
                </c:pt>
                <c:pt idx="3">
                  <c:v>linear_regression</c:v>
                </c:pt>
                <c:pt idx="4">
                  <c:v>matrix_multiply</c:v>
                </c:pt>
                <c:pt idx="5">
                  <c:v>pca</c:v>
                </c:pt>
                <c:pt idx="6">
                  <c:v>reverse_index</c:v>
                </c:pt>
                <c:pt idx="7">
                  <c:v>string_match</c:v>
                </c:pt>
                <c:pt idx="8">
                  <c:v>word_count</c:v>
                </c:pt>
                <c:pt idx="9">
                  <c:v>PARSEC</c:v>
                </c:pt>
                <c:pt idx="10">
                  <c:v>blackscholes</c:v>
                </c:pt>
                <c:pt idx="11">
                  <c:v>canneal</c:v>
                </c:pt>
                <c:pt idx="12">
                  <c:v>dedup</c:v>
                </c:pt>
                <c:pt idx="13">
                  <c:v>ferret</c:v>
                </c:pt>
                <c:pt idx="14">
                  <c:v>streamcluster</c:v>
                </c:pt>
                <c:pt idx="15">
                  <c:v>swaptions</c:v>
                </c:pt>
                <c:pt idx="17">
                  <c:v>hmean</c:v>
                </c:pt>
              </c:strCache>
            </c:strRef>
          </c:cat>
          <c:val>
            <c:numRef>
              <c:f>components!$B$2:$B$19</c:f>
              <c:numCache>
                <c:formatCode>0.00</c:formatCode>
                <c:ptCount val="18"/>
                <c:pt idx="1">
                  <c:v>0.923076923211656</c:v>
                </c:pt>
                <c:pt idx="2">
                  <c:v>1.032671668709031</c:v>
                </c:pt>
                <c:pt idx="3">
                  <c:v>1.067538789190165</c:v>
                </c:pt>
                <c:pt idx="4">
                  <c:v>1.014946619212191</c:v>
                </c:pt>
                <c:pt idx="5">
                  <c:v>1.034108243331181</c:v>
                </c:pt>
                <c:pt idx="6">
                  <c:v>1.670309653891926</c:v>
                </c:pt>
                <c:pt idx="7">
                  <c:v>0.624068992554273</c:v>
                </c:pt>
                <c:pt idx="8">
                  <c:v>1.05483323921485</c:v>
                </c:pt>
                <c:pt idx="10">
                  <c:v>0.983632734537412</c:v>
                </c:pt>
                <c:pt idx="11">
                  <c:v>1.046458583433373</c:v>
                </c:pt>
                <c:pt idx="12">
                  <c:v>1.447322970728294</c:v>
                </c:pt>
                <c:pt idx="13">
                  <c:v>2.077251690978996</c:v>
                </c:pt>
                <c:pt idx="14">
                  <c:v>1.051574623419443</c:v>
                </c:pt>
                <c:pt idx="15">
                  <c:v>1.007485029923353</c:v>
                </c:pt>
                <c:pt idx="17">
                  <c:v>1.062383113300353</c:v>
                </c:pt>
              </c:numCache>
            </c:numRef>
          </c:val>
        </c:ser>
        <c:ser>
          <c:idx val="3"/>
          <c:order val="1"/>
          <c:tx>
            <c:v>isolation only</c:v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cat>
            <c:strRef>
              <c:f>components!$A$2:$A$19</c:f>
              <c:strCache>
                <c:ptCount val="18"/>
                <c:pt idx="0">
                  <c:v>PHOENIX</c:v>
                </c:pt>
                <c:pt idx="1">
                  <c:v>histogram</c:v>
                </c:pt>
                <c:pt idx="2">
                  <c:v>kmeans</c:v>
                </c:pt>
                <c:pt idx="3">
                  <c:v>linear_regression</c:v>
                </c:pt>
                <c:pt idx="4">
                  <c:v>matrix_multiply</c:v>
                </c:pt>
                <c:pt idx="5">
                  <c:v>pca</c:v>
                </c:pt>
                <c:pt idx="6">
                  <c:v>reverse_index</c:v>
                </c:pt>
                <c:pt idx="7">
                  <c:v>string_match</c:v>
                </c:pt>
                <c:pt idx="8">
                  <c:v>word_count</c:v>
                </c:pt>
                <c:pt idx="9">
                  <c:v>PARSEC</c:v>
                </c:pt>
                <c:pt idx="10">
                  <c:v>blackscholes</c:v>
                </c:pt>
                <c:pt idx="11">
                  <c:v>canneal</c:v>
                </c:pt>
                <c:pt idx="12">
                  <c:v>dedup</c:v>
                </c:pt>
                <c:pt idx="13">
                  <c:v>ferret</c:v>
                </c:pt>
                <c:pt idx="14">
                  <c:v>streamcluster</c:v>
                </c:pt>
                <c:pt idx="15">
                  <c:v>swaptions</c:v>
                </c:pt>
                <c:pt idx="17">
                  <c:v>hmean</c:v>
                </c:pt>
              </c:strCache>
            </c:strRef>
          </c:cat>
          <c:val>
            <c:numRef>
              <c:f>components!$C$2:$C$19</c:f>
              <c:numCache>
                <c:formatCode>0.00</c:formatCode>
                <c:ptCount val="18"/>
                <c:pt idx="1">
                  <c:v>0.482051282055835</c:v>
                </c:pt>
                <c:pt idx="2">
                  <c:v>1.135074555979598</c:v>
                </c:pt>
                <c:pt idx="3">
                  <c:v>0.139641010062927</c:v>
                </c:pt>
                <c:pt idx="4">
                  <c:v>1.028210934967546</c:v>
                </c:pt>
                <c:pt idx="5">
                  <c:v>1.021111721278558</c:v>
                </c:pt>
                <c:pt idx="6">
                  <c:v>2.57255616262022</c:v>
                </c:pt>
                <c:pt idx="7">
                  <c:v>0.625637005136019</c:v>
                </c:pt>
                <c:pt idx="8">
                  <c:v>1.057094403714639</c:v>
                </c:pt>
                <c:pt idx="10">
                  <c:v>0.9916167664554</c:v>
                </c:pt>
                <c:pt idx="11">
                  <c:v>4.344177671068427</c:v>
                </c:pt>
                <c:pt idx="12">
                  <c:v>2.504317789482193</c:v>
                </c:pt>
                <c:pt idx="13">
                  <c:v>2.919544321836953</c:v>
                </c:pt>
                <c:pt idx="14">
                  <c:v>1.346873573743496</c:v>
                </c:pt>
                <c:pt idx="15">
                  <c:v>0.938622754479042</c:v>
                </c:pt>
                <c:pt idx="17">
                  <c:v>0.745077890538416</c:v>
                </c:pt>
              </c:numCache>
            </c:numRef>
          </c:val>
        </c:ser>
        <c:ser>
          <c:idx val="4"/>
          <c:order val="2"/>
          <c:tx>
            <c:strRef>
              <c:f>components!$D$1</c:f>
              <c:strCache>
                <c:ptCount val="1"/>
                <c:pt idx="0">
                  <c:v>dthreads</c:v>
                </c:pt>
              </c:strCache>
            </c:strRef>
          </c:tx>
          <c:spPr>
            <a:solidFill>
              <a:srgbClr val="000000"/>
            </a:solidFill>
            <a:ln>
              <a:noFill/>
            </a:ln>
            <a:effectLst/>
          </c:spPr>
          <c:invertIfNegative val="0"/>
          <c:cat>
            <c:strRef>
              <c:f>components!$A$2:$A$19</c:f>
              <c:strCache>
                <c:ptCount val="18"/>
                <c:pt idx="0">
                  <c:v>PHOENIX</c:v>
                </c:pt>
                <c:pt idx="1">
                  <c:v>histogram</c:v>
                </c:pt>
                <c:pt idx="2">
                  <c:v>kmeans</c:v>
                </c:pt>
                <c:pt idx="3">
                  <c:v>linear_regression</c:v>
                </c:pt>
                <c:pt idx="4">
                  <c:v>matrix_multiply</c:v>
                </c:pt>
                <c:pt idx="5">
                  <c:v>pca</c:v>
                </c:pt>
                <c:pt idx="6">
                  <c:v>reverse_index</c:v>
                </c:pt>
                <c:pt idx="7">
                  <c:v>string_match</c:v>
                </c:pt>
                <c:pt idx="8">
                  <c:v>word_count</c:v>
                </c:pt>
                <c:pt idx="9">
                  <c:v>PARSEC</c:v>
                </c:pt>
                <c:pt idx="10">
                  <c:v>blackscholes</c:v>
                </c:pt>
                <c:pt idx="11">
                  <c:v>canneal</c:v>
                </c:pt>
                <c:pt idx="12">
                  <c:v>dedup</c:v>
                </c:pt>
                <c:pt idx="13">
                  <c:v>ferret</c:v>
                </c:pt>
                <c:pt idx="14">
                  <c:v>streamcluster</c:v>
                </c:pt>
                <c:pt idx="15">
                  <c:v>swaptions</c:v>
                </c:pt>
                <c:pt idx="17">
                  <c:v>hmean</c:v>
                </c:pt>
              </c:strCache>
            </c:strRef>
          </c:cat>
          <c:val>
            <c:numRef>
              <c:f>components!$D$2:$D$19</c:f>
              <c:numCache>
                <c:formatCode>0.00</c:formatCode>
                <c:ptCount val="18"/>
                <c:pt idx="1">
                  <c:v>0.475213675213411</c:v>
                </c:pt>
                <c:pt idx="2">
                  <c:v>1.054706049956845</c:v>
                </c:pt>
                <c:pt idx="3">
                  <c:v>0.139032552487997</c:v>
                </c:pt>
                <c:pt idx="4">
                  <c:v>1.001552895498248</c:v>
                </c:pt>
                <c:pt idx="5">
                  <c:v>1.04088107877448</c:v>
                </c:pt>
                <c:pt idx="6">
                  <c:v>2.92592592588938</c:v>
                </c:pt>
                <c:pt idx="7">
                  <c:v>0.625637005136019</c:v>
                </c:pt>
                <c:pt idx="8">
                  <c:v>1.10514414920853</c:v>
                </c:pt>
                <c:pt idx="10">
                  <c:v>0.984031936112926</c:v>
                </c:pt>
                <c:pt idx="11">
                  <c:v>3.714405762304922</c:v>
                </c:pt>
                <c:pt idx="12">
                  <c:v>3.379101900014992</c:v>
                </c:pt>
                <c:pt idx="13">
                  <c:v>2.322178711285155</c:v>
                </c:pt>
                <c:pt idx="14">
                  <c:v>1.35463258784482</c:v>
                </c:pt>
                <c:pt idx="15">
                  <c:v>0.948502994031138</c:v>
                </c:pt>
                <c:pt idx="17">
                  <c:v>0.742559772961321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8"/>
        <c:axId val="832236344"/>
        <c:axId val="898354792"/>
      </c:barChart>
      <c:catAx>
        <c:axId val="832236344"/>
        <c:scaling>
          <c:orientation val="minMax"/>
        </c:scaling>
        <c:delete val="0"/>
        <c:axPos val="b"/>
        <c:majorTickMark val="out"/>
        <c:minorTickMark val="none"/>
        <c:tickLblPos val="nextTo"/>
        <c:txPr>
          <a:bodyPr/>
          <a:lstStyle/>
          <a:p>
            <a:pPr>
              <a:defRPr sz="1400"/>
            </a:pPr>
            <a:endParaRPr lang="en-US"/>
          </a:p>
        </c:txPr>
        <c:crossAx val="898354792"/>
        <c:crosses val="autoZero"/>
        <c:auto val="1"/>
        <c:lblAlgn val="ctr"/>
        <c:lblOffset val="75"/>
        <c:tickLblSkip val="1"/>
        <c:tickMarkSkip val="1"/>
        <c:noMultiLvlLbl val="0"/>
      </c:catAx>
      <c:valAx>
        <c:axId val="898354792"/>
        <c:scaling>
          <c:orientation val="minMax"/>
          <c:max val="6.0"/>
        </c:scaling>
        <c:delete val="0"/>
        <c:axPos val="l"/>
        <c:majorGridlines>
          <c:spPr>
            <a:ln w="9525">
              <a:solidFill>
                <a:schemeClr val="tx1">
                  <a:lumMod val="50000"/>
                  <a:lumOff val="50000"/>
                </a:schemeClr>
              </a:solidFill>
            </a:ln>
          </c:spPr>
        </c:majorGridlines>
        <c:title>
          <c:tx>
            <c:rich>
              <a:bodyPr rot="-5400000" vert="horz"/>
              <a:lstStyle/>
              <a:p>
                <a:pPr>
                  <a:defRPr sz="1800"/>
                </a:pPr>
                <a:r>
                  <a:rPr lang="en-US" sz="1800" dirty="0" smtClean="0"/>
                  <a:t>runtime relative to pthreads</a:t>
                </a:r>
                <a:endParaRPr lang="en-US" sz="1800" dirty="0"/>
              </a:p>
            </c:rich>
          </c:tx>
          <c:layout>
            <c:manualLayout>
              <c:xMode val="edge"/>
              <c:yMode val="edge"/>
              <c:x val="0.0116547462817148"/>
              <c:y val="0.134746927940826"/>
            </c:manualLayout>
          </c:layout>
          <c:overlay val="0"/>
        </c:title>
        <c:numFmt formatCode="0" sourceLinked="0"/>
        <c:majorTickMark val="out"/>
        <c:minorTickMark val="none"/>
        <c:tickLblPos val="nextTo"/>
        <c:crossAx val="832236344"/>
        <c:crossesAt val="1.0"/>
        <c:crossBetween val="between"/>
        <c:majorUnit val="1.0"/>
      </c:valAx>
    </c:plotArea>
    <c:legend>
      <c:legendPos val="b"/>
      <c:layout>
        <c:manualLayout>
          <c:xMode val="edge"/>
          <c:yMode val="edge"/>
          <c:x val="0.0760360892388451"/>
          <c:y val="0.854160403245049"/>
          <c:w val="0.840301946631671"/>
          <c:h val="0.0698264137437366"/>
        </c:manualLayout>
      </c:layout>
      <c:overlay val="0"/>
      <c:txPr>
        <a:bodyPr/>
        <a:lstStyle/>
        <a:p>
          <a:pPr>
            <a:defRPr sz="2400"/>
          </a:pPr>
          <a:endParaRPr lang="en-US"/>
        </a:p>
      </c:txPr>
    </c:legend>
    <c:plotVisOnly val="1"/>
    <c:dispBlanksAs val="gap"/>
    <c:showDLblsOverMax val="0"/>
  </c:chart>
  <c:spPr>
    <a:ln>
      <a:noFill/>
    </a:ln>
  </c:spPr>
  <c:txPr>
    <a:bodyPr/>
    <a:lstStyle/>
    <a:p>
      <a:pPr>
        <a:defRPr sz="1600">
          <a:latin typeface="+mn-lt"/>
          <a:cs typeface="Times"/>
        </a:defRPr>
      </a:pPr>
      <a:endParaRPr lang="en-US"/>
    </a:p>
  </c:txPr>
  <c:externalData r:id="rId2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0917542650918635"/>
          <c:y val="0.137777340332458"/>
          <c:w val="0.891255139982502"/>
          <c:h val="0.533275918635171"/>
        </c:manualLayout>
      </c:layout>
      <c:barChart>
        <c:barDir val="col"/>
        <c:grouping val="clustered"/>
        <c:varyColors val="0"/>
        <c:ser>
          <c:idx val="2"/>
          <c:order val="0"/>
          <c:tx>
            <c:strRef>
              <c:f>scalability!$C$1</c:f>
              <c:strCache>
                <c:ptCount val="1"/>
                <c:pt idx="0">
                  <c:v>CoreDet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cat>
            <c:strRef>
              <c:f>scalability!$A$2:$A$18</c:f>
              <c:strCache>
                <c:ptCount val="17"/>
                <c:pt idx="0">
                  <c:v>PHOENIX</c:v>
                </c:pt>
                <c:pt idx="1">
                  <c:v>histogram</c:v>
                </c:pt>
                <c:pt idx="2">
                  <c:v>kmeans</c:v>
                </c:pt>
                <c:pt idx="3">
                  <c:v>linear_regression</c:v>
                </c:pt>
                <c:pt idx="4">
                  <c:v>matrix_multiply</c:v>
                </c:pt>
                <c:pt idx="5">
                  <c:v>pca</c:v>
                </c:pt>
                <c:pt idx="6">
                  <c:v>reverse_index</c:v>
                </c:pt>
                <c:pt idx="7">
                  <c:v>string_match</c:v>
                </c:pt>
                <c:pt idx="8">
                  <c:v>word_count</c:v>
                </c:pt>
                <c:pt idx="9">
                  <c:v>PARSEC</c:v>
                </c:pt>
                <c:pt idx="10">
                  <c:v>blackscholes</c:v>
                </c:pt>
                <c:pt idx="11">
                  <c:v>dedup</c:v>
                </c:pt>
                <c:pt idx="12">
                  <c:v>ferret</c:v>
                </c:pt>
                <c:pt idx="13">
                  <c:v>streamcluster</c:v>
                </c:pt>
                <c:pt idx="14">
                  <c:v>swaptions</c:v>
                </c:pt>
                <c:pt idx="16">
                  <c:v>hmean</c:v>
                </c:pt>
              </c:strCache>
            </c:strRef>
          </c:cat>
          <c:val>
            <c:numRef>
              <c:f>scalability!$C$2:$C$18</c:f>
              <c:numCache>
                <c:formatCode>0.00</c:formatCode>
                <c:ptCount val="17"/>
                <c:pt idx="1">
                  <c:v>1.766568586213294</c:v>
                </c:pt>
                <c:pt idx="2">
                  <c:v>2.483659175340763</c:v>
                </c:pt>
                <c:pt idx="3">
                  <c:v>1.559709241965143</c:v>
                </c:pt>
                <c:pt idx="4">
                  <c:v>1.877611154964882</c:v>
                </c:pt>
                <c:pt idx="5">
                  <c:v>2.779044789354724</c:v>
                </c:pt>
                <c:pt idx="6">
                  <c:v>1.255850979096085</c:v>
                </c:pt>
                <c:pt idx="7">
                  <c:v>0.99565266872663</c:v>
                </c:pt>
                <c:pt idx="8">
                  <c:v>1.042786069644474</c:v>
                </c:pt>
                <c:pt idx="10">
                  <c:v>2.682866785756447</c:v>
                </c:pt>
                <c:pt idx="12">
                  <c:v>1.000533059172949</c:v>
                </c:pt>
                <c:pt idx="13">
                  <c:v>1.604046746896913</c:v>
                </c:pt>
                <c:pt idx="14">
                  <c:v>1.205528732365805</c:v>
                </c:pt>
                <c:pt idx="16">
                  <c:v>1.483859365582268</c:v>
                </c:pt>
              </c:numCache>
            </c:numRef>
          </c:val>
        </c:ser>
        <c:ser>
          <c:idx val="3"/>
          <c:order val="1"/>
          <c:tx>
            <c:strRef>
              <c:f>scalability!$F$1</c:f>
              <c:strCache>
                <c:ptCount val="1"/>
                <c:pt idx="0">
                  <c:v>dthreads</c:v>
                </c:pt>
              </c:strCache>
            </c:strRef>
          </c:tx>
          <c:spPr>
            <a:solidFill>
              <a:srgbClr val="008000"/>
            </a:solidFill>
            <a:ln>
              <a:noFill/>
            </a:ln>
            <a:effectLst/>
          </c:spPr>
          <c:invertIfNegative val="0"/>
          <c:cat>
            <c:strRef>
              <c:f>scalability!$A$2:$A$18</c:f>
              <c:strCache>
                <c:ptCount val="17"/>
                <c:pt idx="0">
                  <c:v>PHOENIX</c:v>
                </c:pt>
                <c:pt idx="1">
                  <c:v>histogram</c:v>
                </c:pt>
                <c:pt idx="2">
                  <c:v>kmeans</c:v>
                </c:pt>
                <c:pt idx="3">
                  <c:v>linear_regression</c:v>
                </c:pt>
                <c:pt idx="4">
                  <c:v>matrix_multiply</c:v>
                </c:pt>
                <c:pt idx="5">
                  <c:v>pca</c:v>
                </c:pt>
                <c:pt idx="6">
                  <c:v>reverse_index</c:v>
                </c:pt>
                <c:pt idx="7">
                  <c:v>string_match</c:v>
                </c:pt>
                <c:pt idx="8">
                  <c:v>word_count</c:v>
                </c:pt>
                <c:pt idx="9">
                  <c:v>PARSEC</c:v>
                </c:pt>
                <c:pt idx="10">
                  <c:v>blackscholes</c:v>
                </c:pt>
                <c:pt idx="11">
                  <c:v>dedup</c:v>
                </c:pt>
                <c:pt idx="12">
                  <c:v>ferret</c:v>
                </c:pt>
                <c:pt idx="13">
                  <c:v>streamcluster</c:v>
                </c:pt>
                <c:pt idx="14">
                  <c:v>swaptions</c:v>
                </c:pt>
                <c:pt idx="16">
                  <c:v>hmean</c:v>
                </c:pt>
              </c:strCache>
            </c:strRef>
          </c:cat>
          <c:val>
            <c:numRef>
              <c:f>scalability!$F$2:$F$18</c:f>
              <c:numCache>
                <c:formatCode>General</c:formatCode>
                <c:ptCount val="17"/>
                <c:pt idx="1">
                  <c:v>3.751798560679685</c:v>
                </c:pt>
                <c:pt idx="2">
                  <c:v>3.26123367849249</c:v>
                </c:pt>
                <c:pt idx="3">
                  <c:v>3.916849015151115</c:v>
                </c:pt>
                <c:pt idx="4">
                  <c:v>2.074811034299374</c:v>
                </c:pt>
                <c:pt idx="5">
                  <c:v>1.876253004279266</c:v>
                </c:pt>
                <c:pt idx="6">
                  <c:v>1.818012035673947</c:v>
                </c:pt>
                <c:pt idx="7">
                  <c:v>3.946115288033046</c:v>
                </c:pt>
                <c:pt idx="8">
                  <c:v>2.965217391461946</c:v>
                </c:pt>
                <c:pt idx="10">
                  <c:v>2.643407707947305</c:v>
                </c:pt>
                <c:pt idx="11">
                  <c:v>1.416049067240808</c:v>
                </c:pt>
                <c:pt idx="12">
                  <c:v>3.375900659218147</c:v>
                </c:pt>
                <c:pt idx="13">
                  <c:v>1.77931266846932</c:v>
                </c:pt>
                <c:pt idx="14">
                  <c:v>3.978219696889329</c:v>
                </c:pt>
                <c:pt idx="16" formatCode="0.00">
                  <c:v>2.510512112805445</c:v>
                </c:pt>
              </c:numCache>
            </c:numRef>
          </c:val>
        </c:ser>
        <c:ser>
          <c:idx val="4"/>
          <c:order val="2"/>
          <c:tx>
            <c:strRef>
              <c:f>scalability!$I$1</c:f>
              <c:strCache>
                <c:ptCount val="1"/>
                <c:pt idx="0">
                  <c:v>pthreads</c:v>
                </c:pt>
              </c:strCache>
            </c:strRef>
          </c:tx>
          <c:spPr>
            <a:solidFill>
              <a:schemeClr val="tx1"/>
            </a:solidFill>
            <a:ln>
              <a:noFill/>
            </a:ln>
            <a:effectLst/>
          </c:spPr>
          <c:invertIfNegative val="0"/>
          <c:cat>
            <c:strRef>
              <c:f>scalability!$A$2:$A$18</c:f>
              <c:strCache>
                <c:ptCount val="17"/>
                <c:pt idx="0">
                  <c:v>PHOENIX</c:v>
                </c:pt>
                <c:pt idx="1">
                  <c:v>histogram</c:v>
                </c:pt>
                <c:pt idx="2">
                  <c:v>kmeans</c:v>
                </c:pt>
                <c:pt idx="3">
                  <c:v>linear_regression</c:v>
                </c:pt>
                <c:pt idx="4">
                  <c:v>matrix_multiply</c:v>
                </c:pt>
                <c:pt idx="5">
                  <c:v>pca</c:v>
                </c:pt>
                <c:pt idx="6">
                  <c:v>reverse_index</c:v>
                </c:pt>
                <c:pt idx="7">
                  <c:v>string_match</c:v>
                </c:pt>
                <c:pt idx="8">
                  <c:v>word_count</c:v>
                </c:pt>
                <c:pt idx="9">
                  <c:v>PARSEC</c:v>
                </c:pt>
                <c:pt idx="10">
                  <c:v>blackscholes</c:v>
                </c:pt>
                <c:pt idx="11">
                  <c:v>dedup</c:v>
                </c:pt>
                <c:pt idx="12">
                  <c:v>ferret</c:v>
                </c:pt>
                <c:pt idx="13">
                  <c:v>streamcluster</c:v>
                </c:pt>
                <c:pt idx="14">
                  <c:v>swaptions</c:v>
                </c:pt>
                <c:pt idx="16">
                  <c:v>hmean</c:v>
                </c:pt>
              </c:strCache>
            </c:strRef>
          </c:cat>
          <c:val>
            <c:numRef>
              <c:f>scalability!$I$2:$I$18</c:f>
              <c:numCache>
                <c:formatCode>General</c:formatCode>
                <c:ptCount val="17"/>
                <c:pt idx="1">
                  <c:v>2.052991452754325</c:v>
                </c:pt>
                <c:pt idx="2">
                  <c:v>3.63576787917078</c:v>
                </c:pt>
                <c:pt idx="3">
                  <c:v>0.542135686043791</c:v>
                </c:pt>
                <c:pt idx="4">
                  <c:v>2.079197670651903</c:v>
                </c:pt>
                <c:pt idx="5">
                  <c:v>1.894624443227995</c:v>
                </c:pt>
                <c:pt idx="6">
                  <c:v>1.670916818360632</c:v>
                </c:pt>
                <c:pt idx="7">
                  <c:v>2.48804390436363</c:v>
                </c:pt>
                <c:pt idx="8">
                  <c:v>3.269078575574374</c:v>
                </c:pt>
                <c:pt idx="10">
                  <c:v>2.656819693920656</c:v>
                </c:pt>
                <c:pt idx="11">
                  <c:v>1.704087507196856</c:v>
                </c:pt>
                <c:pt idx="12">
                  <c:v>1.067639729432538</c:v>
                </c:pt>
                <c:pt idx="13">
                  <c:v>2.223642172553172</c:v>
                </c:pt>
                <c:pt idx="14">
                  <c:v>3.716467065892215</c:v>
                </c:pt>
                <c:pt idx="16" formatCode="0.00">
                  <c:v>1.724047065933793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8"/>
        <c:axId val="487892696"/>
        <c:axId val="487895672"/>
      </c:barChart>
      <c:catAx>
        <c:axId val="487892696"/>
        <c:scaling>
          <c:orientation val="minMax"/>
        </c:scaling>
        <c:delete val="0"/>
        <c:axPos val="b"/>
        <c:majorTickMark val="out"/>
        <c:minorTickMark val="none"/>
        <c:tickLblPos val="nextTo"/>
        <c:txPr>
          <a:bodyPr/>
          <a:lstStyle/>
          <a:p>
            <a:pPr>
              <a:defRPr sz="1400"/>
            </a:pPr>
            <a:endParaRPr lang="en-US"/>
          </a:p>
        </c:txPr>
        <c:crossAx val="487895672"/>
        <c:crosses val="autoZero"/>
        <c:auto val="1"/>
        <c:lblAlgn val="ctr"/>
        <c:lblOffset val="75"/>
        <c:tickLblSkip val="1"/>
        <c:tickMarkSkip val="1"/>
        <c:noMultiLvlLbl val="0"/>
      </c:catAx>
      <c:valAx>
        <c:axId val="487895672"/>
        <c:scaling>
          <c:orientation val="minMax"/>
          <c:max val="4.0"/>
          <c:min val="0.0"/>
        </c:scaling>
        <c:delete val="0"/>
        <c:axPos val="l"/>
        <c:majorGridlines>
          <c:spPr>
            <a:ln w="9525">
              <a:solidFill>
                <a:schemeClr val="tx1">
                  <a:lumMod val="50000"/>
                  <a:lumOff val="50000"/>
                </a:schemeClr>
              </a:solidFill>
            </a:ln>
          </c:spPr>
        </c:majorGridlines>
        <c:title>
          <c:tx>
            <c:rich>
              <a:bodyPr rot="-5400000" vert="horz"/>
              <a:lstStyle/>
              <a:p>
                <a:pPr>
                  <a:defRPr sz="1800">
                    <a:latin typeface="Calibri"/>
                    <a:cs typeface="Calibri"/>
                  </a:defRPr>
                </a:pPr>
                <a:r>
                  <a:rPr lang="en-US" sz="1800" dirty="0">
                    <a:latin typeface="Calibri"/>
                    <a:cs typeface="Calibri"/>
                  </a:rPr>
                  <a:t>speedup </a:t>
                </a:r>
                <a:r>
                  <a:rPr lang="en-US" sz="1800" dirty="0" smtClean="0">
                    <a:latin typeface="Calibri"/>
                    <a:cs typeface="Calibri"/>
                  </a:rPr>
                  <a:t>of 8 cores over 2 </a:t>
                </a:r>
                <a:r>
                  <a:rPr lang="en-US" sz="1800" dirty="0">
                    <a:latin typeface="Calibri"/>
                    <a:cs typeface="Calibri"/>
                  </a:rPr>
                  <a:t>cores</a:t>
                </a:r>
              </a:p>
            </c:rich>
          </c:tx>
          <c:layout>
            <c:manualLayout>
              <c:xMode val="edge"/>
              <c:yMode val="edge"/>
              <c:x val="0.0116547462817148"/>
              <c:y val="0.170731776425674"/>
            </c:manualLayout>
          </c:layout>
          <c:overlay val="0"/>
        </c:title>
        <c:numFmt formatCode="0" sourceLinked="0"/>
        <c:majorTickMark val="out"/>
        <c:minorTickMark val="none"/>
        <c:tickLblPos val="nextTo"/>
        <c:crossAx val="487892696"/>
        <c:crossesAt val="1.0"/>
        <c:crossBetween val="between"/>
        <c:majorUnit val="1.0"/>
      </c:valAx>
    </c:plotArea>
    <c:legend>
      <c:legendPos val="b"/>
      <c:layout>
        <c:manualLayout>
          <c:xMode val="edge"/>
          <c:yMode val="edge"/>
          <c:x val="0.181591644794401"/>
          <c:y val="0.854160403245049"/>
          <c:w val="0.642131124234471"/>
          <c:h val="0.117430555555556"/>
        </c:manualLayout>
      </c:layout>
      <c:overlay val="0"/>
      <c:txPr>
        <a:bodyPr/>
        <a:lstStyle/>
        <a:p>
          <a:pPr>
            <a:defRPr sz="2400"/>
          </a:pPr>
          <a:endParaRPr lang="en-US"/>
        </a:p>
      </c:txPr>
    </c:legend>
    <c:plotVisOnly val="1"/>
    <c:dispBlanksAs val="gap"/>
    <c:showDLblsOverMax val="0"/>
  </c:chart>
  <c:spPr>
    <a:ln>
      <a:noFill/>
    </a:ln>
  </c:spPr>
  <c:txPr>
    <a:bodyPr/>
    <a:lstStyle/>
    <a:p>
      <a:pPr>
        <a:defRPr sz="1600">
          <a:latin typeface="+mn-lt"/>
          <a:cs typeface="Times"/>
        </a:defRPr>
      </a:pPr>
      <a:endParaRPr lang="en-US"/>
    </a:p>
  </c:txPr>
  <c:externalData r:id="rId2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0917542650918635"/>
          <c:y val="0.137777340332458"/>
          <c:w val="0.891255139982502"/>
          <c:h val="0.533275918635171"/>
        </c:manualLayout>
      </c:layout>
      <c:barChart>
        <c:barDir val="col"/>
        <c:grouping val="clustered"/>
        <c:varyColors val="0"/>
        <c:ser>
          <c:idx val="2"/>
          <c:order val="0"/>
          <c:tx>
            <c:strRef>
              <c:f>scalability!$C$1</c:f>
              <c:strCache>
                <c:ptCount val="1"/>
                <c:pt idx="0">
                  <c:v>CoreDet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cat>
            <c:strRef>
              <c:f>scalability!$A$2:$A$18</c:f>
              <c:strCache>
                <c:ptCount val="17"/>
                <c:pt idx="0">
                  <c:v>PHOENIX</c:v>
                </c:pt>
                <c:pt idx="1">
                  <c:v>histogram</c:v>
                </c:pt>
                <c:pt idx="2">
                  <c:v>kmeans</c:v>
                </c:pt>
                <c:pt idx="3">
                  <c:v>linear_regression</c:v>
                </c:pt>
                <c:pt idx="4">
                  <c:v>matrix_multiply</c:v>
                </c:pt>
                <c:pt idx="5">
                  <c:v>pca</c:v>
                </c:pt>
                <c:pt idx="6">
                  <c:v>reverse_index</c:v>
                </c:pt>
                <c:pt idx="7">
                  <c:v>string_match</c:v>
                </c:pt>
                <c:pt idx="8">
                  <c:v>word_count</c:v>
                </c:pt>
                <c:pt idx="9">
                  <c:v>PARSEC</c:v>
                </c:pt>
                <c:pt idx="10">
                  <c:v>blackscholes</c:v>
                </c:pt>
                <c:pt idx="11">
                  <c:v>dedup</c:v>
                </c:pt>
                <c:pt idx="12">
                  <c:v>ferret</c:v>
                </c:pt>
                <c:pt idx="13">
                  <c:v>streamcluster</c:v>
                </c:pt>
                <c:pt idx="14">
                  <c:v>swaptions</c:v>
                </c:pt>
                <c:pt idx="16">
                  <c:v>hmean</c:v>
                </c:pt>
              </c:strCache>
            </c:strRef>
          </c:cat>
          <c:val>
            <c:numRef>
              <c:f>scalability!$C$2:$C$18</c:f>
              <c:numCache>
                <c:formatCode>0.00</c:formatCode>
                <c:ptCount val="17"/>
                <c:pt idx="1">
                  <c:v>1.766568586213294</c:v>
                </c:pt>
                <c:pt idx="2">
                  <c:v>2.483659175340763</c:v>
                </c:pt>
                <c:pt idx="3">
                  <c:v>1.559709241965143</c:v>
                </c:pt>
                <c:pt idx="4">
                  <c:v>1.877611154964882</c:v>
                </c:pt>
                <c:pt idx="5">
                  <c:v>2.779044789354724</c:v>
                </c:pt>
                <c:pt idx="6">
                  <c:v>1.255850979096085</c:v>
                </c:pt>
                <c:pt idx="7">
                  <c:v>0.99565266872663</c:v>
                </c:pt>
                <c:pt idx="8">
                  <c:v>1.042786069644474</c:v>
                </c:pt>
                <c:pt idx="10">
                  <c:v>2.682866785756447</c:v>
                </c:pt>
                <c:pt idx="12">
                  <c:v>1.000533059172949</c:v>
                </c:pt>
                <c:pt idx="13">
                  <c:v>1.604046746896913</c:v>
                </c:pt>
                <c:pt idx="14">
                  <c:v>1.205528732365805</c:v>
                </c:pt>
                <c:pt idx="16">
                  <c:v>1.483859365582268</c:v>
                </c:pt>
              </c:numCache>
            </c:numRef>
          </c:val>
        </c:ser>
        <c:ser>
          <c:idx val="3"/>
          <c:order val="1"/>
          <c:tx>
            <c:strRef>
              <c:f>scalability!$F$1</c:f>
              <c:strCache>
                <c:ptCount val="1"/>
                <c:pt idx="0">
                  <c:v>dthreads</c:v>
                </c:pt>
              </c:strCache>
            </c:strRef>
          </c:tx>
          <c:spPr>
            <a:solidFill>
              <a:srgbClr val="008000"/>
            </a:solidFill>
            <a:ln>
              <a:noFill/>
            </a:ln>
            <a:effectLst/>
          </c:spPr>
          <c:invertIfNegative val="0"/>
          <c:cat>
            <c:strRef>
              <c:f>scalability!$A$2:$A$18</c:f>
              <c:strCache>
                <c:ptCount val="17"/>
                <c:pt idx="0">
                  <c:v>PHOENIX</c:v>
                </c:pt>
                <c:pt idx="1">
                  <c:v>histogram</c:v>
                </c:pt>
                <c:pt idx="2">
                  <c:v>kmeans</c:v>
                </c:pt>
                <c:pt idx="3">
                  <c:v>linear_regression</c:v>
                </c:pt>
                <c:pt idx="4">
                  <c:v>matrix_multiply</c:v>
                </c:pt>
                <c:pt idx="5">
                  <c:v>pca</c:v>
                </c:pt>
                <c:pt idx="6">
                  <c:v>reverse_index</c:v>
                </c:pt>
                <c:pt idx="7">
                  <c:v>string_match</c:v>
                </c:pt>
                <c:pt idx="8">
                  <c:v>word_count</c:v>
                </c:pt>
                <c:pt idx="9">
                  <c:v>PARSEC</c:v>
                </c:pt>
                <c:pt idx="10">
                  <c:v>blackscholes</c:v>
                </c:pt>
                <c:pt idx="11">
                  <c:v>dedup</c:v>
                </c:pt>
                <c:pt idx="12">
                  <c:v>ferret</c:v>
                </c:pt>
                <c:pt idx="13">
                  <c:v>streamcluster</c:v>
                </c:pt>
                <c:pt idx="14">
                  <c:v>swaptions</c:v>
                </c:pt>
                <c:pt idx="16">
                  <c:v>hmean</c:v>
                </c:pt>
              </c:strCache>
            </c:strRef>
          </c:cat>
          <c:val>
            <c:numRef>
              <c:f>scalability!$F$2:$F$18</c:f>
              <c:numCache>
                <c:formatCode>General</c:formatCode>
                <c:ptCount val="17"/>
                <c:pt idx="1">
                  <c:v>3.751798560679685</c:v>
                </c:pt>
                <c:pt idx="2">
                  <c:v>3.26123367849249</c:v>
                </c:pt>
                <c:pt idx="3">
                  <c:v>3.916849015151114</c:v>
                </c:pt>
                <c:pt idx="4">
                  <c:v>2.074811034299374</c:v>
                </c:pt>
                <c:pt idx="5">
                  <c:v>1.876253004279266</c:v>
                </c:pt>
                <c:pt idx="6">
                  <c:v>1.818012035673947</c:v>
                </c:pt>
                <c:pt idx="7">
                  <c:v>3.946115288033046</c:v>
                </c:pt>
                <c:pt idx="8">
                  <c:v>2.965217391461946</c:v>
                </c:pt>
                <c:pt idx="10">
                  <c:v>2.643407707947305</c:v>
                </c:pt>
                <c:pt idx="11">
                  <c:v>1.416049067240808</c:v>
                </c:pt>
                <c:pt idx="12">
                  <c:v>3.375900659218146</c:v>
                </c:pt>
                <c:pt idx="13">
                  <c:v>1.77931266846932</c:v>
                </c:pt>
                <c:pt idx="14">
                  <c:v>3.978219696889329</c:v>
                </c:pt>
                <c:pt idx="16" formatCode="0.00">
                  <c:v>2.510512112805445</c:v>
                </c:pt>
              </c:numCache>
            </c:numRef>
          </c:val>
        </c:ser>
        <c:ser>
          <c:idx val="4"/>
          <c:order val="2"/>
          <c:tx>
            <c:strRef>
              <c:f>scalability!$I$1</c:f>
              <c:strCache>
                <c:ptCount val="1"/>
                <c:pt idx="0">
                  <c:v>pthreads</c:v>
                </c:pt>
              </c:strCache>
            </c:strRef>
          </c:tx>
          <c:spPr>
            <a:solidFill>
              <a:schemeClr val="tx1"/>
            </a:solidFill>
            <a:ln>
              <a:noFill/>
            </a:ln>
            <a:effectLst/>
          </c:spPr>
          <c:invertIfNegative val="0"/>
          <c:cat>
            <c:strRef>
              <c:f>scalability!$A$2:$A$18</c:f>
              <c:strCache>
                <c:ptCount val="17"/>
                <c:pt idx="0">
                  <c:v>PHOENIX</c:v>
                </c:pt>
                <c:pt idx="1">
                  <c:v>histogram</c:v>
                </c:pt>
                <c:pt idx="2">
                  <c:v>kmeans</c:v>
                </c:pt>
                <c:pt idx="3">
                  <c:v>linear_regression</c:v>
                </c:pt>
                <c:pt idx="4">
                  <c:v>matrix_multiply</c:v>
                </c:pt>
                <c:pt idx="5">
                  <c:v>pca</c:v>
                </c:pt>
                <c:pt idx="6">
                  <c:v>reverse_index</c:v>
                </c:pt>
                <c:pt idx="7">
                  <c:v>string_match</c:v>
                </c:pt>
                <c:pt idx="8">
                  <c:v>word_count</c:v>
                </c:pt>
                <c:pt idx="9">
                  <c:v>PARSEC</c:v>
                </c:pt>
                <c:pt idx="10">
                  <c:v>blackscholes</c:v>
                </c:pt>
                <c:pt idx="11">
                  <c:v>dedup</c:v>
                </c:pt>
                <c:pt idx="12">
                  <c:v>ferret</c:v>
                </c:pt>
                <c:pt idx="13">
                  <c:v>streamcluster</c:v>
                </c:pt>
                <c:pt idx="14">
                  <c:v>swaptions</c:v>
                </c:pt>
                <c:pt idx="16">
                  <c:v>hmean</c:v>
                </c:pt>
              </c:strCache>
            </c:strRef>
          </c:cat>
          <c:val>
            <c:numRef>
              <c:f>scalability!$I$2:$I$18</c:f>
              <c:numCache>
                <c:formatCode>General</c:formatCode>
                <c:ptCount val="17"/>
                <c:pt idx="1">
                  <c:v>2.052991452754325</c:v>
                </c:pt>
                <c:pt idx="2">
                  <c:v>3.63576787917078</c:v>
                </c:pt>
                <c:pt idx="3">
                  <c:v>0.542135686043791</c:v>
                </c:pt>
                <c:pt idx="4">
                  <c:v>2.079197670651903</c:v>
                </c:pt>
                <c:pt idx="5">
                  <c:v>1.894624443227995</c:v>
                </c:pt>
                <c:pt idx="6">
                  <c:v>1.670916818360632</c:v>
                </c:pt>
                <c:pt idx="7">
                  <c:v>2.48804390436363</c:v>
                </c:pt>
                <c:pt idx="8">
                  <c:v>3.269078575574374</c:v>
                </c:pt>
                <c:pt idx="10">
                  <c:v>2.656819693920656</c:v>
                </c:pt>
                <c:pt idx="11">
                  <c:v>1.704087507196856</c:v>
                </c:pt>
                <c:pt idx="12">
                  <c:v>1.067639729432538</c:v>
                </c:pt>
                <c:pt idx="13">
                  <c:v>2.223642172553172</c:v>
                </c:pt>
                <c:pt idx="14">
                  <c:v>3.716467065892215</c:v>
                </c:pt>
                <c:pt idx="16" formatCode="0.00">
                  <c:v>1.724047065933793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8"/>
        <c:axId val="811327080"/>
        <c:axId val="568480072"/>
      </c:barChart>
      <c:catAx>
        <c:axId val="811327080"/>
        <c:scaling>
          <c:orientation val="minMax"/>
        </c:scaling>
        <c:delete val="0"/>
        <c:axPos val="b"/>
        <c:majorTickMark val="out"/>
        <c:minorTickMark val="none"/>
        <c:tickLblPos val="nextTo"/>
        <c:txPr>
          <a:bodyPr/>
          <a:lstStyle/>
          <a:p>
            <a:pPr>
              <a:defRPr sz="1400"/>
            </a:pPr>
            <a:endParaRPr lang="en-US"/>
          </a:p>
        </c:txPr>
        <c:crossAx val="568480072"/>
        <c:crosses val="autoZero"/>
        <c:auto val="1"/>
        <c:lblAlgn val="ctr"/>
        <c:lblOffset val="75"/>
        <c:tickLblSkip val="1"/>
        <c:tickMarkSkip val="1"/>
        <c:noMultiLvlLbl val="0"/>
      </c:catAx>
      <c:valAx>
        <c:axId val="568480072"/>
        <c:scaling>
          <c:orientation val="minMax"/>
          <c:max val="4.0"/>
          <c:min val="0.0"/>
        </c:scaling>
        <c:delete val="0"/>
        <c:axPos val="l"/>
        <c:majorGridlines>
          <c:spPr>
            <a:ln w="9525">
              <a:solidFill>
                <a:schemeClr val="tx1">
                  <a:lumMod val="50000"/>
                  <a:lumOff val="50000"/>
                </a:schemeClr>
              </a:solidFill>
            </a:ln>
          </c:spPr>
        </c:majorGridlines>
        <c:title>
          <c:tx>
            <c:rich>
              <a:bodyPr rot="-5400000" vert="horz"/>
              <a:lstStyle/>
              <a:p>
                <a:pPr>
                  <a:defRPr sz="1800">
                    <a:latin typeface="Calibri"/>
                    <a:cs typeface="Calibri"/>
                  </a:defRPr>
                </a:pPr>
                <a:r>
                  <a:rPr lang="en-US" sz="1800" dirty="0">
                    <a:latin typeface="Calibri"/>
                    <a:cs typeface="Calibri"/>
                  </a:rPr>
                  <a:t>speedup </a:t>
                </a:r>
                <a:r>
                  <a:rPr lang="en-US" sz="1800" dirty="0" smtClean="0">
                    <a:latin typeface="Calibri"/>
                    <a:cs typeface="Calibri"/>
                  </a:rPr>
                  <a:t>of 8 cores over 2 </a:t>
                </a:r>
                <a:r>
                  <a:rPr lang="en-US" sz="1800" dirty="0">
                    <a:latin typeface="Calibri"/>
                    <a:cs typeface="Calibri"/>
                  </a:rPr>
                  <a:t>cores</a:t>
                </a:r>
              </a:p>
            </c:rich>
          </c:tx>
          <c:layout>
            <c:manualLayout>
              <c:xMode val="edge"/>
              <c:yMode val="edge"/>
              <c:x val="0.0116547462817148"/>
              <c:y val="0.170731776425674"/>
            </c:manualLayout>
          </c:layout>
          <c:overlay val="0"/>
        </c:title>
        <c:numFmt formatCode="0" sourceLinked="0"/>
        <c:majorTickMark val="out"/>
        <c:minorTickMark val="none"/>
        <c:tickLblPos val="nextTo"/>
        <c:crossAx val="811327080"/>
        <c:crossesAt val="1.0"/>
        <c:crossBetween val="between"/>
        <c:majorUnit val="1.0"/>
      </c:valAx>
    </c:plotArea>
    <c:legend>
      <c:legendPos val="b"/>
      <c:layout>
        <c:manualLayout>
          <c:xMode val="edge"/>
          <c:yMode val="edge"/>
          <c:x val="0.181591644794401"/>
          <c:y val="0.854160403245049"/>
          <c:w val="0.642131124234471"/>
          <c:h val="0.117430555555556"/>
        </c:manualLayout>
      </c:layout>
      <c:overlay val="0"/>
      <c:txPr>
        <a:bodyPr/>
        <a:lstStyle/>
        <a:p>
          <a:pPr>
            <a:defRPr sz="2400"/>
          </a:pPr>
          <a:endParaRPr lang="en-US"/>
        </a:p>
      </c:txPr>
    </c:legend>
    <c:plotVisOnly val="1"/>
    <c:dispBlanksAs val="gap"/>
    <c:showDLblsOverMax val="0"/>
  </c:chart>
  <c:spPr>
    <a:ln>
      <a:noFill/>
    </a:ln>
  </c:spPr>
  <c:txPr>
    <a:bodyPr/>
    <a:lstStyle/>
    <a:p>
      <a:pPr>
        <a:defRPr sz="1600">
          <a:latin typeface="+mn-lt"/>
          <a:cs typeface="Times"/>
        </a:defRPr>
      </a:pPr>
      <a:endParaRPr lang="en-US"/>
    </a:p>
  </c:txPr>
  <c:externalData r:id="rId2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0917542650918635"/>
          <c:y val="0.137777340332458"/>
          <c:w val="0.891255139982502"/>
          <c:h val="0.533275918635171"/>
        </c:manualLayout>
      </c:layout>
      <c:barChart>
        <c:barDir val="col"/>
        <c:grouping val="clustered"/>
        <c:varyColors val="0"/>
        <c:ser>
          <c:idx val="2"/>
          <c:order val="0"/>
          <c:tx>
            <c:strRef>
              <c:f>scalability!$C$1</c:f>
              <c:strCache>
                <c:ptCount val="1"/>
                <c:pt idx="0">
                  <c:v>CoreDet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cat>
            <c:strRef>
              <c:f>scalability!$A$2:$A$18</c:f>
              <c:strCache>
                <c:ptCount val="17"/>
                <c:pt idx="0">
                  <c:v>PHOENIX</c:v>
                </c:pt>
                <c:pt idx="1">
                  <c:v>histogram</c:v>
                </c:pt>
                <c:pt idx="2">
                  <c:v>kmeans</c:v>
                </c:pt>
                <c:pt idx="3">
                  <c:v>linear_regression</c:v>
                </c:pt>
                <c:pt idx="4">
                  <c:v>matrix_multiply</c:v>
                </c:pt>
                <c:pt idx="5">
                  <c:v>pca</c:v>
                </c:pt>
                <c:pt idx="6">
                  <c:v>reverse_index</c:v>
                </c:pt>
                <c:pt idx="7">
                  <c:v>string_match</c:v>
                </c:pt>
                <c:pt idx="8">
                  <c:v>word_count</c:v>
                </c:pt>
                <c:pt idx="9">
                  <c:v>PARSEC</c:v>
                </c:pt>
                <c:pt idx="10">
                  <c:v>blackscholes</c:v>
                </c:pt>
                <c:pt idx="11">
                  <c:v>dedup</c:v>
                </c:pt>
                <c:pt idx="12">
                  <c:v>ferret</c:v>
                </c:pt>
                <c:pt idx="13">
                  <c:v>streamcluster</c:v>
                </c:pt>
                <c:pt idx="14">
                  <c:v>swaptions</c:v>
                </c:pt>
                <c:pt idx="16">
                  <c:v>hmean</c:v>
                </c:pt>
              </c:strCache>
            </c:strRef>
          </c:cat>
          <c:val>
            <c:numRef>
              <c:f>scalability!$C$2:$C$18</c:f>
              <c:numCache>
                <c:formatCode>0.00</c:formatCode>
                <c:ptCount val="17"/>
                <c:pt idx="1">
                  <c:v>1.766568586213294</c:v>
                </c:pt>
                <c:pt idx="2">
                  <c:v>2.483659175340763</c:v>
                </c:pt>
                <c:pt idx="3">
                  <c:v>1.559709241965143</c:v>
                </c:pt>
                <c:pt idx="4">
                  <c:v>1.877611154964882</c:v>
                </c:pt>
                <c:pt idx="5">
                  <c:v>2.779044789354724</c:v>
                </c:pt>
                <c:pt idx="6">
                  <c:v>1.255850979096085</c:v>
                </c:pt>
                <c:pt idx="7">
                  <c:v>0.99565266872663</c:v>
                </c:pt>
                <c:pt idx="8">
                  <c:v>1.042786069644474</c:v>
                </c:pt>
                <c:pt idx="10">
                  <c:v>2.682866785756447</c:v>
                </c:pt>
                <c:pt idx="12">
                  <c:v>1.000533059172949</c:v>
                </c:pt>
                <c:pt idx="13">
                  <c:v>1.604046746896913</c:v>
                </c:pt>
                <c:pt idx="14">
                  <c:v>1.205528732365805</c:v>
                </c:pt>
                <c:pt idx="16">
                  <c:v>1.483859365582268</c:v>
                </c:pt>
              </c:numCache>
            </c:numRef>
          </c:val>
        </c:ser>
        <c:ser>
          <c:idx val="3"/>
          <c:order val="1"/>
          <c:tx>
            <c:strRef>
              <c:f>scalability!$F$1</c:f>
              <c:strCache>
                <c:ptCount val="1"/>
                <c:pt idx="0">
                  <c:v>dthreads</c:v>
                </c:pt>
              </c:strCache>
            </c:strRef>
          </c:tx>
          <c:spPr>
            <a:solidFill>
              <a:srgbClr val="008000"/>
            </a:solidFill>
            <a:ln>
              <a:noFill/>
            </a:ln>
            <a:effectLst/>
          </c:spPr>
          <c:invertIfNegative val="0"/>
          <c:cat>
            <c:strRef>
              <c:f>scalability!$A$2:$A$18</c:f>
              <c:strCache>
                <c:ptCount val="17"/>
                <c:pt idx="0">
                  <c:v>PHOENIX</c:v>
                </c:pt>
                <c:pt idx="1">
                  <c:v>histogram</c:v>
                </c:pt>
                <c:pt idx="2">
                  <c:v>kmeans</c:v>
                </c:pt>
                <c:pt idx="3">
                  <c:v>linear_regression</c:v>
                </c:pt>
                <c:pt idx="4">
                  <c:v>matrix_multiply</c:v>
                </c:pt>
                <c:pt idx="5">
                  <c:v>pca</c:v>
                </c:pt>
                <c:pt idx="6">
                  <c:v>reverse_index</c:v>
                </c:pt>
                <c:pt idx="7">
                  <c:v>string_match</c:v>
                </c:pt>
                <c:pt idx="8">
                  <c:v>word_count</c:v>
                </c:pt>
                <c:pt idx="9">
                  <c:v>PARSEC</c:v>
                </c:pt>
                <c:pt idx="10">
                  <c:v>blackscholes</c:v>
                </c:pt>
                <c:pt idx="11">
                  <c:v>dedup</c:v>
                </c:pt>
                <c:pt idx="12">
                  <c:v>ferret</c:v>
                </c:pt>
                <c:pt idx="13">
                  <c:v>streamcluster</c:v>
                </c:pt>
                <c:pt idx="14">
                  <c:v>swaptions</c:v>
                </c:pt>
                <c:pt idx="16">
                  <c:v>hmean</c:v>
                </c:pt>
              </c:strCache>
            </c:strRef>
          </c:cat>
          <c:val>
            <c:numRef>
              <c:f>scalability!$F$2:$F$18</c:f>
              <c:numCache>
                <c:formatCode>General</c:formatCode>
                <c:ptCount val="17"/>
                <c:pt idx="1">
                  <c:v>3.751798560679685</c:v>
                </c:pt>
                <c:pt idx="2">
                  <c:v>3.26123367849249</c:v>
                </c:pt>
                <c:pt idx="3">
                  <c:v>3.916849015151113</c:v>
                </c:pt>
                <c:pt idx="4">
                  <c:v>2.074811034299374</c:v>
                </c:pt>
                <c:pt idx="5">
                  <c:v>1.876253004279266</c:v>
                </c:pt>
                <c:pt idx="6">
                  <c:v>1.818012035673947</c:v>
                </c:pt>
                <c:pt idx="7">
                  <c:v>3.946115288033046</c:v>
                </c:pt>
                <c:pt idx="8">
                  <c:v>2.965217391461946</c:v>
                </c:pt>
                <c:pt idx="10">
                  <c:v>2.643407707947305</c:v>
                </c:pt>
                <c:pt idx="11">
                  <c:v>1.416049067240808</c:v>
                </c:pt>
                <c:pt idx="12">
                  <c:v>3.375900659218145</c:v>
                </c:pt>
                <c:pt idx="13">
                  <c:v>1.77931266846932</c:v>
                </c:pt>
                <c:pt idx="14">
                  <c:v>3.978219696889329</c:v>
                </c:pt>
                <c:pt idx="16" formatCode="0.00">
                  <c:v>2.510512112805445</c:v>
                </c:pt>
              </c:numCache>
            </c:numRef>
          </c:val>
        </c:ser>
        <c:ser>
          <c:idx val="4"/>
          <c:order val="2"/>
          <c:tx>
            <c:strRef>
              <c:f>scalability!$I$1</c:f>
              <c:strCache>
                <c:ptCount val="1"/>
                <c:pt idx="0">
                  <c:v>pthreads</c:v>
                </c:pt>
              </c:strCache>
            </c:strRef>
          </c:tx>
          <c:spPr>
            <a:solidFill>
              <a:schemeClr val="tx1"/>
            </a:solidFill>
            <a:ln>
              <a:noFill/>
            </a:ln>
            <a:effectLst/>
          </c:spPr>
          <c:invertIfNegative val="0"/>
          <c:cat>
            <c:strRef>
              <c:f>scalability!$A$2:$A$18</c:f>
              <c:strCache>
                <c:ptCount val="17"/>
                <c:pt idx="0">
                  <c:v>PHOENIX</c:v>
                </c:pt>
                <c:pt idx="1">
                  <c:v>histogram</c:v>
                </c:pt>
                <c:pt idx="2">
                  <c:v>kmeans</c:v>
                </c:pt>
                <c:pt idx="3">
                  <c:v>linear_regression</c:v>
                </c:pt>
                <c:pt idx="4">
                  <c:v>matrix_multiply</c:v>
                </c:pt>
                <c:pt idx="5">
                  <c:v>pca</c:v>
                </c:pt>
                <c:pt idx="6">
                  <c:v>reverse_index</c:v>
                </c:pt>
                <c:pt idx="7">
                  <c:v>string_match</c:v>
                </c:pt>
                <c:pt idx="8">
                  <c:v>word_count</c:v>
                </c:pt>
                <c:pt idx="9">
                  <c:v>PARSEC</c:v>
                </c:pt>
                <c:pt idx="10">
                  <c:v>blackscholes</c:v>
                </c:pt>
                <c:pt idx="11">
                  <c:v>dedup</c:v>
                </c:pt>
                <c:pt idx="12">
                  <c:v>ferret</c:v>
                </c:pt>
                <c:pt idx="13">
                  <c:v>streamcluster</c:v>
                </c:pt>
                <c:pt idx="14">
                  <c:v>swaptions</c:v>
                </c:pt>
                <c:pt idx="16">
                  <c:v>hmean</c:v>
                </c:pt>
              </c:strCache>
            </c:strRef>
          </c:cat>
          <c:val>
            <c:numRef>
              <c:f>scalability!$I$2:$I$18</c:f>
              <c:numCache>
                <c:formatCode>General</c:formatCode>
                <c:ptCount val="17"/>
                <c:pt idx="1">
                  <c:v>2.052991452754325</c:v>
                </c:pt>
                <c:pt idx="2">
                  <c:v>3.63576787917078</c:v>
                </c:pt>
                <c:pt idx="3">
                  <c:v>0.542135686043791</c:v>
                </c:pt>
                <c:pt idx="4">
                  <c:v>2.079197670651903</c:v>
                </c:pt>
                <c:pt idx="5">
                  <c:v>1.894624443227995</c:v>
                </c:pt>
                <c:pt idx="6">
                  <c:v>1.670916818360632</c:v>
                </c:pt>
                <c:pt idx="7">
                  <c:v>2.48804390436363</c:v>
                </c:pt>
                <c:pt idx="8">
                  <c:v>3.269078575574374</c:v>
                </c:pt>
                <c:pt idx="10">
                  <c:v>2.656819693920656</c:v>
                </c:pt>
                <c:pt idx="11">
                  <c:v>1.704087507196856</c:v>
                </c:pt>
                <c:pt idx="12">
                  <c:v>1.067639729432538</c:v>
                </c:pt>
                <c:pt idx="13">
                  <c:v>2.223642172553172</c:v>
                </c:pt>
                <c:pt idx="14">
                  <c:v>3.716467065892215</c:v>
                </c:pt>
                <c:pt idx="16" formatCode="0.00">
                  <c:v>1.724047065933793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8"/>
        <c:axId val="897620584"/>
        <c:axId val="568805432"/>
      </c:barChart>
      <c:catAx>
        <c:axId val="897620584"/>
        <c:scaling>
          <c:orientation val="minMax"/>
        </c:scaling>
        <c:delete val="0"/>
        <c:axPos val="b"/>
        <c:majorTickMark val="out"/>
        <c:minorTickMark val="none"/>
        <c:tickLblPos val="nextTo"/>
        <c:txPr>
          <a:bodyPr/>
          <a:lstStyle/>
          <a:p>
            <a:pPr>
              <a:defRPr sz="1400"/>
            </a:pPr>
            <a:endParaRPr lang="en-US"/>
          </a:p>
        </c:txPr>
        <c:crossAx val="568805432"/>
        <c:crosses val="autoZero"/>
        <c:auto val="1"/>
        <c:lblAlgn val="ctr"/>
        <c:lblOffset val="75"/>
        <c:tickLblSkip val="1"/>
        <c:tickMarkSkip val="1"/>
        <c:noMultiLvlLbl val="0"/>
      </c:catAx>
      <c:valAx>
        <c:axId val="568805432"/>
        <c:scaling>
          <c:orientation val="minMax"/>
          <c:max val="4.0"/>
          <c:min val="0.0"/>
        </c:scaling>
        <c:delete val="0"/>
        <c:axPos val="l"/>
        <c:majorGridlines>
          <c:spPr>
            <a:ln w="9525">
              <a:solidFill>
                <a:schemeClr val="tx1">
                  <a:lumMod val="50000"/>
                  <a:lumOff val="50000"/>
                </a:schemeClr>
              </a:solidFill>
            </a:ln>
          </c:spPr>
        </c:majorGridlines>
        <c:title>
          <c:tx>
            <c:rich>
              <a:bodyPr rot="-5400000" vert="horz"/>
              <a:lstStyle/>
              <a:p>
                <a:pPr>
                  <a:defRPr sz="1800">
                    <a:latin typeface="Calibri"/>
                    <a:cs typeface="Calibri"/>
                  </a:defRPr>
                </a:pPr>
                <a:r>
                  <a:rPr lang="en-US" sz="1800" dirty="0">
                    <a:latin typeface="Calibri"/>
                    <a:cs typeface="Calibri"/>
                  </a:rPr>
                  <a:t>speedup </a:t>
                </a:r>
                <a:r>
                  <a:rPr lang="en-US" sz="1800" dirty="0" smtClean="0">
                    <a:latin typeface="Calibri"/>
                    <a:cs typeface="Calibri"/>
                  </a:rPr>
                  <a:t>of 8 cores over 2 </a:t>
                </a:r>
                <a:r>
                  <a:rPr lang="en-US" sz="1800" dirty="0">
                    <a:latin typeface="Calibri"/>
                    <a:cs typeface="Calibri"/>
                  </a:rPr>
                  <a:t>cores</a:t>
                </a:r>
              </a:p>
            </c:rich>
          </c:tx>
          <c:layout>
            <c:manualLayout>
              <c:xMode val="edge"/>
              <c:yMode val="edge"/>
              <c:x val="0.0116547462817148"/>
              <c:y val="0.170731776425674"/>
            </c:manualLayout>
          </c:layout>
          <c:overlay val="0"/>
        </c:title>
        <c:numFmt formatCode="0" sourceLinked="0"/>
        <c:majorTickMark val="out"/>
        <c:minorTickMark val="none"/>
        <c:tickLblPos val="nextTo"/>
        <c:crossAx val="897620584"/>
        <c:crossesAt val="1.0"/>
        <c:crossBetween val="between"/>
        <c:majorUnit val="1.0"/>
      </c:valAx>
    </c:plotArea>
    <c:legend>
      <c:legendPos val="b"/>
      <c:layout>
        <c:manualLayout>
          <c:xMode val="edge"/>
          <c:yMode val="edge"/>
          <c:x val="0.181591644794401"/>
          <c:y val="0.854160403245049"/>
          <c:w val="0.642131124234471"/>
          <c:h val="0.117430555555556"/>
        </c:manualLayout>
      </c:layout>
      <c:overlay val="0"/>
      <c:txPr>
        <a:bodyPr/>
        <a:lstStyle/>
        <a:p>
          <a:pPr>
            <a:defRPr sz="2400"/>
          </a:pPr>
          <a:endParaRPr lang="en-US"/>
        </a:p>
      </c:txPr>
    </c:legend>
    <c:plotVisOnly val="1"/>
    <c:dispBlanksAs val="gap"/>
    <c:showDLblsOverMax val="0"/>
  </c:chart>
  <c:spPr>
    <a:ln>
      <a:noFill/>
    </a:ln>
  </c:spPr>
  <c:txPr>
    <a:bodyPr/>
    <a:lstStyle/>
    <a:p>
      <a:pPr>
        <a:defRPr sz="1600">
          <a:latin typeface="+mn-lt"/>
          <a:cs typeface="Times"/>
        </a:defRPr>
      </a:pPr>
      <a:endParaRPr lang="en-US"/>
    </a:p>
  </c:txPr>
  <c:externalData r:id="rId2">
    <c:autoUpdate val="0"/>
  </c:externalData>
</c:chartSpac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0.81667</cdr:x>
      <cdr:y>0.11364</cdr:y>
    </cdr:from>
    <cdr:to>
      <cdr:x>0.875</cdr:x>
      <cdr:y>0.16412</cdr:y>
    </cdr:to>
    <cdr:sp macro="" textlink="">
      <cdr:nvSpPr>
        <cdr:cNvPr id="4" name="TextBox 3"/>
        <cdr:cNvSpPr txBox="1"/>
      </cdr:nvSpPr>
      <cdr:spPr>
        <a:xfrm xmlns:a="http://schemas.openxmlformats.org/drawingml/2006/main">
          <a:off x="7467600" y="762000"/>
          <a:ext cx="533400" cy="338554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600" dirty="0" smtClean="0"/>
            <a:t>8.4</a:t>
          </a:r>
          <a:endParaRPr lang="en-US" sz="1600" dirty="0"/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0.81667</cdr:x>
      <cdr:y>0.11364</cdr:y>
    </cdr:from>
    <cdr:to>
      <cdr:x>0.875</cdr:x>
      <cdr:y>0.16412</cdr:y>
    </cdr:to>
    <cdr:sp macro="" textlink="">
      <cdr:nvSpPr>
        <cdr:cNvPr id="4" name="TextBox 3"/>
        <cdr:cNvSpPr txBox="1"/>
      </cdr:nvSpPr>
      <cdr:spPr>
        <a:xfrm xmlns:a="http://schemas.openxmlformats.org/drawingml/2006/main">
          <a:off x="7467600" y="762000"/>
          <a:ext cx="533400" cy="338554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600" dirty="0" smtClean="0"/>
            <a:t>8.4</a:t>
          </a:r>
          <a:endParaRPr lang="en-US" sz="1600" dirty="0"/>
        </a:p>
      </cdr:txBody>
    </cdr:sp>
  </cdr:relSizeAnchor>
</c:userShapes>
</file>

<file path=ppt/drawings/drawing3.xml><?xml version="1.0" encoding="utf-8"?>
<c:userShapes xmlns:c="http://schemas.openxmlformats.org/drawingml/2006/chart">
  <cdr:relSizeAnchor xmlns:cdr="http://schemas.openxmlformats.org/drawingml/2006/chartDrawing">
    <cdr:from>
      <cdr:x>0.81667</cdr:x>
      <cdr:y>0.11364</cdr:y>
    </cdr:from>
    <cdr:to>
      <cdr:x>0.875</cdr:x>
      <cdr:y>0.16412</cdr:y>
    </cdr:to>
    <cdr:sp macro="" textlink="">
      <cdr:nvSpPr>
        <cdr:cNvPr id="4" name="TextBox 3"/>
        <cdr:cNvSpPr txBox="1"/>
      </cdr:nvSpPr>
      <cdr:spPr>
        <a:xfrm xmlns:a="http://schemas.openxmlformats.org/drawingml/2006/main">
          <a:off x="7467600" y="762000"/>
          <a:ext cx="533400" cy="338554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600" dirty="0" smtClean="0"/>
            <a:t>8.4</a:t>
          </a:r>
          <a:endParaRPr lang="en-US" sz="1600" dirty="0"/>
        </a:p>
      </cdr:txBody>
    </cdr: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319672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2051" name="Rectangle 3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85838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8487983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the beginning, there was the Core. And it was good.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46541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It’s not</a:t>
            </a:r>
            <a:r>
              <a:rPr lang="en-US" baseline="0" dirty="0" smtClean="0"/>
              <a:t> *always* as fast or faster than pthreads. Slow THEN HIGHLIGHT THE FASTER PARTS.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06770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 smtClean="0">
                <a:cs typeface="+mn-cs"/>
              </a:rPr>
              <a:t>Cache coherence protocol makes false sharing problem unpleasant performance effect</a:t>
            </a:r>
          </a:p>
        </p:txBody>
      </p:sp>
      <p:sp>
        <p:nvSpPr>
          <p:cNvPr id="46083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Genev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Geneva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Geneva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Geneva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Genev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enev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enev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enev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eneva" charset="0"/>
                <a:ea typeface="ＭＳ Ｐゴシック" charset="0"/>
              </a:defRPr>
            </a:lvl9pPr>
          </a:lstStyle>
          <a:p>
            <a:fld id="{826686BA-294C-5C49-B964-EB0733E8DC7E}" type="slidenum">
              <a:rPr lang="en-US"/>
              <a:pPr/>
              <a:t>35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 smtClean="0">
              <a:cs typeface="+mn-cs"/>
            </a:endParaRPr>
          </a:p>
        </p:txBody>
      </p:sp>
      <p:sp>
        <p:nvSpPr>
          <p:cNvPr id="47107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Genev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Geneva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Geneva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Geneva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Genev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enev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enev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enev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eneva" charset="0"/>
                <a:ea typeface="ＭＳ Ｐゴシック" charset="0"/>
              </a:defRPr>
            </a:lvl9pPr>
          </a:lstStyle>
          <a:p>
            <a:fld id="{D2A0B2A8-96EA-E248-B9F3-AD44917260DB}" type="slidenum">
              <a:rPr lang="en-US"/>
              <a:pPr/>
              <a:t>36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 smtClean="0">
              <a:cs typeface="+mn-cs"/>
            </a:endParaRPr>
          </a:p>
        </p:txBody>
      </p:sp>
      <p:sp>
        <p:nvSpPr>
          <p:cNvPr id="48131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Genev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Geneva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Geneva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Geneva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Genev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enev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enev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enev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eneva" charset="0"/>
                <a:ea typeface="ＭＳ Ｐゴシック" charset="0"/>
              </a:defRPr>
            </a:lvl9pPr>
          </a:lstStyle>
          <a:p>
            <a:fld id="{06DB6B8F-D905-AD4F-B8EB-AEA254BE017C}" type="slidenum">
              <a:rPr lang="en-US"/>
              <a:pPr/>
              <a:t>37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Panel 1 = what</a:t>
            </a:r>
            <a:r>
              <a:rPr lang="en-US" baseline="0" dirty="0" smtClean="0"/>
              <a:t> it does, panel 2 = how, panel 3 = efficient, panel 4 = easy to use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76253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Highlight</a:t>
            </a:r>
            <a:r>
              <a:rPr lang="en-US" baseline="0" dirty="0" smtClean="0"/>
              <a:t> when same speed or faster.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76450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cs typeface="+mn-cs"/>
              </a:rPr>
              <a:t>Mention commit points</a:t>
            </a:r>
          </a:p>
          <a:p>
            <a:pPr>
              <a:defRPr/>
            </a:pPr>
            <a:r>
              <a:rPr lang="en-US" dirty="0" smtClean="0">
                <a:cs typeface="+mn-cs"/>
              </a:rPr>
              <a:t>Commit order with token</a:t>
            </a:r>
          </a:p>
          <a:p>
            <a:pPr>
              <a:defRPr/>
            </a:pPr>
            <a:r>
              <a:rPr lang="en-US" dirty="0" smtClean="0">
                <a:cs typeface="+mn-cs"/>
              </a:rPr>
              <a:t>No description of how isolation</a:t>
            </a:r>
            <a:r>
              <a:rPr lang="en-US" baseline="0" dirty="0" smtClean="0">
                <a:cs typeface="+mn-cs"/>
              </a:rPr>
              <a:t> works</a:t>
            </a:r>
            <a:r>
              <a:rPr lang="en-US" dirty="0" smtClean="0">
                <a:cs typeface="+mn-cs"/>
              </a:rPr>
              <a:t> yet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cs typeface="+mn-cs"/>
              </a:rPr>
              <a:t>Mention commit points</a:t>
            </a:r>
          </a:p>
          <a:p>
            <a:pPr>
              <a:defRPr/>
            </a:pPr>
            <a:r>
              <a:rPr lang="en-US" dirty="0" smtClean="0">
                <a:cs typeface="+mn-cs"/>
              </a:rPr>
              <a:t>Commit order with token</a:t>
            </a:r>
          </a:p>
          <a:p>
            <a:pPr>
              <a:defRPr/>
            </a:pPr>
            <a:r>
              <a:rPr lang="en-US" dirty="0" smtClean="0">
                <a:cs typeface="+mn-cs"/>
              </a:rPr>
              <a:t>No description of isolation yet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cs typeface="+mn-cs"/>
              </a:rPr>
              <a:t>Mention commit points</a:t>
            </a:r>
          </a:p>
          <a:p>
            <a:pPr>
              <a:defRPr/>
            </a:pPr>
            <a:r>
              <a:rPr lang="en-US" dirty="0" smtClean="0">
                <a:cs typeface="+mn-cs"/>
              </a:rPr>
              <a:t>Commit order with token</a:t>
            </a:r>
          </a:p>
          <a:p>
            <a:pPr>
              <a:defRPr/>
            </a:pPr>
            <a:r>
              <a:rPr lang="en-US" dirty="0" smtClean="0">
                <a:cs typeface="+mn-cs"/>
              </a:rPr>
              <a:t>No description of isolation yet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cs typeface="+mn-cs"/>
              </a:rPr>
              <a:t>Mention commit points</a:t>
            </a:r>
          </a:p>
          <a:p>
            <a:pPr>
              <a:defRPr/>
            </a:pPr>
            <a:r>
              <a:rPr lang="en-US" dirty="0" smtClean="0">
                <a:cs typeface="+mn-cs"/>
              </a:rPr>
              <a:t>Commit order with token</a:t>
            </a:r>
          </a:p>
          <a:p>
            <a:pPr>
              <a:defRPr/>
            </a:pPr>
            <a:r>
              <a:rPr lang="en-US" dirty="0" smtClean="0">
                <a:cs typeface="+mn-cs"/>
              </a:rPr>
              <a:t>No description of isolation yet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Casts</a:t>
            </a:r>
            <a:r>
              <a:rPr lang="en-US" baseline="0" dirty="0" smtClean="0"/>
              <a:t> out the demons of </a:t>
            </a:r>
            <a:r>
              <a:rPr lang="en-US" baseline="0" dirty="0" err="1" smtClean="0"/>
              <a:t>nondeterminism</a:t>
            </a:r>
            <a:endParaRPr lang="en-US" baseline="0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18359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0444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Highlight</a:t>
            </a:r>
            <a:r>
              <a:rPr lang="en-US" baseline="0" dirty="0" smtClean="0"/>
              <a:t> when same speed or faster.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76450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Highlight</a:t>
            </a:r>
            <a:r>
              <a:rPr lang="en-US" baseline="0" dirty="0" smtClean="0"/>
              <a:t> when same speed or faster.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76450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cs typeface="+mn-cs"/>
              </a:rPr>
              <a:t>Obviously this doesn’t preserve shared</a:t>
            </a:r>
            <a:r>
              <a:rPr lang="en-US" baseline="0" dirty="0" smtClean="0">
                <a:cs typeface="+mn-cs"/>
              </a:rPr>
              <a:t> memory semantics, so we need to commit changes made by one thread so they become visible to others.</a:t>
            </a:r>
            <a:endParaRPr lang="en-US" dirty="0" smtClean="0">
              <a:cs typeface="+mn-cs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ADD ANIMATIONS: threads initially</a:t>
            </a:r>
            <a:r>
              <a:rPr lang="en-US" baseline="0" dirty="0" smtClean="0"/>
              <a:t> on one core then migrating, vs. processes spewed across cores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58974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ADD ANIMATIONS: threads initially</a:t>
            </a:r>
            <a:r>
              <a:rPr lang="en-US" baseline="0" dirty="0" smtClean="0"/>
              <a:t> on one core then migrating, vs. processes spewed across cores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58974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ADD ANIMATIONS: threads initially</a:t>
            </a:r>
            <a:r>
              <a:rPr lang="en-US" baseline="0" dirty="0" smtClean="0"/>
              <a:t> on one core then migrating, vs. processes spewed across cores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58974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dirty="0" smtClean="0">
              <a:cs typeface="+mn-c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Line 5"/>
          <p:cNvSpPr>
            <a:spLocks noChangeShapeType="1"/>
          </p:cNvSpPr>
          <p:nvPr/>
        </p:nvSpPr>
        <p:spPr bwMode="auto">
          <a:xfrm>
            <a:off x="0" y="1219200"/>
            <a:ext cx="91440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1676400" y="830263"/>
            <a:ext cx="1219200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en-US">
              <a:cs typeface="+mn-cs"/>
            </a:endParaRPr>
          </a:p>
        </p:txBody>
      </p:sp>
      <p:pic>
        <p:nvPicPr>
          <p:cNvPr id="7" name="Picture 7" descr="Untitled-1.jpg                                                 00000893 keithpaul                      BC07756D: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567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 descr="A [blk-201].jpg                                                00000893 keithpaul                      BC07756D: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513" y="166688"/>
            <a:ext cx="3049587" cy="404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4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1790700" y="3124200"/>
            <a:ext cx="5562600" cy="1752600"/>
          </a:xfrm>
          <a:prstGeom prst="rect">
            <a:avLst/>
          </a:prstGeom>
        </p:spPr>
        <p:txBody>
          <a:bodyPr/>
          <a:lstStyle>
            <a:lvl1pPr marL="0" indent="0" algn="ctr">
              <a:buFont typeface="Wingdings" charset="0"/>
              <a:buNone/>
              <a:defRPr sz="2800">
                <a:latin typeface="Calibri"/>
                <a:cs typeface="Calibri"/>
              </a:defRPr>
            </a:lvl1pPr>
          </a:lstStyle>
          <a:p>
            <a:pPr lvl="0"/>
            <a:r>
              <a:rPr lang="en-US" noProof="0" dirty="0" smtClean="0"/>
              <a:t>Click to edit Master subtitle style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ctrTitle"/>
          </p:nvPr>
        </p:nvSpPr>
        <p:spPr>
          <a:xfrm>
            <a:off x="1143000" y="1447800"/>
            <a:ext cx="6858000" cy="1143000"/>
          </a:xfrm>
          <a:prstGeom prst="rect">
            <a:avLst/>
          </a:prstGeom>
        </p:spPr>
        <p:txBody>
          <a:bodyPr/>
          <a:lstStyle>
            <a:lvl1pPr algn="ctr">
              <a:defRPr sz="4700">
                <a:latin typeface="Calibri"/>
                <a:cs typeface="Calibri"/>
              </a:defRPr>
            </a:lvl1pPr>
          </a:lstStyle>
          <a:p>
            <a:pPr lvl="0"/>
            <a:r>
              <a:rPr lang="en-US" noProof="0" dirty="0" smtClean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976370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609600"/>
            <a:ext cx="8839200" cy="5334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1000" y="1371600"/>
            <a:ext cx="8153400" cy="44958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9678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934200" y="609600"/>
            <a:ext cx="2209800" cy="5257800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609600"/>
            <a:ext cx="6477000" cy="52578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4587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609600"/>
            <a:ext cx="8839200" cy="533400"/>
          </a:xfrm>
          <a:prstGeom prst="rect">
            <a:avLst/>
          </a:prstGeom>
        </p:spPr>
        <p:txBody>
          <a:bodyPr/>
          <a:lstStyle>
            <a:lvl1pPr>
              <a:defRPr>
                <a:latin typeface="Calibri"/>
                <a:cs typeface="Calibri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371600"/>
            <a:ext cx="8153400" cy="4495800"/>
          </a:xfrm>
          <a:prstGeom prst="rect">
            <a:avLst/>
          </a:prstGeom>
        </p:spPr>
        <p:txBody>
          <a:bodyPr/>
          <a:lstStyle>
            <a:lvl1pPr>
              <a:defRPr>
                <a:latin typeface="Calibri"/>
                <a:cs typeface="Calibri"/>
              </a:defRPr>
            </a:lvl1pPr>
            <a:lvl2pPr>
              <a:defRPr>
                <a:latin typeface="Calibri"/>
                <a:cs typeface="Calibri"/>
              </a:defRPr>
            </a:lvl2pPr>
            <a:lvl3pPr>
              <a:defRPr>
                <a:latin typeface="Calibri"/>
                <a:cs typeface="Calibri"/>
              </a:defRPr>
            </a:lvl3pPr>
            <a:lvl4pPr>
              <a:defRPr>
                <a:latin typeface="Calibri"/>
                <a:cs typeface="Calibri"/>
              </a:defRPr>
            </a:lvl4pPr>
            <a:lvl5pPr>
              <a:defRPr>
                <a:latin typeface="Calibri"/>
                <a:cs typeface="Calibri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9034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691118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609600"/>
            <a:ext cx="8839200" cy="5334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1000" y="1371600"/>
            <a:ext cx="4000500" cy="44958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33900" y="1371600"/>
            <a:ext cx="4000500" cy="44958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3271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6249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609600"/>
            <a:ext cx="8839200" cy="5334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4822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548710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151505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876030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Rectangle 9"/>
          <p:cNvSpPr>
            <a:spLocks noChangeArrowheads="1"/>
          </p:cNvSpPr>
          <p:nvPr/>
        </p:nvSpPr>
        <p:spPr bwMode="auto">
          <a:xfrm>
            <a:off x="6156325" y="5943600"/>
            <a:ext cx="30130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1027" name="TextBox 1"/>
          <p:cNvSpPr txBox="1">
            <a:spLocks noChangeArrowheads="1"/>
          </p:cNvSpPr>
          <p:nvPr userDrawn="1"/>
        </p:nvSpPr>
        <p:spPr bwMode="auto">
          <a:xfrm>
            <a:off x="8674100" y="38100"/>
            <a:ext cx="5334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Genev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Geneva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Geneva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Geneva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Genev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enev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enev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enev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eneva" charset="0"/>
                <a:ea typeface="ＭＳ Ｐゴシック" charset="0"/>
              </a:defRPr>
            </a:lvl9pPr>
          </a:lstStyle>
          <a:p>
            <a:fld id="{04359C04-8591-6F49-BF07-D0285DBB8F88}" type="slidenum">
              <a:rPr lang="en-US" sz="1800">
                <a:solidFill>
                  <a:srgbClr val="7F7F7F"/>
                </a:solidFill>
              </a:rPr>
              <a:pPr/>
              <a:t>‹#›</a:t>
            </a:fld>
            <a:endParaRPr lang="en-US" sz="1800">
              <a:solidFill>
                <a:srgbClr val="7F7F7F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timing>
    <p:tnLst>
      <p:par>
        <p:cTn xmlns:p14="http://schemas.microsoft.com/office/powerpoint/2010/main" id="1" dur="indefinite" restart="never" nodeType="tmRoot"/>
      </p:par>
    </p:tnLst>
  </p:timing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000">
          <a:solidFill>
            <a:srgbClr val="881C1C"/>
          </a:solidFill>
          <a:latin typeface="+mj-lt"/>
          <a:ea typeface="+mj-ea"/>
          <a:cs typeface="ＭＳ Ｐゴシック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000">
          <a:solidFill>
            <a:srgbClr val="881C1C"/>
          </a:solidFill>
          <a:latin typeface="Georgia" charset="0"/>
          <a:ea typeface="ＭＳ Ｐゴシック" charset="0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000">
          <a:solidFill>
            <a:srgbClr val="881C1C"/>
          </a:solidFill>
          <a:latin typeface="Georgia" charset="0"/>
          <a:ea typeface="ＭＳ Ｐゴシック" charset="0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000">
          <a:solidFill>
            <a:srgbClr val="881C1C"/>
          </a:solidFill>
          <a:latin typeface="Georgia" charset="0"/>
          <a:ea typeface="ＭＳ Ｐゴシック" charset="0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000">
          <a:solidFill>
            <a:srgbClr val="881C1C"/>
          </a:solidFill>
          <a:latin typeface="Georgia" charset="0"/>
          <a:ea typeface="ＭＳ Ｐゴシック" charset="0"/>
          <a:cs typeface="ＭＳ Ｐゴシック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3000">
          <a:solidFill>
            <a:srgbClr val="881C1C"/>
          </a:solidFill>
          <a:latin typeface="Georgia" charset="0"/>
          <a:ea typeface="ＭＳ Ｐゴシック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3000">
          <a:solidFill>
            <a:srgbClr val="881C1C"/>
          </a:solidFill>
          <a:latin typeface="Georgia" charset="0"/>
          <a:ea typeface="ＭＳ Ｐゴシック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3000">
          <a:solidFill>
            <a:srgbClr val="881C1C"/>
          </a:solidFill>
          <a:latin typeface="Georgia" charset="0"/>
          <a:ea typeface="ＭＳ Ｐゴシック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3000">
          <a:solidFill>
            <a:srgbClr val="881C1C"/>
          </a:solidFill>
          <a:latin typeface="Georgia" charset="0"/>
          <a:ea typeface="ＭＳ Ｐゴシック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840C22"/>
        </a:buClr>
        <a:buSzPct val="100000"/>
        <a:buFont typeface="Wingdings" charset="0"/>
        <a:buChar char="§"/>
        <a:defRPr sz="2400">
          <a:solidFill>
            <a:schemeClr val="tx1"/>
          </a:solidFill>
          <a:latin typeface="+mn-lt"/>
          <a:ea typeface="+mn-ea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840C22"/>
        </a:buClr>
        <a:buSzPct val="100000"/>
        <a:buFont typeface="Times" charset="0"/>
        <a:buChar char="•"/>
        <a:defRPr sz="20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840C22"/>
        </a:buClr>
        <a:buSzPct val="100000"/>
        <a:buFont typeface="Times" charset="0"/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840C22"/>
        </a:buClr>
        <a:buSzPct val="100000"/>
        <a:buFont typeface="Times" charset="0"/>
        <a:buChar char="•"/>
        <a:defRPr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840C22"/>
        </a:buClr>
        <a:buSzPct val="100000"/>
        <a:buFont typeface="Times" charset="0"/>
        <a:buChar char="•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lr>
          <a:srgbClr val="840C22"/>
        </a:buClr>
        <a:buSzPct val="100000"/>
        <a:buFont typeface="Times" charset="0"/>
        <a:buChar char="•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lr>
          <a:srgbClr val="840C22"/>
        </a:buClr>
        <a:buSzPct val="100000"/>
        <a:buFont typeface="Times" charset="0"/>
        <a:buChar char="•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lr>
          <a:srgbClr val="840C22"/>
        </a:buClr>
        <a:buSzPct val="100000"/>
        <a:buFont typeface="Times" charset="0"/>
        <a:buChar char="•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lr>
          <a:srgbClr val="840C22"/>
        </a:buClr>
        <a:buSzPct val="100000"/>
        <a:buFont typeface="Times" charset="0"/>
        <a:buChar char="•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6.png"/><Relationship Id="rId5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4" Type="http://schemas.openxmlformats.org/officeDocument/2006/relationships/image" Target="../media/image19.png"/><Relationship Id="rId5" Type="http://schemas.openxmlformats.org/officeDocument/2006/relationships/image" Target="../media/image20.gi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chart" Target="../charts/char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chart" Target="../charts/char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4" Type="http://schemas.openxmlformats.org/officeDocument/2006/relationships/image" Target="../media/image22.gi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4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4" Type="http://schemas.microsoft.com/office/2007/relationships/hdphoto" Target="../media/hdphoto2.wdp"/><Relationship Id="rId5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4" Type="http://schemas.openxmlformats.org/officeDocument/2006/relationships/image" Target="../media/image28.jpg"/><Relationship Id="rId5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4" Type="http://schemas.openxmlformats.org/officeDocument/2006/relationships/image" Target="../media/image28.jpg"/><Relationship Id="rId5" Type="http://schemas.openxmlformats.org/officeDocument/2006/relationships/image" Target="../media/image29.jp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chart" Target="../charts/char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chart" Target="../charts/char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chart" Target="../charts/char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chart" Target="../charts/char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chart" Target="../charts/chart8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chart" Target="../charts/chart9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Relationship Id="rId3" Type="http://schemas.openxmlformats.org/officeDocument/2006/relationships/image" Target="../media/image33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jpe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chart" Target="../charts/chart10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7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4" Type="http://schemas.openxmlformats.org/officeDocument/2006/relationships/image" Target="../media/image28.jp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jp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jpe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jpeg"/><Relationship Id="rId3" Type="http://schemas.openxmlformats.org/officeDocument/2006/relationships/image" Target="../media/image14.jpe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chart" Target="../charts/chart1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jpg"/><Relationship Id="rId3" Type="http://schemas.openxmlformats.org/officeDocument/2006/relationships/image" Target="../media/image34.jpe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4" Type="http://schemas.openxmlformats.org/officeDocument/2006/relationships/image" Target="../media/image38.jpg"/><Relationship Id="rId5" Type="http://schemas.openxmlformats.org/officeDocument/2006/relationships/image" Target="../media/image21.jpeg"/><Relationship Id="rId6" Type="http://schemas.openxmlformats.org/officeDocument/2006/relationships/image" Target="../media/image29.jpg"/><Relationship Id="rId7" Type="http://schemas.openxmlformats.org/officeDocument/2006/relationships/image" Target="../media/image28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chart" Target="../charts/chart1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4" Type="http://schemas.openxmlformats.org/officeDocument/2006/relationships/image" Target="../media/image37.jpg"/><Relationship Id="rId5" Type="http://schemas.openxmlformats.org/officeDocument/2006/relationships/image" Target="../media/image29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wmf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Callout 2"/>
          <p:cNvSpPr/>
          <p:nvPr/>
        </p:nvSpPr>
        <p:spPr bwMode="auto">
          <a:xfrm>
            <a:off x="3962400" y="2895600"/>
            <a:ext cx="4343400" cy="2209800"/>
          </a:xfrm>
          <a:prstGeom prst="wedgeEllipseCallout">
            <a:avLst>
              <a:gd name="adj1" fmla="val -72993"/>
              <a:gd name="adj2" fmla="val 45216"/>
            </a:avLst>
          </a:prstGeom>
          <a:solidFill>
            <a:srgbClr val="FFFF0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eneva" charset="0"/>
              <a:ea typeface="ＭＳ Ｐゴシック" charset="0"/>
            </a:endParaRPr>
          </a:p>
        </p:txBody>
      </p:sp>
      <p:sp>
        <p:nvSpPr>
          <p:cNvPr id="5121" name="Rectangle 3"/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228600" y="6248400"/>
            <a:ext cx="8686800" cy="457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457200" lvl="1" indent="0" algn="ctr">
              <a:buFont typeface="Times" charset="0"/>
              <a:buNone/>
            </a:pPr>
            <a:r>
              <a:rPr lang="en-US" sz="2800" dirty="0">
                <a:latin typeface="Calibri"/>
                <a:ea typeface="ＭＳ Ｐゴシック" charset="0"/>
                <a:cs typeface="Calibri"/>
              </a:rPr>
              <a:t>Tongping Liu, </a:t>
            </a:r>
            <a:r>
              <a:rPr lang="en-US" sz="2800" b="1" dirty="0">
                <a:latin typeface="Calibri"/>
                <a:ea typeface="ＭＳ Ｐゴシック" charset="0"/>
                <a:cs typeface="Calibri"/>
              </a:rPr>
              <a:t>Charlie Curtsinger</a:t>
            </a:r>
            <a:r>
              <a:rPr lang="en-US" sz="2800" dirty="0">
                <a:latin typeface="Calibri"/>
                <a:ea typeface="ＭＳ Ｐゴシック" charset="0"/>
                <a:cs typeface="Calibri"/>
              </a:rPr>
              <a:t>, Emery </a:t>
            </a:r>
            <a:r>
              <a:rPr lang="en-US" sz="2800" dirty="0" smtClean="0">
                <a:latin typeface="Calibri"/>
                <a:ea typeface="ＭＳ Ｐゴシック" charset="0"/>
                <a:cs typeface="Calibri"/>
              </a:rPr>
              <a:t>Berger</a:t>
            </a:r>
          </a:p>
        </p:txBody>
      </p:sp>
      <p:sp>
        <p:nvSpPr>
          <p:cNvPr id="5122" name="Rectangle 4"/>
          <p:cNvSpPr>
            <a:spLocks noGrp="1" noChangeArrowheads="1"/>
          </p:cNvSpPr>
          <p:nvPr>
            <p:ph type="ctrTitle"/>
          </p:nvPr>
        </p:nvSpPr>
        <p:spPr bwMode="auto">
          <a:xfrm>
            <a:off x="304800" y="1295400"/>
            <a:ext cx="8534400" cy="1524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cap="small" dirty="0">
                <a:ea typeface="ＭＳ Ｐゴシック" charset="0"/>
              </a:rPr>
              <a:t>Dthreads:</a:t>
            </a:r>
            <a:r>
              <a:rPr lang="en-US" dirty="0">
                <a:ea typeface="ＭＳ Ｐゴシック" charset="0"/>
              </a:rPr>
              <a:t> Efficient Deterministic Multithreading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600" y="2895600"/>
            <a:ext cx="2286000" cy="31369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114800" y="3200400"/>
            <a:ext cx="4343400" cy="181588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Gill Sans"/>
                <a:cs typeface="Book Antiqua"/>
              </a:rPr>
              <a:t>Insanity: Doing the same thing over and over again and expecting different results. </a:t>
            </a:r>
            <a:endParaRPr lang="en-US" sz="2800" dirty="0">
              <a:latin typeface="Gill Sans"/>
              <a:cs typeface="Book Antiqua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10000" y="2057400"/>
            <a:ext cx="160020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5" name="Straight Connector 4"/>
          <p:cNvCxnSpPr/>
          <p:nvPr/>
        </p:nvCxnSpPr>
        <p:spPr>
          <a:xfrm rot="5400000">
            <a:off x="-876847" y="3695454"/>
            <a:ext cx="3582194" cy="1287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rot="10800000">
            <a:off x="914400" y="5486400"/>
            <a:ext cx="7162800" cy="1964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3" name="Freeform 12"/>
          <p:cNvSpPr/>
          <p:nvPr/>
        </p:nvSpPr>
        <p:spPr>
          <a:xfrm>
            <a:off x="1066800" y="2362200"/>
            <a:ext cx="5486400" cy="2971800"/>
          </a:xfrm>
          <a:custGeom>
            <a:avLst/>
            <a:gdLst>
              <a:gd name="connsiteX0" fmla="*/ 0 w 2026023"/>
              <a:gd name="connsiteY0" fmla="*/ 591670 h 606612"/>
              <a:gd name="connsiteX1" fmla="*/ 833717 w 2026023"/>
              <a:gd name="connsiteY1" fmla="*/ 528917 h 606612"/>
              <a:gd name="connsiteX2" fmla="*/ 986117 w 2026023"/>
              <a:gd name="connsiteY2" fmla="*/ 519953 h 606612"/>
              <a:gd name="connsiteX3" fmla="*/ 1183341 w 2026023"/>
              <a:gd name="connsiteY3" fmla="*/ 519953 h 606612"/>
              <a:gd name="connsiteX4" fmla="*/ 2026023 w 2026023"/>
              <a:gd name="connsiteY4" fmla="*/ 0 h 606612"/>
              <a:gd name="connsiteX0" fmla="*/ 0 w 2026023"/>
              <a:gd name="connsiteY0" fmla="*/ 591670 h 606612"/>
              <a:gd name="connsiteX1" fmla="*/ 481283 w 2026023"/>
              <a:gd name="connsiteY1" fmla="*/ 528917 h 606612"/>
              <a:gd name="connsiteX2" fmla="*/ 986117 w 2026023"/>
              <a:gd name="connsiteY2" fmla="*/ 519953 h 606612"/>
              <a:gd name="connsiteX3" fmla="*/ 1183341 w 2026023"/>
              <a:gd name="connsiteY3" fmla="*/ 519953 h 606612"/>
              <a:gd name="connsiteX4" fmla="*/ 2026023 w 2026023"/>
              <a:gd name="connsiteY4" fmla="*/ 0 h 606612"/>
              <a:gd name="connsiteX0" fmla="*/ 0 w 2026023"/>
              <a:gd name="connsiteY0" fmla="*/ 591670 h 606612"/>
              <a:gd name="connsiteX1" fmla="*/ 481283 w 2026023"/>
              <a:gd name="connsiteY1" fmla="*/ 528917 h 606612"/>
              <a:gd name="connsiteX2" fmla="*/ 986117 w 2026023"/>
              <a:gd name="connsiteY2" fmla="*/ 519953 h 606612"/>
              <a:gd name="connsiteX3" fmla="*/ 1183341 w 2026023"/>
              <a:gd name="connsiteY3" fmla="*/ 519953 h 606612"/>
              <a:gd name="connsiteX4" fmla="*/ 2026023 w 2026023"/>
              <a:gd name="connsiteY4" fmla="*/ 0 h 606612"/>
              <a:gd name="connsiteX0" fmla="*/ 0 w 2026023"/>
              <a:gd name="connsiteY0" fmla="*/ 591670 h 591670"/>
              <a:gd name="connsiteX1" fmla="*/ 481283 w 2026023"/>
              <a:gd name="connsiteY1" fmla="*/ 528917 h 591670"/>
              <a:gd name="connsiteX2" fmla="*/ 986117 w 2026023"/>
              <a:gd name="connsiteY2" fmla="*/ 519953 h 591670"/>
              <a:gd name="connsiteX3" fmla="*/ 1091225 w 2026023"/>
              <a:gd name="connsiteY3" fmla="*/ 308010 h 591670"/>
              <a:gd name="connsiteX4" fmla="*/ 1183341 w 2026023"/>
              <a:gd name="connsiteY4" fmla="*/ 519953 h 591670"/>
              <a:gd name="connsiteX5" fmla="*/ 2026023 w 2026023"/>
              <a:gd name="connsiteY5" fmla="*/ 0 h 591670"/>
              <a:gd name="connsiteX0" fmla="*/ 0 w 2026023"/>
              <a:gd name="connsiteY0" fmla="*/ 591670 h 591670"/>
              <a:gd name="connsiteX1" fmla="*/ 481283 w 2026023"/>
              <a:gd name="connsiteY1" fmla="*/ 528917 h 591670"/>
              <a:gd name="connsiteX2" fmla="*/ 922038 w 2026023"/>
              <a:gd name="connsiteY2" fmla="*/ 373924 h 591670"/>
              <a:gd name="connsiteX3" fmla="*/ 1091225 w 2026023"/>
              <a:gd name="connsiteY3" fmla="*/ 308010 h 591670"/>
              <a:gd name="connsiteX4" fmla="*/ 1183341 w 2026023"/>
              <a:gd name="connsiteY4" fmla="*/ 519953 h 591670"/>
              <a:gd name="connsiteX5" fmla="*/ 2026023 w 2026023"/>
              <a:gd name="connsiteY5" fmla="*/ 0 h 591670"/>
              <a:gd name="connsiteX0" fmla="*/ 0 w 2026023"/>
              <a:gd name="connsiteY0" fmla="*/ 591670 h 591670"/>
              <a:gd name="connsiteX1" fmla="*/ 481283 w 2026023"/>
              <a:gd name="connsiteY1" fmla="*/ 528917 h 591670"/>
              <a:gd name="connsiteX2" fmla="*/ 922038 w 2026023"/>
              <a:gd name="connsiteY2" fmla="*/ 373924 h 591670"/>
              <a:gd name="connsiteX3" fmla="*/ 1091225 w 2026023"/>
              <a:gd name="connsiteY3" fmla="*/ 308010 h 591670"/>
              <a:gd name="connsiteX4" fmla="*/ 1631893 w 2026023"/>
              <a:gd name="connsiteY4" fmla="*/ 81867 h 591670"/>
              <a:gd name="connsiteX5" fmla="*/ 2026023 w 2026023"/>
              <a:gd name="connsiteY5" fmla="*/ 0 h 591670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922038 w 2026023"/>
              <a:gd name="connsiteY2" fmla="*/ 686842 h 904588"/>
              <a:gd name="connsiteX3" fmla="*/ 1091225 w 2026023"/>
              <a:gd name="connsiteY3" fmla="*/ 620928 h 904588"/>
              <a:gd name="connsiteX4" fmla="*/ 1631893 w 2026023"/>
              <a:gd name="connsiteY4" fmla="*/ 394785 h 904588"/>
              <a:gd name="connsiteX5" fmla="*/ 2026023 w 2026023"/>
              <a:gd name="connsiteY5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922038 w 2026023"/>
              <a:gd name="connsiteY2" fmla="*/ 686842 h 904588"/>
              <a:gd name="connsiteX3" fmla="*/ 1091225 w 2026023"/>
              <a:gd name="connsiteY3" fmla="*/ 620928 h 904588"/>
              <a:gd name="connsiteX4" fmla="*/ 1631893 w 2026023"/>
              <a:gd name="connsiteY4" fmla="*/ 394785 h 904588"/>
              <a:gd name="connsiteX5" fmla="*/ 1892211 w 2026023"/>
              <a:gd name="connsiteY5" fmla="*/ 330098 h 904588"/>
              <a:gd name="connsiteX6" fmla="*/ 2026023 w 2026023"/>
              <a:gd name="connsiteY6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922038 w 2026023"/>
              <a:gd name="connsiteY2" fmla="*/ 686842 h 904588"/>
              <a:gd name="connsiteX3" fmla="*/ 1091225 w 2026023"/>
              <a:gd name="connsiteY3" fmla="*/ 620928 h 904588"/>
              <a:gd name="connsiteX4" fmla="*/ 1631893 w 2026023"/>
              <a:gd name="connsiteY4" fmla="*/ 519953 h 904588"/>
              <a:gd name="connsiteX5" fmla="*/ 1892211 w 2026023"/>
              <a:gd name="connsiteY5" fmla="*/ 330098 h 904588"/>
              <a:gd name="connsiteX6" fmla="*/ 2026023 w 2026023"/>
              <a:gd name="connsiteY6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922038 w 2026023"/>
              <a:gd name="connsiteY2" fmla="*/ 686842 h 904588"/>
              <a:gd name="connsiteX3" fmla="*/ 1091225 w 2026023"/>
              <a:gd name="connsiteY3" fmla="*/ 725234 h 904588"/>
              <a:gd name="connsiteX4" fmla="*/ 1631893 w 2026023"/>
              <a:gd name="connsiteY4" fmla="*/ 519953 h 904588"/>
              <a:gd name="connsiteX5" fmla="*/ 1892211 w 2026023"/>
              <a:gd name="connsiteY5" fmla="*/ 330098 h 904588"/>
              <a:gd name="connsiteX6" fmla="*/ 2026023 w 2026023"/>
              <a:gd name="connsiteY6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857959 w 2026023"/>
              <a:gd name="connsiteY2" fmla="*/ 812010 h 904588"/>
              <a:gd name="connsiteX3" fmla="*/ 1091225 w 2026023"/>
              <a:gd name="connsiteY3" fmla="*/ 725234 h 904588"/>
              <a:gd name="connsiteX4" fmla="*/ 1631893 w 2026023"/>
              <a:gd name="connsiteY4" fmla="*/ 519953 h 904588"/>
              <a:gd name="connsiteX5" fmla="*/ 1892211 w 2026023"/>
              <a:gd name="connsiteY5" fmla="*/ 330098 h 904588"/>
              <a:gd name="connsiteX6" fmla="*/ 2026023 w 2026023"/>
              <a:gd name="connsiteY6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631893 w 2026023"/>
              <a:gd name="connsiteY5" fmla="*/ 519953 h 904588"/>
              <a:gd name="connsiteX6" fmla="*/ 1892211 w 2026023"/>
              <a:gd name="connsiteY6" fmla="*/ 330098 h 904588"/>
              <a:gd name="connsiteX7" fmla="*/ 2026023 w 2026023"/>
              <a:gd name="connsiteY7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631893 w 2026023"/>
              <a:gd name="connsiteY5" fmla="*/ 519953 h 904588"/>
              <a:gd name="connsiteX6" fmla="*/ 1892211 w 2026023"/>
              <a:gd name="connsiteY6" fmla="*/ 330098 h 904588"/>
              <a:gd name="connsiteX7" fmla="*/ 2026023 w 2026023"/>
              <a:gd name="connsiteY7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631893 w 2026023"/>
              <a:gd name="connsiteY5" fmla="*/ 519953 h 904588"/>
              <a:gd name="connsiteX6" fmla="*/ 1892211 w 2026023"/>
              <a:gd name="connsiteY6" fmla="*/ 476127 h 904588"/>
              <a:gd name="connsiteX7" fmla="*/ 2026023 w 2026023"/>
              <a:gd name="connsiteY7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599854 w 2026023"/>
              <a:gd name="connsiteY5" fmla="*/ 645121 h 904588"/>
              <a:gd name="connsiteX6" fmla="*/ 1892211 w 2026023"/>
              <a:gd name="connsiteY6" fmla="*/ 476127 h 904588"/>
              <a:gd name="connsiteX7" fmla="*/ 2026023 w 2026023"/>
              <a:gd name="connsiteY7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27146 w 2026023"/>
              <a:gd name="connsiteY4" fmla="*/ 808679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33458 w 2026023"/>
              <a:gd name="connsiteY3" fmla="*/ 837780 h 904588"/>
              <a:gd name="connsiteX4" fmla="*/ 1027146 w 2026023"/>
              <a:gd name="connsiteY4" fmla="*/ 808679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33458 w 2026023"/>
              <a:gd name="connsiteY3" fmla="*/ 859868 h 904588"/>
              <a:gd name="connsiteX4" fmla="*/ 1027146 w 2026023"/>
              <a:gd name="connsiteY4" fmla="*/ 808679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77398 h 904588"/>
              <a:gd name="connsiteX3" fmla="*/ 833458 w 2026023"/>
              <a:gd name="connsiteY3" fmla="*/ 859868 h 904588"/>
              <a:gd name="connsiteX4" fmla="*/ 1027146 w 2026023"/>
              <a:gd name="connsiteY4" fmla="*/ 808679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26023" h="904588">
                <a:moveTo>
                  <a:pt x="0" y="904588"/>
                </a:moveTo>
                <a:lnTo>
                  <a:pt x="481283" y="904419"/>
                </a:lnTo>
                <a:lnTo>
                  <a:pt x="665289" y="877398"/>
                </a:lnTo>
                <a:cubicBezTo>
                  <a:pt x="723985" y="866292"/>
                  <a:pt x="767809" y="866208"/>
                  <a:pt x="833458" y="859868"/>
                </a:cubicBezTo>
                <a:cubicBezTo>
                  <a:pt x="919095" y="857819"/>
                  <a:pt x="903497" y="836494"/>
                  <a:pt x="1027146" y="808679"/>
                </a:cubicBezTo>
                <a:cubicBezTo>
                  <a:pt x="1067594" y="794012"/>
                  <a:pt x="1101316" y="792989"/>
                  <a:pt x="1196767" y="765729"/>
                </a:cubicBezTo>
                <a:cubicBezTo>
                  <a:pt x="1292218" y="738469"/>
                  <a:pt x="1483947" y="693388"/>
                  <a:pt x="1599854" y="645121"/>
                </a:cubicBezTo>
                <a:cubicBezTo>
                  <a:pt x="1715761" y="596854"/>
                  <a:pt x="1826523" y="541925"/>
                  <a:pt x="1892211" y="476127"/>
                </a:cubicBezTo>
                <a:lnTo>
                  <a:pt x="2026023" y="0"/>
                </a:lnTo>
              </a:path>
            </a:pathLst>
          </a:cu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rot="5400000" flipH="1" flipV="1">
            <a:off x="6172200" y="1371600"/>
            <a:ext cx="1371600" cy="60960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2" name="Picture 2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57600" y="2057400"/>
            <a:ext cx="1743247" cy="19812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05600" y="990600"/>
            <a:ext cx="1219200" cy="125089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00" y="457200"/>
            <a:ext cx="3161849" cy="2374900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3581400" y="838200"/>
            <a:ext cx="3581400" cy="914400"/>
            <a:chOff x="609600" y="5791200"/>
            <a:chExt cx="7620000" cy="914400"/>
          </a:xfrm>
        </p:grpSpPr>
        <p:sp>
          <p:nvSpPr>
            <p:cNvPr id="4" name="Oval Callout 3"/>
            <p:cNvSpPr/>
            <p:nvPr/>
          </p:nvSpPr>
          <p:spPr bwMode="auto">
            <a:xfrm>
              <a:off x="609600" y="5791200"/>
              <a:ext cx="7620000" cy="914400"/>
            </a:xfrm>
            <a:prstGeom prst="wedgeEllipseCallout">
              <a:avLst>
                <a:gd name="adj1" fmla="val -86914"/>
                <a:gd name="adj2" fmla="val 24999"/>
              </a:avLst>
            </a:prstGeom>
            <a:solidFill>
              <a:srgbClr val="FF0000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Geneva" charset="0"/>
                <a:ea typeface="ＭＳ Ｐゴシック" charset="0"/>
              </a:endParaRPr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1317057" y="5943600"/>
              <a:ext cx="2706991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chemeClr val="bg1"/>
                  </a:solidFill>
                  <a:latin typeface="Synchro LET"/>
                  <a:cs typeface="Synchro LET"/>
                </a:rPr>
                <a:t>Want speed? </a:t>
              </a:r>
              <a:endParaRPr lang="en-US" sz="3200" dirty="0">
                <a:solidFill>
                  <a:schemeClr val="bg1"/>
                </a:solidFill>
                <a:latin typeface="Synchro LET"/>
                <a:cs typeface="Synchro LE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45578310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4800" y="9144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04800" y="1447800"/>
            <a:ext cx="83820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04800" y="19812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04800" y="2514600"/>
            <a:ext cx="83820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04800" y="30480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04800" y="3581400"/>
            <a:ext cx="83820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04800" y="41148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04800" y="4648200"/>
            <a:ext cx="83820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304800" y="51816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914400" y="5943600"/>
            <a:ext cx="7496363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Synchro LET"/>
                <a:cs typeface="Synchro LET"/>
              </a:rPr>
              <a:t>I BRING YOU THE GIFT OF PARALLELISM!</a:t>
            </a:r>
            <a:endParaRPr lang="en-US" sz="3200" dirty="0">
              <a:latin typeface="Synchro LET"/>
              <a:cs typeface="Synchro LET"/>
            </a:endParaRPr>
          </a:p>
        </p:txBody>
      </p:sp>
    </p:spTree>
    <p:extLst>
      <p:ext uri="{BB962C8B-B14F-4D97-AF65-F5344CB8AC3E}">
        <p14:creationId xmlns:p14="http://schemas.microsoft.com/office/powerpoint/2010/main" val="1082969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6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4800" y="9144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04800" y="1447800"/>
            <a:ext cx="83820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04800" y="19812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04800" y="2514600"/>
            <a:ext cx="83820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04800" y="30480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04800" y="3581400"/>
            <a:ext cx="83820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04800" y="41148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04800" y="4648200"/>
            <a:ext cx="83820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304800" y="51816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295400" y="609600"/>
            <a:ext cx="6629400" cy="5509200"/>
          </a:xfrm>
          <a:prstGeom prst="rect">
            <a:avLst/>
          </a:prstGeom>
          <a:solidFill>
            <a:srgbClr val="002060">
              <a:alpha val="77000"/>
            </a:srgbClr>
          </a:solidFill>
          <a:effectLst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color = </a:t>
            </a:r>
            <a:r>
              <a:rPr lang="en-US" sz="3200" dirty="0" smtClean="0">
                <a:solidFill>
                  <a:srgbClr val="FFFF00"/>
                </a:solidFill>
                <a:latin typeface="Georgia" pitchFamily="18" charset="0"/>
                <a:sym typeface="Wingdings"/>
              </a:rPr>
              <a:t>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; row = 0; </a:t>
            </a:r>
            <a:r>
              <a:rPr lang="en-US" sz="3200" i="1" dirty="0" smtClean="0">
                <a:solidFill>
                  <a:schemeClr val="bg1"/>
                </a:solidFill>
                <a:latin typeface="Georgia" pitchFamily="18" charset="0"/>
              </a:rPr>
              <a:t>// </a:t>
            </a:r>
            <a:r>
              <a:rPr lang="en-US" sz="3200" i="1" dirty="0" err="1" smtClean="0">
                <a:solidFill>
                  <a:schemeClr val="bg1"/>
                </a:solidFill>
                <a:latin typeface="Georgia" pitchFamily="18" charset="0"/>
              </a:rPr>
              <a:t>globals</a:t>
            </a:r>
            <a:endParaRPr lang="en-US" sz="3200" i="1" dirty="0" smtClean="0">
              <a:solidFill>
                <a:schemeClr val="bg1"/>
              </a:solidFill>
              <a:latin typeface="Georgia" pitchFamily="18" charset="0"/>
            </a:endParaRP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void </a:t>
            </a:r>
            <a:r>
              <a:rPr lang="en-US" sz="3200" dirty="0" err="1" smtClean="0">
                <a:solidFill>
                  <a:schemeClr val="bg1"/>
                </a:solidFill>
                <a:latin typeface="Georgia" pitchFamily="18" charset="0"/>
              </a:rPr>
              <a:t>nextStripe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(){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  for (c = 0; c &lt; Width; </a:t>
            </a:r>
            <a:r>
              <a:rPr lang="en-US" sz="3200" dirty="0" err="1" smtClean="0">
                <a:solidFill>
                  <a:schemeClr val="bg1"/>
                </a:solidFill>
                <a:latin typeface="Georgia" pitchFamily="18" charset="0"/>
              </a:rPr>
              <a:t>c++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)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    </a:t>
            </a:r>
            <a:r>
              <a:rPr lang="en-US" sz="3200" dirty="0" err="1" smtClean="0">
                <a:solidFill>
                  <a:schemeClr val="bg1"/>
                </a:solidFill>
                <a:latin typeface="Georgia" pitchFamily="18" charset="0"/>
              </a:rPr>
              <a:t>drawBox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 (</a:t>
            </a:r>
            <a:r>
              <a:rPr lang="en-US" sz="3200" dirty="0" err="1" smtClean="0">
                <a:solidFill>
                  <a:schemeClr val="bg1"/>
                </a:solidFill>
                <a:latin typeface="Georgia" pitchFamily="18" charset="0"/>
              </a:rPr>
              <a:t>c,row,color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);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  color = (color == </a:t>
            </a:r>
            <a:r>
              <a:rPr lang="en-US" sz="3200" dirty="0" smtClean="0">
                <a:solidFill>
                  <a:srgbClr val="FFFF00"/>
                </a:solidFill>
                <a:latin typeface="Georgia" pitchFamily="18" charset="0"/>
                <a:sym typeface="Wingdings"/>
              </a:rPr>
              <a:t>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)? </a:t>
            </a:r>
            <a:r>
              <a:rPr lang="en-US" sz="3200" dirty="0" smtClean="0">
                <a:solidFill>
                  <a:srgbClr val="FF0000"/>
                </a:solidFill>
                <a:latin typeface="Georgia" pitchFamily="18" charset="0"/>
                <a:sym typeface="Wingdings"/>
              </a:rPr>
              <a:t>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 : </a:t>
            </a:r>
            <a:r>
              <a:rPr lang="en-US" sz="3200" dirty="0" smtClean="0">
                <a:solidFill>
                  <a:srgbClr val="FFFF00"/>
                </a:solidFill>
                <a:latin typeface="Georgia" pitchFamily="18" charset="0"/>
                <a:sym typeface="Wingdings"/>
              </a:rPr>
              <a:t>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;</a:t>
            </a:r>
            <a:b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</a:b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  row++;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}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for (n = 0; n &lt; 9; n++)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  </a:t>
            </a:r>
            <a:r>
              <a:rPr lang="en-US" sz="3200" i="1" dirty="0" err="1" smtClean="0">
                <a:solidFill>
                  <a:schemeClr val="bg1"/>
                </a:solidFill>
                <a:latin typeface="Georgia" pitchFamily="18" charset="0"/>
              </a:rPr>
              <a:t>pthread_create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(t[n], </a:t>
            </a:r>
            <a:r>
              <a:rPr lang="en-US" sz="3200" dirty="0" err="1" smtClean="0">
                <a:solidFill>
                  <a:schemeClr val="bg1"/>
                </a:solidFill>
                <a:latin typeface="Georgia" pitchFamily="18" charset="0"/>
              </a:rPr>
              <a:t>nextStripe</a:t>
            </a:r>
            <a:r>
              <a:rPr lang="en-US" sz="3200" dirty="0">
                <a:solidFill>
                  <a:schemeClr val="bg1"/>
                </a:solidFill>
                <a:latin typeface="Georgia" pitchFamily="18" charset="0"/>
              </a:rPr>
              <a:t>)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;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for (n = 0; n &lt; 9; n++)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  </a:t>
            </a:r>
            <a:r>
              <a:rPr lang="en-US" sz="3200" i="1" dirty="0" err="1" smtClean="0">
                <a:solidFill>
                  <a:schemeClr val="bg1"/>
                </a:solidFill>
                <a:latin typeface="Georgia" pitchFamily="18" charset="0"/>
              </a:rPr>
              <a:t>pthread_join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(t[n]);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2151" y="152400"/>
            <a:ext cx="3161849" cy="23749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295400" y="6172200"/>
            <a:ext cx="418435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Synchro LET"/>
                <a:cs typeface="Synchro LET"/>
              </a:rPr>
              <a:t>JUST USE THREADS…</a:t>
            </a:r>
            <a:endParaRPr lang="en-US" sz="3200" dirty="0">
              <a:latin typeface="Synchro LET"/>
              <a:cs typeface="Synchro LET"/>
            </a:endParaRPr>
          </a:p>
        </p:txBody>
      </p:sp>
    </p:spTree>
    <p:extLst>
      <p:ext uri="{BB962C8B-B14F-4D97-AF65-F5344CB8AC3E}">
        <p14:creationId xmlns:p14="http://schemas.microsoft.com/office/powerpoint/2010/main" val="4077939028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4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762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1219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1676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2133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2590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3048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3505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3962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4419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4876800" y="914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>
            <a:off x="5334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5791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/>
          <p:cNvSpPr/>
          <p:nvPr/>
        </p:nvSpPr>
        <p:spPr>
          <a:xfrm>
            <a:off x="6248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/>
          <p:cNvSpPr/>
          <p:nvPr/>
        </p:nvSpPr>
        <p:spPr>
          <a:xfrm>
            <a:off x="6705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7162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7620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8077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304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>
            <a:off x="762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1219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1676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/>
          <p:cNvSpPr/>
          <p:nvPr/>
        </p:nvSpPr>
        <p:spPr>
          <a:xfrm>
            <a:off x="2133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2590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/>
          <p:cNvSpPr/>
          <p:nvPr/>
        </p:nvSpPr>
        <p:spPr>
          <a:xfrm>
            <a:off x="3048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3505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3962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4419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/>
          <p:cNvSpPr/>
          <p:nvPr/>
        </p:nvSpPr>
        <p:spPr>
          <a:xfrm>
            <a:off x="4876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5334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5791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/>
          <p:cNvSpPr/>
          <p:nvPr/>
        </p:nvSpPr>
        <p:spPr>
          <a:xfrm>
            <a:off x="6248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/>
          <p:cNvSpPr/>
          <p:nvPr/>
        </p:nvSpPr>
        <p:spPr>
          <a:xfrm>
            <a:off x="6705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/>
          <p:cNvSpPr/>
          <p:nvPr/>
        </p:nvSpPr>
        <p:spPr>
          <a:xfrm>
            <a:off x="7162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/>
          <p:cNvSpPr/>
          <p:nvPr/>
        </p:nvSpPr>
        <p:spPr>
          <a:xfrm>
            <a:off x="7620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/>
          <p:cNvSpPr/>
          <p:nvPr/>
        </p:nvSpPr>
        <p:spPr>
          <a:xfrm>
            <a:off x="8077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Rectangle 216"/>
          <p:cNvSpPr/>
          <p:nvPr/>
        </p:nvSpPr>
        <p:spPr>
          <a:xfrm>
            <a:off x="304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Rectangle 217"/>
          <p:cNvSpPr/>
          <p:nvPr/>
        </p:nvSpPr>
        <p:spPr>
          <a:xfrm>
            <a:off x="762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Rectangle 218"/>
          <p:cNvSpPr/>
          <p:nvPr/>
        </p:nvSpPr>
        <p:spPr>
          <a:xfrm>
            <a:off x="1219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Rectangle 219"/>
          <p:cNvSpPr/>
          <p:nvPr/>
        </p:nvSpPr>
        <p:spPr>
          <a:xfrm>
            <a:off x="1676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Rectangle 220"/>
          <p:cNvSpPr/>
          <p:nvPr/>
        </p:nvSpPr>
        <p:spPr>
          <a:xfrm>
            <a:off x="2133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Rectangle 221"/>
          <p:cNvSpPr/>
          <p:nvPr/>
        </p:nvSpPr>
        <p:spPr>
          <a:xfrm>
            <a:off x="2590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Rectangle 222"/>
          <p:cNvSpPr/>
          <p:nvPr/>
        </p:nvSpPr>
        <p:spPr>
          <a:xfrm>
            <a:off x="3048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Rectangle 223"/>
          <p:cNvSpPr/>
          <p:nvPr/>
        </p:nvSpPr>
        <p:spPr>
          <a:xfrm>
            <a:off x="3505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Rectangle 224"/>
          <p:cNvSpPr/>
          <p:nvPr/>
        </p:nvSpPr>
        <p:spPr>
          <a:xfrm>
            <a:off x="3962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Rectangle 225"/>
          <p:cNvSpPr/>
          <p:nvPr/>
        </p:nvSpPr>
        <p:spPr>
          <a:xfrm>
            <a:off x="4419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Rectangle 226"/>
          <p:cNvSpPr/>
          <p:nvPr/>
        </p:nvSpPr>
        <p:spPr>
          <a:xfrm>
            <a:off x="4876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Rectangle 227"/>
          <p:cNvSpPr/>
          <p:nvPr/>
        </p:nvSpPr>
        <p:spPr>
          <a:xfrm>
            <a:off x="5334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Rectangle 228"/>
          <p:cNvSpPr/>
          <p:nvPr/>
        </p:nvSpPr>
        <p:spPr>
          <a:xfrm>
            <a:off x="5791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Rectangle 229"/>
          <p:cNvSpPr/>
          <p:nvPr/>
        </p:nvSpPr>
        <p:spPr>
          <a:xfrm>
            <a:off x="6248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Rectangle 230"/>
          <p:cNvSpPr/>
          <p:nvPr/>
        </p:nvSpPr>
        <p:spPr>
          <a:xfrm>
            <a:off x="6705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Rectangle 231"/>
          <p:cNvSpPr/>
          <p:nvPr/>
        </p:nvSpPr>
        <p:spPr>
          <a:xfrm>
            <a:off x="7162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Rectangle 232"/>
          <p:cNvSpPr/>
          <p:nvPr/>
        </p:nvSpPr>
        <p:spPr>
          <a:xfrm>
            <a:off x="7620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Rectangle 233"/>
          <p:cNvSpPr/>
          <p:nvPr/>
        </p:nvSpPr>
        <p:spPr>
          <a:xfrm>
            <a:off x="8077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Rectangle 234"/>
          <p:cNvSpPr/>
          <p:nvPr/>
        </p:nvSpPr>
        <p:spPr>
          <a:xfrm>
            <a:off x="304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Rectangle 235"/>
          <p:cNvSpPr/>
          <p:nvPr/>
        </p:nvSpPr>
        <p:spPr>
          <a:xfrm>
            <a:off x="762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Rectangle 236"/>
          <p:cNvSpPr/>
          <p:nvPr/>
        </p:nvSpPr>
        <p:spPr>
          <a:xfrm>
            <a:off x="1219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Rectangle 237"/>
          <p:cNvSpPr/>
          <p:nvPr/>
        </p:nvSpPr>
        <p:spPr>
          <a:xfrm>
            <a:off x="1676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Rectangle 238"/>
          <p:cNvSpPr/>
          <p:nvPr/>
        </p:nvSpPr>
        <p:spPr>
          <a:xfrm>
            <a:off x="2133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" name="Rectangle 239"/>
          <p:cNvSpPr/>
          <p:nvPr/>
        </p:nvSpPr>
        <p:spPr>
          <a:xfrm>
            <a:off x="25908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Rectangle 240"/>
          <p:cNvSpPr/>
          <p:nvPr/>
        </p:nvSpPr>
        <p:spPr>
          <a:xfrm>
            <a:off x="3048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" name="Rectangle 241"/>
          <p:cNvSpPr/>
          <p:nvPr/>
        </p:nvSpPr>
        <p:spPr>
          <a:xfrm>
            <a:off x="3505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Rectangle 242"/>
          <p:cNvSpPr/>
          <p:nvPr/>
        </p:nvSpPr>
        <p:spPr>
          <a:xfrm>
            <a:off x="3962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Rectangle 243"/>
          <p:cNvSpPr/>
          <p:nvPr/>
        </p:nvSpPr>
        <p:spPr>
          <a:xfrm>
            <a:off x="4419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Rectangle 244"/>
          <p:cNvSpPr/>
          <p:nvPr/>
        </p:nvSpPr>
        <p:spPr>
          <a:xfrm>
            <a:off x="4876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" name="Rectangle 245"/>
          <p:cNvSpPr/>
          <p:nvPr/>
        </p:nvSpPr>
        <p:spPr>
          <a:xfrm>
            <a:off x="5334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Rectangle 246"/>
          <p:cNvSpPr/>
          <p:nvPr/>
        </p:nvSpPr>
        <p:spPr>
          <a:xfrm>
            <a:off x="5791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Rectangle 247"/>
          <p:cNvSpPr/>
          <p:nvPr/>
        </p:nvSpPr>
        <p:spPr>
          <a:xfrm>
            <a:off x="6248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9" name="Rectangle 248"/>
          <p:cNvSpPr/>
          <p:nvPr/>
        </p:nvSpPr>
        <p:spPr>
          <a:xfrm>
            <a:off x="6705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0" name="Rectangle 249"/>
          <p:cNvSpPr/>
          <p:nvPr/>
        </p:nvSpPr>
        <p:spPr>
          <a:xfrm>
            <a:off x="7162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" name="Rectangle 250"/>
          <p:cNvSpPr/>
          <p:nvPr/>
        </p:nvSpPr>
        <p:spPr>
          <a:xfrm>
            <a:off x="7620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Rectangle 251"/>
          <p:cNvSpPr/>
          <p:nvPr/>
        </p:nvSpPr>
        <p:spPr>
          <a:xfrm>
            <a:off x="8077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" name="Rectangle 252"/>
          <p:cNvSpPr/>
          <p:nvPr/>
        </p:nvSpPr>
        <p:spPr>
          <a:xfrm>
            <a:off x="304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4" name="Rectangle 253"/>
          <p:cNvSpPr/>
          <p:nvPr/>
        </p:nvSpPr>
        <p:spPr>
          <a:xfrm>
            <a:off x="762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Rectangle 254"/>
          <p:cNvSpPr/>
          <p:nvPr/>
        </p:nvSpPr>
        <p:spPr>
          <a:xfrm>
            <a:off x="1219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Rectangle 255"/>
          <p:cNvSpPr/>
          <p:nvPr/>
        </p:nvSpPr>
        <p:spPr>
          <a:xfrm>
            <a:off x="1676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Rectangle 256"/>
          <p:cNvSpPr/>
          <p:nvPr/>
        </p:nvSpPr>
        <p:spPr>
          <a:xfrm>
            <a:off x="2133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" name="Rectangle 257"/>
          <p:cNvSpPr/>
          <p:nvPr/>
        </p:nvSpPr>
        <p:spPr>
          <a:xfrm>
            <a:off x="2590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" name="Rectangle 258"/>
          <p:cNvSpPr/>
          <p:nvPr/>
        </p:nvSpPr>
        <p:spPr>
          <a:xfrm>
            <a:off x="3048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" name="Rectangle 259"/>
          <p:cNvSpPr/>
          <p:nvPr/>
        </p:nvSpPr>
        <p:spPr>
          <a:xfrm>
            <a:off x="3505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Rectangle 260"/>
          <p:cNvSpPr/>
          <p:nvPr/>
        </p:nvSpPr>
        <p:spPr>
          <a:xfrm>
            <a:off x="3962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2" name="Rectangle 261"/>
          <p:cNvSpPr/>
          <p:nvPr/>
        </p:nvSpPr>
        <p:spPr>
          <a:xfrm>
            <a:off x="4419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" name="Rectangle 262"/>
          <p:cNvSpPr/>
          <p:nvPr/>
        </p:nvSpPr>
        <p:spPr>
          <a:xfrm>
            <a:off x="4876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Rectangle 263"/>
          <p:cNvSpPr/>
          <p:nvPr/>
        </p:nvSpPr>
        <p:spPr>
          <a:xfrm>
            <a:off x="5334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5" name="Rectangle 264"/>
          <p:cNvSpPr/>
          <p:nvPr/>
        </p:nvSpPr>
        <p:spPr>
          <a:xfrm>
            <a:off x="5791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" name="Rectangle 265"/>
          <p:cNvSpPr/>
          <p:nvPr/>
        </p:nvSpPr>
        <p:spPr>
          <a:xfrm>
            <a:off x="6248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7" name="Rectangle 266"/>
          <p:cNvSpPr/>
          <p:nvPr/>
        </p:nvSpPr>
        <p:spPr>
          <a:xfrm>
            <a:off x="6705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8" name="Rectangle 267"/>
          <p:cNvSpPr/>
          <p:nvPr/>
        </p:nvSpPr>
        <p:spPr>
          <a:xfrm>
            <a:off x="7162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" name="Rectangle 268"/>
          <p:cNvSpPr/>
          <p:nvPr/>
        </p:nvSpPr>
        <p:spPr>
          <a:xfrm>
            <a:off x="7620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0" name="Rectangle 269"/>
          <p:cNvSpPr/>
          <p:nvPr/>
        </p:nvSpPr>
        <p:spPr>
          <a:xfrm>
            <a:off x="8077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1" name="Rectangle 270"/>
          <p:cNvSpPr/>
          <p:nvPr/>
        </p:nvSpPr>
        <p:spPr>
          <a:xfrm>
            <a:off x="304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2" name="Rectangle 271"/>
          <p:cNvSpPr/>
          <p:nvPr/>
        </p:nvSpPr>
        <p:spPr>
          <a:xfrm>
            <a:off x="762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3" name="Rectangle 272"/>
          <p:cNvSpPr/>
          <p:nvPr/>
        </p:nvSpPr>
        <p:spPr>
          <a:xfrm>
            <a:off x="1219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4" name="Rectangle 273"/>
          <p:cNvSpPr/>
          <p:nvPr/>
        </p:nvSpPr>
        <p:spPr>
          <a:xfrm>
            <a:off x="1676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5" name="Rectangle 274"/>
          <p:cNvSpPr/>
          <p:nvPr/>
        </p:nvSpPr>
        <p:spPr>
          <a:xfrm>
            <a:off x="2133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6" name="Rectangle 275"/>
          <p:cNvSpPr/>
          <p:nvPr/>
        </p:nvSpPr>
        <p:spPr>
          <a:xfrm>
            <a:off x="2590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7" name="Rectangle 276"/>
          <p:cNvSpPr/>
          <p:nvPr/>
        </p:nvSpPr>
        <p:spPr>
          <a:xfrm>
            <a:off x="3048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8" name="Rectangle 277"/>
          <p:cNvSpPr/>
          <p:nvPr/>
        </p:nvSpPr>
        <p:spPr>
          <a:xfrm>
            <a:off x="3505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9" name="Rectangle 278"/>
          <p:cNvSpPr/>
          <p:nvPr/>
        </p:nvSpPr>
        <p:spPr>
          <a:xfrm>
            <a:off x="3962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0" name="Rectangle 279"/>
          <p:cNvSpPr/>
          <p:nvPr/>
        </p:nvSpPr>
        <p:spPr>
          <a:xfrm>
            <a:off x="4419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1" name="Rectangle 280"/>
          <p:cNvSpPr/>
          <p:nvPr/>
        </p:nvSpPr>
        <p:spPr>
          <a:xfrm>
            <a:off x="4876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2" name="Rectangle 281"/>
          <p:cNvSpPr/>
          <p:nvPr/>
        </p:nvSpPr>
        <p:spPr>
          <a:xfrm>
            <a:off x="5334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3" name="Rectangle 282"/>
          <p:cNvSpPr/>
          <p:nvPr/>
        </p:nvSpPr>
        <p:spPr>
          <a:xfrm>
            <a:off x="5791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4" name="Rectangle 283"/>
          <p:cNvSpPr/>
          <p:nvPr/>
        </p:nvSpPr>
        <p:spPr>
          <a:xfrm>
            <a:off x="6248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5" name="Rectangle 284"/>
          <p:cNvSpPr/>
          <p:nvPr/>
        </p:nvSpPr>
        <p:spPr>
          <a:xfrm>
            <a:off x="6705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6" name="Rectangle 285"/>
          <p:cNvSpPr/>
          <p:nvPr/>
        </p:nvSpPr>
        <p:spPr>
          <a:xfrm>
            <a:off x="7162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7" name="Rectangle 286"/>
          <p:cNvSpPr/>
          <p:nvPr/>
        </p:nvSpPr>
        <p:spPr>
          <a:xfrm>
            <a:off x="7620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8" name="Rectangle 287"/>
          <p:cNvSpPr/>
          <p:nvPr/>
        </p:nvSpPr>
        <p:spPr>
          <a:xfrm>
            <a:off x="8077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9" name="Rectangle 288"/>
          <p:cNvSpPr/>
          <p:nvPr/>
        </p:nvSpPr>
        <p:spPr>
          <a:xfrm>
            <a:off x="304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0" name="Rectangle 289"/>
          <p:cNvSpPr/>
          <p:nvPr/>
        </p:nvSpPr>
        <p:spPr>
          <a:xfrm>
            <a:off x="762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1" name="Rectangle 290"/>
          <p:cNvSpPr/>
          <p:nvPr/>
        </p:nvSpPr>
        <p:spPr>
          <a:xfrm>
            <a:off x="1219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2" name="Rectangle 291"/>
          <p:cNvSpPr/>
          <p:nvPr/>
        </p:nvSpPr>
        <p:spPr>
          <a:xfrm>
            <a:off x="1676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3" name="Rectangle 292"/>
          <p:cNvSpPr/>
          <p:nvPr/>
        </p:nvSpPr>
        <p:spPr>
          <a:xfrm>
            <a:off x="2133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4" name="Rectangle 293"/>
          <p:cNvSpPr/>
          <p:nvPr/>
        </p:nvSpPr>
        <p:spPr>
          <a:xfrm>
            <a:off x="2590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5" name="Rectangle 294"/>
          <p:cNvSpPr/>
          <p:nvPr/>
        </p:nvSpPr>
        <p:spPr>
          <a:xfrm>
            <a:off x="3048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6" name="Rectangle 295"/>
          <p:cNvSpPr/>
          <p:nvPr/>
        </p:nvSpPr>
        <p:spPr>
          <a:xfrm>
            <a:off x="3505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7" name="Rectangle 296"/>
          <p:cNvSpPr/>
          <p:nvPr/>
        </p:nvSpPr>
        <p:spPr>
          <a:xfrm>
            <a:off x="3962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8" name="Rectangle 297"/>
          <p:cNvSpPr/>
          <p:nvPr/>
        </p:nvSpPr>
        <p:spPr>
          <a:xfrm>
            <a:off x="4419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9" name="Rectangle 298"/>
          <p:cNvSpPr/>
          <p:nvPr/>
        </p:nvSpPr>
        <p:spPr>
          <a:xfrm>
            <a:off x="4876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0" name="Rectangle 299"/>
          <p:cNvSpPr/>
          <p:nvPr/>
        </p:nvSpPr>
        <p:spPr>
          <a:xfrm>
            <a:off x="5334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1" name="Rectangle 300"/>
          <p:cNvSpPr/>
          <p:nvPr/>
        </p:nvSpPr>
        <p:spPr>
          <a:xfrm>
            <a:off x="5791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2" name="Rectangle 301"/>
          <p:cNvSpPr/>
          <p:nvPr/>
        </p:nvSpPr>
        <p:spPr>
          <a:xfrm>
            <a:off x="6248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3" name="Rectangle 302"/>
          <p:cNvSpPr/>
          <p:nvPr/>
        </p:nvSpPr>
        <p:spPr>
          <a:xfrm>
            <a:off x="6705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4" name="Rectangle 303"/>
          <p:cNvSpPr/>
          <p:nvPr/>
        </p:nvSpPr>
        <p:spPr>
          <a:xfrm>
            <a:off x="7162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5" name="Rectangle 304"/>
          <p:cNvSpPr/>
          <p:nvPr/>
        </p:nvSpPr>
        <p:spPr>
          <a:xfrm>
            <a:off x="7620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6" name="Rectangle 305"/>
          <p:cNvSpPr/>
          <p:nvPr/>
        </p:nvSpPr>
        <p:spPr>
          <a:xfrm>
            <a:off x="8077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7" name="Rectangle 306"/>
          <p:cNvSpPr/>
          <p:nvPr/>
        </p:nvSpPr>
        <p:spPr>
          <a:xfrm>
            <a:off x="304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" name="Rectangle 307"/>
          <p:cNvSpPr/>
          <p:nvPr/>
        </p:nvSpPr>
        <p:spPr>
          <a:xfrm>
            <a:off x="762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" name="Rectangle 308"/>
          <p:cNvSpPr/>
          <p:nvPr/>
        </p:nvSpPr>
        <p:spPr>
          <a:xfrm>
            <a:off x="1219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0" name="Rectangle 309"/>
          <p:cNvSpPr/>
          <p:nvPr/>
        </p:nvSpPr>
        <p:spPr>
          <a:xfrm>
            <a:off x="16764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1" name="Rectangle 310"/>
          <p:cNvSpPr/>
          <p:nvPr/>
        </p:nvSpPr>
        <p:spPr>
          <a:xfrm>
            <a:off x="21336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2" name="Rectangle 311"/>
          <p:cNvSpPr/>
          <p:nvPr/>
        </p:nvSpPr>
        <p:spPr>
          <a:xfrm>
            <a:off x="2590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3" name="Rectangle 312"/>
          <p:cNvSpPr/>
          <p:nvPr/>
        </p:nvSpPr>
        <p:spPr>
          <a:xfrm>
            <a:off x="3048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4" name="Rectangle 313"/>
          <p:cNvSpPr/>
          <p:nvPr/>
        </p:nvSpPr>
        <p:spPr>
          <a:xfrm>
            <a:off x="3505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5" name="Rectangle 314"/>
          <p:cNvSpPr/>
          <p:nvPr/>
        </p:nvSpPr>
        <p:spPr>
          <a:xfrm>
            <a:off x="39624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6" name="Rectangle 315"/>
          <p:cNvSpPr/>
          <p:nvPr/>
        </p:nvSpPr>
        <p:spPr>
          <a:xfrm>
            <a:off x="44196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7" name="Rectangle 316"/>
          <p:cNvSpPr/>
          <p:nvPr/>
        </p:nvSpPr>
        <p:spPr>
          <a:xfrm>
            <a:off x="4876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8" name="Rectangle 317"/>
          <p:cNvSpPr/>
          <p:nvPr/>
        </p:nvSpPr>
        <p:spPr>
          <a:xfrm>
            <a:off x="53340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9" name="Rectangle 318"/>
          <p:cNvSpPr/>
          <p:nvPr/>
        </p:nvSpPr>
        <p:spPr>
          <a:xfrm>
            <a:off x="5791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0" name="Rectangle 319"/>
          <p:cNvSpPr/>
          <p:nvPr/>
        </p:nvSpPr>
        <p:spPr>
          <a:xfrm>
            <a:off x="62484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1" name="Rectangle 320"/>
          <p:cNvSpPr/>
          <p:nvPr/>
        </p:nvSpPr>
        <p:spPr>
          <a:xfrm>
            <a:off x="67056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2" name="Rectangle 321"/>
          <p:cNvSpPr/>
          <p:nvPr/>
        </p:nvSpPr>
        <p:spPr>
          <a:xfrm>
            <a:off x="7162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3" name="Rectangle 322"/>
          <p:cNvSpPr/>
          <p:nvPr/>
        </p:nvSpPr>
        <p:spPr>
          <a:xfrm>
            <a:off x="7620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4" name="Rectangle 323"/>
          <p:cNvSpPr/>
          <p:nvPr/>
        </p:nvSpPr>
        <p:spPr>
          <a:xfrm>
            <a:off x="8077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5" name="Rectangle 324"/>
          <p:cNvSpPr/>
          <p:nvPr/>
        </p:nvSpPr>
        <p:spPr>
          <a:xfrm>
            <a:off x="304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6" name="Rectangle 325"/>
          <p:cNvSpPr/>
          <p:nvPr/>
        </p:nvSpPr>
        <p:spPr>
          <a:xfrm>
            <a:off x="762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7" name="Rectangle 326"/>
          <p:cNvSpPr/>
          <p:nvPr/>
        </p:nvSpPr>
        <p:spPr>
          <a:xfrm>
            <a:off x="1219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8" name="Rectangle 327"/>
          <p:cNvSpPr/>
          <p:nvPr/>
        </p:nvSpPr>
        <p:spPr>
          <a:xfrm>
            <a:off x="1676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9" name="Rectangle 328"/>
          <p:cNvSpPr/>
          <p:nvPr/>
        </p:nvSpPr>
        <p:spPr>
          <a:xfrm>
            <a:off x="2133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0" name="Rectangle 329"/>
          <p:cNvSpPr/>
          <p:nvPr/>
        </p:nvSpPr>
        <p:spPr>
          <a:xfrm>
            <a:off x="2590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1" name="Rectangle 330"/>
          <p:cNvSpPr/>
          <p:nvPr/>
        </p:nvSpPr>
        <p:spPr>
          <a:xfrm>
            <a:off x="3048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2" name="Rectangle 331"/>
          <p:cNvSpPr/>
          <p:nvPr/>
        </p:nvSpPr>
        <p:spPr>
          <a:xfrm>
            <a:off x="3505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3" name="Rectangle 332"/>
          <p:cNvSpPr/>
          <p:nvPr/>
        </p:nvSpPr>
        <p:spPr>
          <a:xfrm>
            <a:off x="3962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4" name="Rectangle 333"/>
          <p:cNvSpPr/>
          <p:nvPr/>
        </p:nvSpPr>
        <p:spPr>
          <a:xfrm>
            <a:off x="4419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5" name="Rectangle 334"/>
          <p:cNvSpPr/>
          <p:nvPr/>
        </p:nvSpPr>
        <p:spPr>
          <a:xfrm>
            <a:off x="4876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6" name="Rectangle 335"/>
          <p:cNvSpPr/>
          <p:nvPr/>
        </p:nvSpPr>
        <p:spPr>
          <a:xfrm>
            <a:off x="5334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7" name="Rectangle 336"/>
          <p:cNvSpPr/>
          <p:nvPr/>
        </p:nvSpPr>
        <p:spPr>
          <a:xfrm>
            <a:off x="5791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8" name="Rectangle 337"/>
          <p:cNvSpPr/>
          <p:nvPr/>
        </p:nvSpPr>
        <p:spPr>
          <a:xfrm>
            <a:off x="6248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9" name="Rectangle 338"/>
          <p:cNvSpPr/>
          <p:nvPr/>
        </p:nvSpPr>
        <p:spPr>
          <a:xfrm>
            <a:off x="6705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0" name="Rectangle 339"/>
          <p:cNvSpPr/>
          <p:nvPr/>
        </p:nvSpPr>
        <p:spPr>
          <a:xfrm>
            <a:off x="7162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1" name="Rectangle 340"/>
          <p:cNvSpPr/>
          <p:nvPr/>
        </p:nvSpPr>
        <p:spPr>
          <a:xfrm>
            <a:off x="7620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2" name="Rectangle 341"/>
          <p:cNvSpPr/>
          <p:nvPr/>
        </p:nvSpPr>
        <p:spPr>
          <a:xfrm>
            <a:off x="8077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77624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4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762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1219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1676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2133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2590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3048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3505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3962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4419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4876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>
            <a:off x="5334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5791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/>
          <p:cNvSpPr/>
          <p:nvPr/>
        </p:nvSpPr>
        <p:spPr>
          <a:xfrm>
            <a:off x="6248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/>
          <p:cNvSpPr/>
          <p:nvPr/>
        </p:nvSpPr>
        <p:spPr>
          <a:xfrm>
            <a:off x="6705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7162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7620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8077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304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>
            <a:off x="762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1219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1676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/>
          <p:cNvSpPr/>
          <p:nvPr/>
        </p:nvSpPr>
        <p:spPr>
          <a:xfrm>
            <a:off x="2133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2590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/>
          <p:cNvSpPr/>
          <p:nvPr/>
        </p:nvSpPr>
        <p:spPr>
          <a:xfrm>
            <a:off x="3048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3505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3962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4419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/>
          <p:cNvSpPr/>
          <p:nvPr/>
        </p:nvSpPr>
        <p:spPr>
          <a:xfrm>
            <a:off x="4876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5334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5791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/>
          <p:cNvSpPr/>
          <p:nvPr/>
        </p:nvSpPr>
        <p:spPr>
          <a:xfrm>
            <a:off x="6248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/>
          <p:cNvSpPr/>
          <p:nvPr/>
        </p:nvSpPr>
        <p:spPr>
          <a:xfrm>
            <a:off x="6705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/>
          <p:cNvSpPr/>
          <p:nvPr/>
        </p:nvSpPr>
        <p:spPr>
          <a:xfrm>
            <a:off x="7162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/>
          <p:cNvSpPr/>
          <p:nvPr/>
        </p:nvSpPr>
        <p:spPr>
          <a:xfrm>
            <a:off x="7620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/>
          <p:cNvSpPr/>
          <p:nvPr/>
        </p:nvSpPr>
        <p:spPr>
          <a:xfrm>
            <a:off x="8077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Rectangle 216"/>
          <p:cNvSpPr/>
          <p:nvPr/>
        </p:nvSpPr>
        <p:spPr>
          <a:xfrm>
            <a:off x="304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Rectangle 217"/>
          <p:cNvSpPr/>
          <p:nvPr/>
        </p:nvSpPr>
        <p:spPr>
          <a:xfrm>
            <a:off x="762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Rectangle 218"/>
          <p:cNvSpPr/>
          <p:nvPr/>
        </p:nvSpPr>
        <p:spPr>
          <a:xfrm>
            <a:off x="1219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Rectangle 219"/>
          <p:cNvSpPr/>
          <p:nvPr/>
        </p:nvSpPr>
        <p:spPr>
          <a:xfrm>
            <a:off x="1676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Rectangle 220"/>
          <p:cNvSpPr/>
          <p:nvPr/>
        </p:nvSpPr>
        <p:spPr>
          <a:xfrm>
            <a:off x="2133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Rectangle 221"/>
          <p:cNvSpPr/>
          <p:nvPr/>
        </p:nvSpPr>
        <p:spPr>
          <a:xfrm>
            <a:off x="2590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Rectangle 222"/>
          <p:cNvSpPr/>
          <p:nvPr/>
        </p:nvSpPr>
        <p:spPr>
          <a:xfrm>
            <a:off x="3048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Rectangle 223"/>
          <p:cNvSpPr/>
          <p:nvPr/>
        </p:nvSpPr>
        <p:spPr>
          <a:xfrm>
            <a:off x="3505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Rectangle 224"/>
          <p:cNvSpPr/>
          <p:nvPr/>
        </p:nvSpPr>
        <p:spPr>
          <a:xfrm>
            <a:off x="3962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Rectangle 225"/>
          <p:cNvSpPr/>
          <p:nvPr/>
        </p:nvSpPr>
        <p:spPr>
          <a:xfrm>
            <a:off x="4419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Rectangle 226"/>
          <p:cNvSpPr/>
          <p:nvPr/>
        </p:nvSpPr>
        <p:spPr>
          <a:xfrm>
            <a:off x="4876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Rectangle 227"/>
          <p:cNvSpPr/>
          <p:nvPr/>
        </p:nvSpPr>
        <p:spPr>
          <a:xfrm>
            <a:off x="5334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Rectangle 228"/>
          <p:cNvSpPr/>
          <p:nvPr/>
        </p:nvSpPr>
        <p:spPr>
          <a:xfrm>
            <a:off x="5791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Rectangle 229"/>
          <p:cNvSpPr/>
          <p:nvPr/>
        </p:nvSpPr>
        <p:spPr>
          <a:xfrm>
            <a:off x="6248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Rectangle 230"/>
          <p:cNvSpPr/>
          <p:nvPr/>
        </p:nvSpPr>
        <p:spPr>
          <a:xfrm>
            <a:off x="6705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Rectangle 231"/>
          <p:cNvSpPr/>
          <p:nvPr/>
        </p:nvSpPr>
        <p:spPr>
          <a:xfrm>
            <a:off x="7162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Rectangle 232"/>
          <p:cNvSpPr/>
          <p:nvPr/>
        </p:nvSpPr>
        <p:spPr>
          <a:xfrm>
            <a:off x="7620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Rectangle 233"/>
          <p:cNvSpPr/>
          <p:nvPr/>
        </p:nvSpPr>
        <p:spPr>
          <a:xfrm>
            <a:off x="8077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Rectangle 234"/>
          <p:cNvSpPr/>
          <p:nvPr/>
        </p:nvSpPr>
        <p:spPr>
          <a:xfrm>
            <a:off x="304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Rectangle 235"/>
          <p:cNvSpPr/>
          <p:nvPr/>
        </p:nvSpPr>
        <p:spPr>
          <a:xfrm>
            <a:off x="762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Rectangle 236"/>
          <p:cNvSpPr/>
          <p:nvPr/>
        </p:nvSpPr>
        <p:spPr>
          <a:xfrm>
            <a:off x="1219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Rectangle 237"/>
          <p:cNvSpPr/>
          <p:nvPr/>
        </p:nvSpPr>
        <p:spPr>
          <a:xfrm>
            <a:off x="1676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Rectangle 238"/>
          <p:cNvSpPr/>
          <p:nvPr/>
        </p:nvSpPr>
        <p:spPr>
          <a:xfrm>
            <a:off x="2133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" name="Rectangle 239"/>
          <p:cNvSpPr/>
          <p:nvPr/>
        </p:nvSpPr>
        <p:spPr>
          <a:xfrm>
            <a:off x="2590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Rectangle 240"/>
          <p:cNvSpPr/>
          <p:nvPr/>
        </p:nvSpPr>
        <p:spPr>
          <a:xfrm>
            <a:off x="3048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" name="Rectangle 241"/>
          <p:cNvSpPr/>
          <p:nvPr/>
        </p:nvSpPr>
        <p:spPr>
          <a:xfrm>
            <a:off x="3505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Rectangle 242"/>
          <p:cNvSpPr/>
          <p:nvPr/>
        </p:nvSpPr>
        <p:spPr>
          <a:xfrm>
            <a:off x="3962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Rectangle 243"/>
          <p:cNvSpPr/>
          <p:nvPr/>
        </p:nvSpPr>
        <p:spPr>
          <a:xfrm>
            <a:off x="4419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Rectangle 244"/>
          <p:cNvSpPr/>
          <p:nvPr/>
        </p:nvSpPr>
        <p:spPr>
          <a:xfrm>
            <a:off x="4876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" name="Rectangle 245"/>
          <p:cNvSpPr/>
          <p:nvPr/>
        </p:nvSpPr>
        <p:spPr>
          <a:xfrm>
            <a:off x="5334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Rectangle 246"/>
          <p:cNvSpPr/>
          <p:nvPr/>
        </p:nvSpPr>
        <p:spPr>
          <a:xfrm>
            <a:off x="5791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Rectangle 247"/>
          <p:cNvSpPr/>
          <p:nvPr/>
        </p:nvSpPr>
        <p:spPr>
          <a:xfrm>
            <a:off x="6248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9" name="Rectangle 248"/>
          <p:cNvSpPr/>
          <p:nvPr/>
        </p:nvSpPr>
        <p:spPr>
          <a:xfrm>
            <a:off x="6705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0" name="Rectangle 249"/>
          <p:cNvSpPr/>
          <p:nvPr/>
        </p:nvSpPr>
        <p:spPr>
          <a:xfrm>
            <a:off x="7162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" name="Rectangle 250"/>
          <p:cNvSpPr/>
          <p:nvPr/>
        </p:nvSpPr>
        <p:spPr>
          <a:xfrm>
            <a:off x="7620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Rectangle 251"/>
          <p:cNvSpPr/>
          <p:nvPr/>
        </p:nvSpPr>
        <p:spPr>
          <a:xfrm>
            <a:off x="8077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" name="Rectangle 252"/>
          <p:cNvSpPr/>
          <p:nvPr/>
        </p:nvSpPr>
        <p:spPr>
          <a:xfrm>
            <a:off x="304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4" name="Rectangle 253"/>
          <p:cNvSpPr/>
          <p:nvPr/>
        </p:nvSpPr>
        <p:spPr>
          <a:xfrm>
            <a:off x="762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Rectangle 254"/>
          <p:cNvSpPr/>
          <p:nvPr/>
        </p:nvSpPr>
        <p:spPr>
          <a:xfrm>
            <a:off x="1219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Rectangle 255"/>
          <p:cNvSpPr/>
          <p:nvPr/>
        </p:nvSpPr>
        <p:spPr>
          <a:xfrm>
            <a:off x="1676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Rectangle 256"/>
          <p:cNvSpPr/>
          <p:nvPr/>
        </p:nvSpPr>
        <p:spPr>
          <a:xfrm>
            <a:off x="2133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" name="Rectangle 257"/>
          <p:cNvSpPr/>
          <p:nvPr/>
        </p:nvSpPr>
        <p:spPr>
          <a:xfrm>
            <a:off x="25908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" name="Rectangle 258"/>
          <p:cNvSpPr/>
          <p:nvPr/>
        </p:nvSpPr>
        <p:spPr>
          <a:xfrm>
            <a:off x="3048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" name="Rectangle 259"/>
          <p:cNvSpPr/>
          <p:nvPr/>
        </p:nvSpPr>
        <p:spPr>
          <a:xfrm>
            <a:off x="3505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Rectangle 260"/>
          <p:cNvSpPr/>
          <p:nvPr/>
        </p:nvSpPr>
        <p:spPr>
          <a:xfrm>
            <a:off x="3962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2" name="Rectangle 261"/>
          <p:cNvSpPr/>
          <p:nvPr/>
        </p:nvSpPr>
        <p:spPr>
          <a:xfrm>
            <a:off x="4419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" name="Rectangle 262"/>
          <p:cNvSpPr/>
          <p:nvPr/>
        </p:nvSpPr>
        <p:spPr>
          <a:xfrm>
            <a:off x="4876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Rectangle 263"/>
          <p:cNvSpPr/>
          <p:nvPr/>
        </p:nvSpPr>
        <p:spPr>
          <a:xfrm>
            <a:off x="5334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5" name="Rectangle 264"/>
          <p:cNvSpPr/>
          <p:nvPr/>
        </p:nvSpPr>
        <p:spPr>
          <a:xfrm>
            <a:off x="5791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" name="Rectangle 265"/>
          <p:cNvSpPr/>
          <p:nvPr/>
        </p:nvSpPr>
        <p:spPr>
          <a:xfrm>
            <a:off x="6248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7" name="Rectangle 266"/>
          <p:cNvSpPr/>
          <p:nvPr/>
        </p:nvSpPr>
        <p:spPr>
          <a:xfrm>
            <a:off x="6705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8" name="Rectangle 267"/>
          <p:cNvSpPr/>
          <p:nvPr/>
        </p:nvSpPr>
        <p:spPr>
          <a:xfrm>
            <a:off x="7162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" name="Rectangle 268"/>
          <p:cNvSpPr/>
          <p:nvPr/>
        </p:nvSpPr>
        <p:spPr>
          <a:xfrm>
            <a:off x="7620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0" name="Rectangle 269"/>
          <p:cNvSpPr/>
          <p:nvPr/>
        </p:nvSpPr>
        <p:spPr>
          <a:xfrm>
            <a:off x="8077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1" name="Rectangle 270"/>
          <p:cNvSpPr/>
          <p:nvPr/>
        </p:nvSpPr>
        <p:spPr>
          <a:xfrm>
            <a:off x="304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2" name="Rectangle 271"/>
          <p:cNvSpPr/>
          <p:nvPr/>
        </p:nvSpPr>
        <p:spPr>
          <a:xfrm>
            <a:off x="762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3" name="Rectangle 272"/>
          <p:cNvSpPr/>
          <p:nvPr/>
        </p:nvSpPr>
        <p:spPr>
          <a:xfrm>
            <a:off x="1219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4" name="Rectangle 273"/>
          <p:cNvSpPr/>
          <p:nvPr/>
        </p:nvSpPr>
        <p:spPr>
          <a:xfrm>
            <a:off x="1676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5" name="Rectangle 274"/>
          <p:cNvSpPr/>
          <p:nvPr/>
        </p:nvSpPr>
        <p:spPr>
          <a:xfrm>
            <a:off x="2133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6" name="Rectangle 275"/>
          <p:cNvSpPr/>
          <p:nvPr/>
        </p:nvSpPr>
        <p:spPr>
          <a:xfrm>
            <a:off x="2590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7" name="Rectangle 276"/>
          <p:cNvSpPr/>
          <p:nvPr/>
        </p:nvSpPr>
        <p:spPr>
          <a:xfrm>
            <a:off x="3048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8" name="Rectangle 277"/>
          <p:cNvSpPr/>
          <p:nvPr/>
        </p:nvSpPr>
        <p:spPr>
          <a:xfrm>
            <a:off x="3505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9" name="Rectangle 278"/>
          <p:cNvSpPr/>
          <p:nvPr/>
        </p:nvSpPr>
        <p:spPr>
          <a:xfrm>
            <a:off x="3962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0" name="Rectangle 279"/>
          <p:cNvSpPr/>
          <p:nvPr/>
        </p:nvSpPr>
        <p:spPr>
          <a:xfrm>
            <a:off x="4419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1" name="Rectangle 280"/>
          <p:cNvSpPr/>
          <p:nvPr/>
        </p:nvSpPr>
        <p:spPr>
          <a:xfrm>
            <a:off x="4876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2" name="Rectangle 281"/>
          <p:cNvSpPr/>
          <p:nvPr/>
        </p:nvSpPr>
        <p:spPr>
          <a:xfrm>
            <a:off x="5334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3" name="Rectangle 282"/>
          <p:cNvSpPr/>
          <p:nvPr/>
        </p:nvSpPr>
        <p:spPr>
          <a:xfrm>
            <a:off x="5791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4" name="Rectangle 283"/>
          <p:cNvSpPr/>
          <p:nvPr/>
        </p:nvSpPr>
        <p:spPr>
          <a:xfrm>
            <a:off x="6248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5" name="Rectangle 284"/>
          <p:cNvSpPr/>
          <p:nvPr/>
        </p:nvSpPr>
        <p:spPr>
          <a:xfrm>
            <a:off x="6705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6" name="Rectangle 285"/>
          <p:cNvSpPr/>
          <p:nvPr/>
        </p:nvSpPr>
        <p:spPr>
          <a:xfrm>
            <a:off x="7162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7" name="Rectangle 286"/>
          <p:cNvSpPr/>
          <p:nvPr/>
        </p:nvSpPr>
        <p:spPr>
          <a:xfrm>
            <a:off x="7620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8" name="Rectangle 287"/>
          <p:cNvSpPr/>
          <p:nvPr/>
        </p:nvSpPr>
        <p:spPr>
          <a:xfrm>
            <a:off x="8077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9" name="Rectangle 288"/>
          <p:cNvSpPr/>
          <p:nvPr/>
        </p:nvSpPr>
        <p:spPr>
          <a:xfrm>
            <a:off x="304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0" name="Rectangle 289"/>
          <p:cNvSpPr/>
          <p:nvPr/>
        </p:nvSpPr>
        <p:spPr>
          <a:xfrm>
            <a:off x="762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1" name="Rectangle 290"/>
          <p:cNvSpPr/>
          <p:nvPr/>
        </p:nvSpPr>
        <p:spPr>
          <a:xfrm>
            <a:off x="1219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2" name="Rectangle 291"/>
          <p:cNvSpPr/>
          <p:nvPr/>
        </p:nvSpPr>
        <p:spPr>
          <a:xfrm>
            <a:off x="1676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3" name="Rectangle 292"/>
          <p:cNvSpPr/>
          <p:nvPr/>
        </p:nvSpPr>
        <p:spPr>
          <a:xfrm>
            <a:off x="2133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4" name="Rectangle 293"/>
          <p:cNvSpPr/>
          <p:nvPr/>
        </p:nvSpPr>
        <p:spPr>
          <a:xfrm>
            <a:off x="2590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5" name="Rectangle 294"/>
          <p:cNvSpPr/>
          <p:nvPr/>
        </p:nvSpPr>
        <p:spPr>
          <a:xfrm>
            <a:off x="3048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6" name="Rectangle 295"/>
          <p:cNvSpPr/>
          <p:nvPr/>
        </p:nvSpPr>
        <p:spPr>
          <a:xfrm>
            <a:off x="3505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7" name="Rectangle 296"/>
          <p:cNvSpPr/>
          <p:nvPr/>
        </p:nvSpPr>
        <p:spPr>
          <a:xfrm>
            <a:off x="3962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8" name="Rectangle 297"/>
          <p:cNvSpPr/>
          <p:nvPr/>
        </p:nvSpPr>
        <p:spPr>
          <a:xfrm>
            <a:off x="4419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9" name="Rectangle 298"/>
          <p:cNvSpPr/>
          <p:nvPr/>
        </p:nvSpPr>
        <p:spPr>
          <a:xfrm>
            <a:off x="4876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0" name="Rectangle 299"/>
          <p:cNvSpPr/>
          <p:nvPr/>
        </p:nvSpPr>
        <p:spPr>
          <a:xfrm>
            <a:off x="5334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1" name="Rectangle 300"/>
          <p:cNvSpPr/>
          <p:nvPr/>
        </p:nvSpPr>
        <p:spPr>
          <a:xfrm>
            <a:off x="5791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2" name="Rectangle 301"/>
          <p:cNvSpPr/>
          <p:nvPr/>
        </p:nvSpPr>
        <p:spPr>
          <a:xfrm>
            <a:off x="6248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3" name="Rectangle 302"/>
          <p:cNvSpPr/>
          <p:nvPr/>
        </p:nvSpPr>
        <p:spPr>
          <a:xfrm>
            <a:off x="6705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4" name="Rectangle 303"/>
          <p:cNvSpPr/>
          <p:nvPr/>
        </p:nvSpPr>
        <p:spPr>
          <a:xfrm>
            <a:off x="7162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5" name="Rectangle 304"/>
          <p:cNvSpPr/>
          <p:nvPr/>
        </p:nvSpPr>
        <p:spPr>
          <a:xfrm>
            <a:off x="7620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6" name="Rectangle 305"/>
          <p:cNvSpPr/>
          <p:nvPr/>
        </p:nvSpPr>
        <p:spPr>
          <a:xfrm>
            <a:off x="8077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7" name="Rectangle 306"/>
          <p:cNvSpPr/>
          <p:nvPr/>
        </p:nvSpPr>
        <p:spPr>
          <a:xfrm>
            <a:off x="304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" name="Rectangle 307"/>
          <p:cNvSpPr/>
          <p:nvPr/>
        </p:nvSpPr>
        <p:spPr>
          <a:xfrm>
            <a:off x="762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" name="Rectangle 308"/>
          <p:cNvSpPr/>
          <p:nvPr/>
        </p:nvSpPr>
        <p:spPr>
          <a:xfrm>
            <a:off x="1219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0" name="Rectangle 309"/>
          <p:cNvSpPr/>
          <p:nvPr/>
        </p:nvSpPr>
        <p:spPr>
          <a:xfrm>
            <a:off x="16764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1" name="Rectangle 310"/>
          <p:cNvSpPr/>
          <p:nvPr/>
        </p:nvSpPr>
        <p:spPr>
          <a:xfrm>
            <a:off x="21336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2" name="Rectangle 311"/>
          <p:cNvSpPr/>
          <p:nvPr/>
        </p:nvSpPr>
        <p:spPr>
          <a:xfrm>
            <a:off x="2590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3" name="Rectangle 312"/>
          <p:cNvSpPr/>
          <p:nvPr/>
        </p:nvSpPr>
        <p:spPr>
          <a:xfrm>
            <a:off x="3048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4" name="Rectangle 313"/>
          <p:cNvSpPr/>
          <p:nvPr/>
        </p:nvSpPr>
        <p:spPr>
          <a:xfrm>
            <a:off x="3505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5" name="Rectangle 314"/>
          <p:cNvSpPr/>
          <p:nvPr/>
        </p:nvSpPr>
        <p:spPr>
          <a:xfrm>
            <a:off x="39624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6" name="Rectangle 315"/>
          <p:cNvSpPr/>
          <p:nvPr/>
        </p:nvSpPr>
        <p:spPr>
          <a:xfrm>
            <a:off x="44196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7" name="Rectangle 316"/>
          <p:cNvSpPr/>
          <p:nvPr/>
        </p:nvSpPr>
        <p:spPr>
          <a:xfrm>
            <a:off x="4876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8" name="Rectangle 317"/>
          <p:cNvSpPr/>
          <p:nvPr/>
        </p:nvSpPr>
        <p:spPr>
          <a:xfrm>
            <a:off x="5334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9" name="Rectangle 318"/>
          <p:cNvSpPr/>
          <p:nvPr/>
        </p:nvSpPr>
        <p:spPr>
          <a:xfrm>
            <a:off x="5791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0" name="Rectangle 319"/>
          <p:cNvSpPr/>
          <p:nvPr/>
        </p:nvSpPr>
        <p:spPr>
          <a:xfrm>
            <a:off x="62484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1" name="Rectangle 320"/>
          <p:cNvSpPr/>
          <p:nvPr/>
        </p:nvSpPr>
        <p:spPr>
          <a:xfrm>
            <a:off x="67056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2" name="Rectangle 321"/>
          <p:cNvSpPr/>
          <p:nvPr/>
        </p:nvSpPr>
        <p:spPr>
          <a:xfrm>
            <a:off x="7162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3" name="Rectangle 322"/>
          <p:cNvSpPr/>
          <p:nvPr/>
        </p:nvSpPr>
        <p:spPr>
          <a:xfrm>
            <a:off x="7620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4" name="Rectangle 323"/>
          <p:cNvSpPr/>
          <p:nvPr/>
        </p:nvSpPr>
        <p:spPr>
          <a:xfrm>
            <a:off x="8077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5" name="Rectangle 324"/>
          <p:cNvSpPr/>
          <p:nvPr/>
        </p:nvSpPr>
        <p:spPr>
          <a:xfrm>
            <a:off x="304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6" name="Rectangle 325"/>
          <p:cNvSpPr/>
          <p:nvPr/>
        </p:nvSpPr>
        <p:spPr>
          <a:xfrm>
            <a:off x="762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7" name="Rectangle 326"/>
          <p:cNvSpPr/>
          <p:nvPr/>
        </p:nvSpPr>
        <p:spPr>
          <a:xfrm>
            <a:off x="1219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8" name="Rectangle 327"/>
          <p:cNvSpPr/>
          <p:nvPr/>
        </p:nvSpPr>
        <p:spPr>
          <a:xfrm>
            <a:off x="1676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9" name="Rectangle 328"/>
          <p:cNvSpPr/>
          <p:nvPr/>
        </p:nvSpPr>
        <p:spPr>
          <a:xfrm>
            <a:off x="2133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0" name="Rectangle 329"/>
          <p:cNvSpPr/>
          <p:nvPr/>
        </p:nvSpPr>
        <p:spPr>
          <a:xfrm>
            <a:off x="2590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1" name="Rectangle 330"/>
          <p:cNvSpPr/>
          <p:nvPr/>
        </p:nvSpPr>
        <p:spPr>
          <a:xfrm>
            <a:off x="3048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2" name="Rectangle 331"/>
          <p:cNvSpPr/>
          <p:nvPr/>
        </p:nvSpPr>
        <p:spPr>
          <a:xfrm>
            <a:off x="3505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3" name="Rectangle 332"/>
          <p:cNvSpPr/>
          <p:nvPr/>
        </p:nvSpPr>
        <p:spPr>
          <a:xfrm>
            <a:off x="3962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4" name="Rectangle 333"/>
          <p:cNvSpPr/>
          <p:nvPr/>
        </p:nvSpPr>
        <p:spPr>
          <a:xfrm>
            <a:off x="4419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5" name="Rectangle 334"/>
          <p:cNvSpPr/>
          <p:nvPr/>
        </p:nvSpPr>
        <p:spPr>
          <a:xfrm>
            <a:off x="4876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6" name="Rectangle 335"/>
          <p:cNvSpPr/>
          <p:nvPr/>
        </p:nvSpPr>
        <p:spPr>
          <a:xfrm>
            <a:off x="5334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7" name="Rectangle 336"/>
          <p:cNvSpPr/>
          <p:nvPr/>
        </p:nvSpPr>
        <p:spPr>
          <a:xfrm>
            <a:off x="5791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8" name="Rectangle 337"/>
          <p:cNvSpPr/>
          <p:nvPr/>
        </p:nvSpPr>
        <p:spPr>
          <a:xfrm>
            <a:off x="6248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9" name="Rectangle 338"/>
          <p:cNvSpPr/>
          <p:nvPr/>
        </p:nvSpPr>
        <p:spPr>
          <a:xfrm>
            <a:off x="6705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0" name="Rectangle 339"/>
          <p:cNvSpPr/>
          <p:nvPr/>
        </p:nvSpPr>
        <p:spPr>
          <a:xfrm>
            <a:off x="7162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1" name="Rectangle 340"/>
          <p:cNvSpPr/>
          <p:nvPr/>
        </p:nvSpPr>
        <p:spPr>
          <a:xfrm>
            <a:off x="7620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2" name="Rectangle 341"/>
          <p:cNvSpPr/>
          <p:nvPr/>
        </p:nvSpPr>
        <p:spPr>
          <a:xfrm>
            <a:off x="8077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317402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4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762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1219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1676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2133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2590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3048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3505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3962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4419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4876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>
            <a:off x="5334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5791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/>
          <p:cNvSpPr/>
          <p:nvPr/>
        </p:nvSpPr>
        <p:spPr>
          <a:xfrm>
            <a:off x="6248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/>
          <p:cNvSpPr/>
          <p:nvPr/>
        </p:nvSpPr>
        <p:spPr>
          <a:xfrm>
            <a:off x="6705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7162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7620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8077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304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>
            <a:off x="762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1219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1676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/>
          <p:cNvSpPr/>
          <p:nvPr/>
        </p:nvSpPr>
        <p:spPr>
          <a:xfrm>
            <a:off x="2133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2590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/>
          <p:cNvSpPr/>
          <p:nvPr/>
        </p:nvSpPr>
        <p:spPr>
          <a:xfrm>
            <a:off x="3048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3505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3962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4419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/>
          <p:cNvSpPr/>
          <p:nvPr/>
        </p:nvSpPr>
        <p:spPr>
          <a:xfrm>
            <a:off x="4876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5334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5791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/>
          <p:cNvSpPr/>
          <p:nvPr/>
        </p:nvSpPr>
        <p:spPr>
          <a:xfrm>
            <a:off x="6248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/>
          <p:cNvSpPr/>
          <p:nvPr/>
        </p:nvSpPr>
        <p:spPr>
          <a:xfrm>
            <a:off x="6705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/>
          <p:cNvSpPr/>
          <p:nvPr/>
        </p:nvSpPr>
        <p:spPr>
          <a:xfrm>
            <a:off x="7162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/>
          <p:cNvSpPr/>
          <p:nvPr/>
        </p:nvSpPr>
        <p:spPr>
          <a:xfrm>
            <a:off x="7620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/>
          <p:cNvSpPr/>
          <p:nvPr/>
        </p:nvSpPr>
        <p:spPr>
          <a:xfrm>
            <a:off x="8077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Rectangle 216"/>
          <p:cNvSpPr/>
          <p:nvPr/>
        </p:nvSpPr>
        <p:spPr>
          <a:xfrm>
            <a:off x="304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Rectangle 217"/>
          <p:cNvSpPr/>
          <p:nvPr/>
        </p:nvSpPr>
        <p:spPr>
          <a:xfrm>
            <a:off x="762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Rectangle 218"/>
          <p:cNvSpPr/>
          <p:nvPr/>
        </p:nvSpPr>
        <p:spPr>
          <a:xfrm>
            <a:off x="1219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Rectangle 219"/>
          <p:cNvSpPr/>
          <p:nvPr/>
        </p:nvSpPr>
        <p:spPr>
          <a:xfrm>
            <a:off x="1676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Rectangle 220"/>
          <p:cNvSpPr/>
          <p:nvPr/>
        </p:nvSpPr>
        <p:spPr>
          <a:xfrm>
            <a:off x="2133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Rectangle 221"/>
          <p:cNvSpPr/>
          <p:nvPr/>
        </p:nvSpPr>
        <p:spPr>
          <a:xfrm>
            <a:off x="2590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Rectangle 222"/>
          <p:cNvSpPr/>
          <p:nvPr/>
        </p:nvSpPr>
        <p:spPr>
          <a:xfrm>
            <a:off x="3048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Rectangle 223"/>
          <p:cNvSpPr/>
          <p:nvPr/>
        </p:nvSpPr>
        <p:spPr>
          <a:xfrm>
            <a:off x="3505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Rectangle 224"/>
          <p:cNvSpPr/>
          <p:nvPr/>
        </p:nvSpPr>
        <p:spPr>
          <a:xfrm>
            <a:off x="3962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Rectangle 225"/>
          <p:cNvSpPr/>
          <p:nvPr/>
        </p:nvSpPr>
        <p:spPr>
          <a:xfrm>
            <a:off x="4419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Rectangle 226"/>
          <p:cNvSpPr/>
          <p:nvPr/>
        </p:nvSpPr>
        <p:spPr>
          <a:xfrm>
            <a:off x="4876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Rectangle 227"/>
          <p:cNvSpPr/>
          <p:nvPr/>
        </p:nvSpPr>
        <p:spPr>
          <a:xfrm>
            <a:off x="5334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Rectangle 228"/>
          <p:cNvSpPr/>
          <p:nvPr/>
        </p:nvSpPr>
        <p:spPr>
          <a:xfrm>
            <a:off x="5791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Rectangle 229"/>
          <p:cNvSpPr/>
          <p:nvPr/>
        </p:nvSpPr>
        <p:spPr>
          <a:xfrm>
            <a:off x="6248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Rectangle 230"/>
          <p:cNvSpPr/>
          <p:nvPr/>
        </p:nvSpPr>
        <p:spPr>
          <a:xfrm>
            <a:off x="6705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Rectangle 231"/>
          <p:cNvSpPr/>
          <p:nvPr/>
        </p:nvSpPr>
        <p:spPr>
          <a:xfrm>
            <a:off x="7162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Rectangle 232"/>
          <p:cNvSpPr/>
          <p:nvPr/>
        </p:nvSpPr>
        <p:spPr>
          <a:xfrm>
            <a:off x="7620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Rectangle 233"/>
          <p:cNvSpPr/>
          <p:nvPr/>
        </p:nvSpPr>
        <p:spPr>
          <a:xfrm>
            <a:off x="8077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Rectangle 234"/>
          <p:cNvSpPr/>
          <p:nvPr/>
        </p:nvSpPr>
        <p:spPr>
          <a:xfrm>
            <a:off x="304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Rectangle 235"/>
          <p:cNvSpPr/>
          <p:nvPr/>
        </p:nvSpPr>
        <p:spPr>
          <a:xfrm>
            <a:off x="762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Rectangle 236"/>
          <p:cNvSpPr/>
          <p:nvPr/>
        </p:nvSpPr>
        <p:spPr>
          <a:xfrm>
            <a:off x="1219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Rectangle 237"/>
          <p:cNvSpPr/>
          <p:nvPr/>
        </p:nvSpPr>
        <p:spPr>
          <a:xfrm>
            <a:off x="1676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Rectangle 238"/>
          <p:cNvSpPr/>
          <p:nvPr/>
        </p:nvSpPr>
        <p:spPr>
          <a:xfrm>
            <a:off x="2133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" name="Rectangle 239"/>
          <p:cNvSpPr/>
          <p:nvPr/>
        </p:nvSpPr>
        <p:spPr>
          <a:xfrm>
            <a:off x="2590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Rectangle 240"/>
          <p:cNvSpPr/>
          <p:nvPr/>
        </p:nvSpPr>
        <p:spPr>
          <a:xfrm>
            <a:off x="3048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" name="Rectangle 241"/>
          <p:cNvSpPr/>
          <p:nvPr/>
        </p:nvSpPr>
        <p:spPr>
          <a:xfrm>
            <a:off x="3505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Rectangle 242"/>
          <p:cNvSpPr/>
          <p:nvPr/>
        </p:nvSpPr>
        <p:spPr>
          <a:xfrm>
            <a:off x="3962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Rectangle 243"/>
          <p:cNvSpPr/>
          <p:nvPr/>
        </p:nvSpPr>
        <p:spPr>
          <a:xfrm>
            <a:off x="4419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Rectangle 244"/>
          <p:cNvSpPr/>
          <p:nvPr/>
        </p:nvSpPr>
        <p:spPr>
          <a:xfrm>
            <a:off x="4876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" name="Rectangle 245"/>
          <p:cNvSpPr/>
          <p:nvPr/>
        </p:nvSpPr>
        <p:spPr>
          <a:xfrm>
            <a:off x="5334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Rectangle 246"/>
          <p:cNvSpPr/>
          <p:nvPr/>
        </p:nvSpPr>
        <p:spPr>
          <a:xfrm>
            <a:off x="5791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Rectangle 247"/>
          <p:cNvSpPr/>
          <p:nvPr/>
        </p:nvSpPr>
        <p:spPr>
          <a:xfrm>
            <a:off x="6248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9" name="Rectangle 248"/>
          <p:cNvSpPr/>
          <p:nvPr/>
        </p:nvSpPr>
        <p:spPr>
          <a:xfrm>
            <a:off x="6705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0" name="Rectangle 249"/>
          <p:cNvSpPr/>
          <p:nvPr/>
        </p:nvSpPr>
        <p:spPr>
          <a:xfrm>
            <a:off x="7162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" name="Rectangle 250"/>
          <p:cNvSpPr/>
          <p:nvPr/>
        </p:nvSpPr>
        <p:spPr>
          <a:xfrm>
            <a:off x="7620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Rectangle 251"/>
          <p:cNvSpPr/>
          <p:nvPr/>
        </p:nvSpPr>
        <p:spPr>
          <a:xfrm>
            <a:off x="8077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" name="Rectangle 252"/>
          <p:cNvSpPr/>
          <p:nvPr/>
        </p:nvSpPr>
        <p:spPr>
          <a:xfrm>
            <a:off x="304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4" name="Rectangle 253"/>
          <p:cNvSpPr/>
          <p:nvPr/>
        </p:nvSpPr>
        <p:spPr>
          <a:xfrm>
            <a:off x="762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Rectangle 254"/>
          <p:cNvSpPr/>
          <p:nvPr/>
        </p:nvSpPr>
        <p:spPr>
          <a:xfrm>
            <a:off x="1219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Rectangle 255"/>
          <p:cNvSpPr/>
          <p:nvPr/>
        </p:nvSpPr>
        <p:spPr>
          <a:xfrm>
            <a:off x="1676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Rectangle 256"/>
          <p:cNvSpPr/>
          <p:nvPr/>
        </p:nvSpPr>
        <p:spPr>
          <a:xfrm>
            <a:off x="2133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" name="Rectangle 257"/>
          <p:cNvSpPr/>
          <p:nvPr/>
        </p:nvSpPr>
        <p:spPr>
          <a:xfrm>
            <a:off x="2590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" name="Rectangle 258"/>
          <p:cNvSpPr/>
          <p:nvPr/>
        </p:nvSpPr>
        <p:spPr>
          <a:xfrm>
            <a:off x="3048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" name="Rectangle 259"/>
          <p:cNvSpPr/>
          <p:nvPr/>
        </p:nvSpPr>
        <p:spPr>
          <a:xfrm>
            <a:off x="3505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Rectangle 260"/>
          <p:cNvSpPr/>
          <p:nvPr/>
        </p:nvSpPr>
        <p:spPr>
          <a:xfrm>
            <a:off x="3962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2" name="Rectangle 261"/>
          <p:cNvSpPr/>
          <p:nvPr/>
        </p:nvSpPr>
        <p:spPr>
          <a:xfrm>
            <a:off x="4419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" name="Rectangle 262"/>
          <p:cNvSpPr/>
          <p:nvPr/>
        </p:nvSpPr>
        <p:spPr>
          <a:xfrm>
            <a:off x="4876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Rectangle 263"/>
          <p:cNvSpPr/>
          <p:nvPr/>
        </p:nvSpPr>
        <p:spPr>
          <a:xfrm>
            <a:off x="5334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5" name="Rectangle 264"/>
          <p:cNvSpPr/>
          <p:nvPr/>
        </p:nvSpPr>
        <p:spPr>
          <a:xfrm>
            <a:off x="5791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" name="Rectangle 265"/>
          <p:cNvSpPr/>
          <p:nvPr/>
        </p:nvSpPr>
        <p:spPr>
          <a:xfrm>
            <a:off x="6248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7" name="Rectangle 266"/>
          <p:cNvSpPr/>
          <p:nvPr/>
        </p:nvSpPr>
        <p:spPr>
          <a:xfrm>
            <a:off x="6705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8" name="Rectangle 267"/>
          <p:cNvSpPr/>
          <p:nvPr/>
        </p:nvSpPr>
        <p:spPr>
          <a:xfrm>
            <a:off x="7162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" name="Rectangle 268"/>
          <p:cNvSpPr/>
          <p:nvPr/>
        </p:nvSpPr>
        <p:spPr>
          <a:xfrm>
            <a:off x="7620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0" name="Rectangle 269"/>
          <p:cNvSpPr/>
          <p:nvPr/>
        </p:nvSpPr>
        <p:spPr>
          <a:xfrm>
            <a:off x="8077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1" name="Rectangle 270"/>
          <p:cNvSpPr/>
          <p:nvPr/>
        </p:nvSpPr>
        <p:spPr>
          <a:xfrm>
            <a:off x="304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2" name="Rectangle 271"/>
          <p:cNvSpPr/>
          <p:nvPr/>
        </p:nvSpPr>
        <p:spPr>
          <a:xfrm>
            <a:off x="762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3" name="Rectangle 272"/>
          <p:cNvSpPr/>
          <p:nvPr/>
        </p:nvSpPr>
        <p:spPr>
          <a:xfrm>
            <a:off x="1219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4" name="Rectangle 273"/>
          <p:cNvSpPr/>
          <p:nvPr/>
        </p:nvSpPr>
        <p:spPr>
          <a:xfrm>
            <a:off x="1676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5" name="Rectangle 274"/>
          <p:cNvSpPr/>
          <p:nvPr/>
        </p:nvSpPr>
        <p:spPr>
          <a:xfrm>
            <a:off x="2133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6" name="Rectangle 275"/>
          <p:cNvSpPr/>
          <p:nvPr/>
        </p:nvSpPr>
        <p:spPr>
          <a:xfrm>
            <a:off x="2590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7" name="Rectangle 276"/>
          <p:cNvSpPr/>
          <p:nvPr/>
        </p:nvSpPr>
        <p:spPr>
          <a:xfrm>
            <a:off x="3048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8" name="Rectangle 277"/>
          <p:cNvSpPr/>
          <p:nvPr/>
        </p:nvSpPr>
        <p:spPr>
          <a:xfrm>
            <a:off x="3505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9" name="Rectangle 278"/>
          <p:cNvSpPr/>
          <p:nvPr/>
        </p:nvSpPr>
        <p:spPr>
          <a:xfrm>
            <a:off x="3962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0" name="Rectangle 279"/>
          <p:cNvSpPr/>
          <p:nvPr/>
        </p:nvSpPr>
        <p:spPr>
          <a:xfrm>
            <a:off x="4419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1" name="Rectangle 280"/>
          <p:cNvSpPr/>
          <p:nvPr/>
        </p:nvSpPr>
        <p:spPr>
          <a:xfrm>
            <a:off x="4876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2" name="Rectangle 281"/>
          <p:cNvSpPr/>
          <p:nvPr/>
        </p:nvSpPr>
        <p:spPr>
          <a:xfrm>
            <a:off x="5334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3" name="Rectangle 282"/>
          <p:cNvSpPr/>
          <p:nvPr/>
        </p:nvSpPr>
        <p:spPr>
          <a:xfrm>
            <a:off x="5791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4" name="Rectangle 283"/>
          <p:cNvSpPr/>
          <p:nvPr/>
        </p:nvSpPr>
        <p:spPr>
          <a:xfrm>
            <a:off x="6248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5" name="Rectangle 284"/>
          <p:cNvSpPr/>
          <p:nvPr/>
        </p:nvSpPr>
        <p:spPr>
          <a:xfrm>
            <a:off x="6705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6" name="Rectangle 285"/>
          <p:cNvSpPr/>
          <p:nvPr/>
        </p:nvSpPr>
        <p:spPr>
          <a:xfrm>
            <a:off x="7162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7" name="Rectangle 286"/>
          <p:cNvSpPr/>
          <p:nvPr/>
        </p:nvSpPr>
        <p:spPr>
          <a:xfrm>
            <a:off x="7620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8" name="Rectangle 287"/>
          <p:cNvSpPr/>
          <p:nvPr/>
        </p:nvSpPr>
        <p:spPr>
          <a:xfrm>
            <a:off x="8077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9" name="Rectangle 288"/>
          <p:cNvSpPr/>
          <p:nvPr/>
        </p:nvSpPr>
        <p:spPr>
          <a:xfrm>
            <a:off x="304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0" name="Rectangle 289"/>
          <p:cNvSpPr/>
          <p:nvPr/>
        </p:nvSpPr>
        <p:spPr>
          <a:xfrm>
            <a:off x="762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1" name="Rectangle 290"/>
          <p:cNvSpPr/>
          <p:nvPr/>
        </p:nvSpPr>
        <p:spPr>
          <a:xfrm>
            <a:off x="1219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2" name="Rectangle 291"/>
          <p:cNvSpPr/>
          <p:nvPr/>
        </p:nvSpPr>
        <p:spPr>
          <a:xfrm>
            <a:off x="1676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3" name="Rectangle 292"/>
          <p:cNvSpPr/>
          <p:nvPr/>
        </p:nvSpPr>
        <p:spPr>
          <a:xfrm>
            <a:off x="2133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4" name="Rectangle 293"/>
          <p:cNvSpPr/>
          <p:nvPr/>
        </p:nvSpPr>
        <p:spPr>
          <a:xfrm>
            <a:off x="2590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5" name="Rectangle 294"/>
          <p:cNvSpPr/>
          <p:nvPr/>
        </p:nvSpPr>
        <p:spPr>
          <a:xfrm>
            <a:off x="3048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6" name="Rectangle 295"/>
          <p:cNvSpPr/>
          <p:nvPr/>
        </p:nvSpPr>
        <p:spPr>
          <a:xfrm>
            <a:off x="3505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7" name="Rectangle 296"/>
          <p:cNvSpPr/>
          <p:nvPr/>
        </p:nvSpPr>
        <p:spPr>
          <a:xfrm>
            <a:off x="3962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8" name="Rectangle 297"/>
          <p:cNvSpPr/>
          <p:nvPr/>
        </p:nvSpPr>
        <p:spPr>
          <a:xfrm>
            <a:off x="4419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9" name="Rectangle 298"/>
          <p:cNvSpPr/>
          <p:nvPr/>
        </p:nvSpPr>
        <p:spPr>
          <a:xfrm>
            <a:off x="4876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0" name="Rectangle 299"/>
          <p:cNvSpPr/>
          <p:nvPr/>
        </p:nvSpPr>
        <p:spPr>
          <a:xfrm>
            <a:off x="5334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1" name="Rectangle 300"/>
          <p:cNvSpPr/>
          <p:nvPr/>
        </p:nvSpPr>
        <p:spPr>
          <a:xfrm>
            <a:off x="5791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2" name="Rectangle 301"/>
          <p:cNvSpPr/>
          <p:nvPr/>
        </p:nvSpPr>
        <p:spPr>
          <a:xfrm>
            <a:off x="6248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3" name="Rectangle 302"/>
          <p:cNvSpPr/>
          <p:nvPr/>
        </p:nvSpPr>
        <p:spPr>
          <a:xfrm>
            <a:off x="6705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4" name="Rectangle 303"/>
          <p:cNvSpPr/>
          <p:nvPr/>
        </p:nvSpPr>
        <p:spPr>
          <a:xfrm>
            <a:off x="7162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5" name="Rectangle 304"/>
          <p:cNvSpPr/>
          <p:nvPr/>
        </p:nvSpPr>
        <p:spPr>
          <a:xfrm>
            <a:off x="7620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6" name="Rectangle 305"/>
          <p:cNvSpPr/>
          <p:nvPr/>
        </p:nvSpPr>
        <p:spPr>
          <a:xfrm>
            <a:off x="8077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7" name="Rectangle 306"/>
          <p:cNvSpPr/>
          <p:nvPr/>
        </p:nvSpPr>
        <p:spPr>
          <a:xfrm>
            <a:off x="304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" name="Rectangle 307"/>
          <p:cNvSpPr/>
          <p:nvPr/>
        </p:nvSpPr>
        <p:spPr>
          <a:xfrm>
            <a:off x="762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" name="Rectangle 308"/>
          <p:cNvSpPr/>
          <p:nvPr/>
        </p:nvSpPr>
        <p:spPr>
          <a:xfrm>
            <a:off x="1219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0" name="Rectangle 309"/>
          <p:cNvSpPr/>
          <p:nvPr/>
        </p:nvSpPr>
        <p:spPr>
          <a:xfrm>
            <a:off x="16764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1" name="Rectangle 310"/>
          <p:cNvSpPr/>
          <p:nvPr/>
        </p:nvSpPr>
        <p:spPr>
          <a:xfrm>
            <a:off x="21336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2" name="Rectangle 311"/>
          <p:cNvSpPr/>
          <p:nvPr/>
        </p:nvSpPr>
        <p:spPr>
          <a:xfrm>
            <a:off x="2590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3" name="Rectangle 312"/>
          <p:cNvSpPr/>
          <p:nvPr/>
        </p:nvSpPr>
        <p:spPr>
          <a:xfrm>
            <a:off x="3048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4" name="Rectangle 313"/>
          <p:cNvSpPr/>
          <p:nvPr/>
        </p:nvSpPr>
        <p:spPr>
          <a:xfrm>
            <a:off x="3505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5" name="Rectangle 314"/>
          <p:cNvSpPr/>
          <p:nvPr/>
        </p:nvSpPr>
        <p:spPr>
          <a:xfrm>
            <a:off x="39624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6" name="Rectangle 315"/>
          <p:cNvSpPr/>
          <p:nvPr/>
        </p:nvSpPr>
        <p:spPr>
          <a:xfrm>
            <a:off x="44196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7" name="Rectangle 316"/>
          <p:cNvSpPr/>
          <p:nvPr/>
        </p:nvSpPr>
        <p:spPr>
          <a:xfrm>
            <a:off x="4876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8" name="Rectangle 317"/>
          <p:cNvSpPr/>
          <p:nvPr/>
        </p:nvSpPr>
        <p:spPr>
          <a:xfrm>
            <a:off x="5334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9" name="Rectangle 318"/>
          <p:cNvSpPr/>
          <p:nvPr/>
        </p:nvSpPr>
        <p:spPr>
          <a:xfrm>
            <a:off x="5791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0" name="Rectangle 319"/>
          <p:cNvSpPr/>
          <p:nvPr/>
        </p:nvSpPr>
        <p:spPr>
          <a:xfrm>
            <a:off x="62484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1" name="Rectangle 320"/>
          <p:cNvSpPr/>
          <p:nvPr/>
        </p:nvSpPr>
        <p:spPr>
          <a:xfrm>
            <a:off x="67056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2" name="Rectangle 321"/>
          <p:cNvSpPr/>
          <p:nvPr/>
        </p:nvSpPr>
        <p:spPr>
          <a:xfrm>
            <a:off x="7162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3" name="Rectangle 322"/>
          <p:cNvSpPr/>
          <p:nvPr/>
        </p:nvSpPr>
        <p:spPr>
          <a:xfrm>
            <a:off x="7620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4" name="Rectangle 323"/>
          <p:cNvSpPr/>
          <p:nvPr/>
        </p:nvSpPr>
        <p:spPr>
          <a:xfrm>
            <a:off x="8077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5" name="Rectangle 324"/>
          <p:cNvSpPr/>
          <p:nvPr/>
        </p:nvSpPr>
        <p:spPr>
          <a:xfrm>
            <a:off x="304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6" name="Rectangle 325"/>
          <p:cNvSpPr/>
          <p:nvPr/>
        </p:nvSpPr>
        <p:spPr>
          <a:xfrm>
            <a:off x="762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7" name="Rectangle 326"/>
          <p:cNvSpPr/>
          <p:nvPr/>
        </p:nvSpPr>
        <p:spPr>
          <a:xfrm>
            <a:off x="1219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8" name="Rectangle 327"/>
          <p:cNvSpPr/>
          <p:nvPr/>
        </p:nvSpPr>
        <p:spPr>
          <a:xfrm>
            <a:off x="1676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9" name="Rectangle 328"/>
          <p:cNvSpPr/>
          <p:nvPr/>
        </p:nvSpPr>
        <p:spPr>
          <a:xfrm>
            <a:off x="2133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0" name="Rectangle 329"/>
          <p:cNvSpPr/>
          <p:nvPr/>
        </p:nvSpPr>
        <p:spPr>
          <a:xfrm>
            <a:off x="2590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1" name="Rectangle 330"/>
          <p:cNvSpPr/>
          <p:nvPr/>
        </p:nvSpPr>
        <p:spPr>
          <a:xfrm>
            <a:off x="3048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2" name="Rectangle 331"/>
          <p:cNvSpPr/>
          <p:nvPr/>
        </p:nvSpPr>
        <p:spPr>
          <a:xfrm>
            <a:off x="3505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3" name="Rectangle 332"/>
          <p:cNvSpPr/>
          <p:nvPr/>
        </p:nvSpPr>
        <p:spPr>
          <a:xfrm>
            <a:off x="3962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4" name="Rectangle 333"/>
          <p:cNvSpPr/>
          <p:nvPr/>
        </p:nvSpPr>
        <p:spPr>
          <a:xfrm>
            <a:off x="4419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5" name="Rectangle 334"/>
          <p:cNvSpPr/>
          <p:nvPr/>
        </p:nvSpPr>
        <p:spPr>
          <a:xfrm>
            <a:off x="4876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6" name="Rectangle 335"/>
          <p:cNvSpPr/>
          <p:nvPr/>
        </p:nvSpPr>
        <p:spPr>
          <a:xfrm>
            <a:off x="5334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7" name="Rectangle 336"/>
          <p:cNvSpPr/>
          <p:nvPr/>
        </p:nvSpPr>
        <p:spPr>
          <a:xfrm>
            <a:off x="5791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8" name="Rectangle 337"/>
          <p:cNvSpPr/>
          <p:nvPr/>
        </p:nvSpPr>
        <p:spPr>
          <a:xfrm>
            <a:off x="6248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9" name="Rectangle 338"/>
          <p:cNvSpPr/>
          <p:nvPr/>
        </p:nvSpPr>
        <p:spPr>
          <a:xfrm>
            <a:off x="6705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0" name="Rectangle 339"/>
          <p:cNvSpPr/>
          <p:nvPr/>
        </p:nvSpPr>
        <p:spPr>
          <a:xfrm>
            <a:off x="7162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1" name="Rectangle 340"/>
          <p:cNvSpPr/>
          <p:nvPr/>
        </p:nvSpPr>
        <p:spPr>
          <a:xfrm>
            <a:off x="7620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2" name="Rectangle 341"/>
          <p:cNvSpPr/>
          <p:nvPr/>
        </p:nvSpPr>
        <p:spPr>
          <a:xfrm>
            <a:off x="8077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045040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4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762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1219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1676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2133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2590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3048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3505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3962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4419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4876800" y="914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>
            <a:off x="5334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5791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/>
          <p:cNvSpPr/>
          <p:nvPr/>
        </p:nvSpPr>
        <p:spPr>
          <a:xfrm>
            <a:off x="6248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/>
          <p:cNvSpPr/>
          <p:nvPr/>
        </p:nvSpPr>
        <p:spPr>
          <a:xfrm>
            <a:off x="6705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7162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7620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8077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304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>
            <a:off x="762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1219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1676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/>
          <p:cNvSpPr/>
          <p:nvPr/>
        </p:nvSpPr>
        <p:spPr>
          <a:xfrm>
            <a:off x="2133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2590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/>
          <p:cNvSpPr/>
          <p:nvPr/>
        </p:nvSpPr>
        <p:spPr>
          <a:xfrm>
            <a:off x="3048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3505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3962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4419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/>
          <p:cNvSpPr/>
          <p:nvPr/>
        </p:nvSpPr>
        <p:spPr>
          <a:xfrm>
            <a:off x="4876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5334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5791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6" name="Rectangle 105"/>
          <p:cNvSpPr/>
          <p:nvPr/>
        </p:nvSpPr>
        <p:spPr>
          <a:xfrm>
            <a:off x="6248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/>
          <p:cNvSpPr/>
          <p:nvPr/>
        </p:nvSpPr>
        <p:spPr>
          <a:xfrm>
            <a:off x="6705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/>
          <p:cNvSpPr/>
          <p:nvPr/>
        </p:nvSpPr>
        <p:spPr>
          <a:xfrm>
            <a:off x="7162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/>
          <p:cNvSpPr/>
          <p:nvPr/>
        </p:nvSpPr>
        <p:spPr>
          <a:xfrm>
            <a:off x="7620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/>
          <p:cNvSpPr/>
          <p:nvPr/>
        </p:nvSpPr>
        <p:spPr>
          <a:xfrm>
            <a:off x="8077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Rectangle 216"/>
          <p:cNvSpPr/>
          <p:nvPr/>
        </p:nvSpPr>
        <p:spPr>
          <a:xfrm>
            <a:off x="304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Rectangle 217"/>
          <p:cNvSpPr/>
          <p:nvPr/>
        </p:nvSpPr>
        <p:spPr>
          <a:xfrm>
            <a:off x="762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Rectangle 218"/>
          <p:cNvSpPr/>
          <p:nvPr/>
        </p:nvSpPr>
        <p:spPr>
          <a:xfrm>
            <a:off x="1219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Rectangle 219"/>
          <p:cNvSpPr/>
          <p:nvPr/>
        </p:nvSpPr>
        <p:spPr>
          <a:xfrm>
            <a:off x="1676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Rectangle 220"/>
          <p:cNvSpPr/>
          <p:nvPr/>
        </p:nvSpPr>
        <p:spPr>
          <a:xfrm>
            <a:off x="2133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Rectangle 221"/>
          <p:cNvSpPr/>
          <p:nvPr/>
        </p:nvSpPr>
        <p:spPr>
          <a:xfrm>
            <a:off x="2590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Rectangle 222"/>
          <p:cNvSpPr/>
          <p:nvPr/>
        </p:nvSpPr>
        <p:spPr>
          <a:xfrm>
            <a:off x="3048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Rectangle 223"/>
          <p:cNvSpPr/>
          <p:nvPr/>
        </p:nvSpPr>
        <p:spPr>
          <a:xfrm>
            <a:off x="3505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Rectangle 224"/>
          <p:cNvSpPr/>
          <p:nvPr/>
        </p:nvSpPr>
        <p:spPr>
          <a:xfrm>
            <a:off x="3962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Rectangle 225"/>
          <p:cNvSpPr/>
          <p:nvPr/>
        </p:nvSpPr>
        <p:spPr>
          <a:xfrm>
            <a:off x="4419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Rectangle 226"/>
          <p:cNvSpPr/>
          <p:nvPr/>
        </p:nvSpPr>
        <p:spPr>
          <a:xfrm>
            <a:off x="4876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Rectangle 227"/>
          <p:cNvSpPr/>
          <p:nvPr/>
        </p:nvSpPr>
        <p:spPr>
          <a:xfrm>
            <a:off x="5334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Rectangle 228"/>
          <p:cNvSpPr/>
          <p:nvPr/>
        </p:nvSpPr>
        <p:spPr>
          <a:xfrm>
            <a:off x="5791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Rectangle 229"/>
          <p:cNvSpPr/>
          <p:nvPr/>
        </p:nvSpPr>
        <p:spPr>
          <a:xfrm>
            <a:off x="6248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Rectangle 230"/>
          <p:cNvSpPr/>
          <p:nvPr/>
        </p:nvSpPr>
        <p:spPr>
          <a:xfrm>
            <a:off x="6705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Rectangle 231"/>
          <p:cNvSpPr/>
          <p:nvPr/>
        </p:nvSpPr>
        <p:spPr>
          <a:xfrm>
            <a:off x="7162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Rectangle 232"/>
          <p:cNvSpPr/>
          <p:nvPr/>
        </p:nvSpPr>
        <p:spPr>
          <a:xfrm>
            <a:off x="7620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Rectangle 233"/>
          <p:cNvSpPr/>
          <p:nvPr/>
        </p:nvSpPr>
        <p:spPr>
          <a:xfrm>
            <a:off x="8077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Rectangle 234"/>
          <p:cNvSpPr/>
          <p:nvPr/>
        </p:nvSpPr>
        <p:spPr>
          <a:xfrm>
            <a:off x="304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Rectangle 235"/>
          <p:cNvSpPr/>
          <p:nvPr/>
        </p:nvSpPr>
        <p:spPr>
          <a:xfrm>
            <a:off x="762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Rectangle 236"/>
          <p:cNvSpPr/>
          <p:nvPr/>
        </p:nvSpPr>
        <p:spPr>
          <a:xfrm>
            <a:off x="1219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Rectangle 237"/>
          <p:cNvSpPr/>
          <p:nvPr/>
        </p:nvSpPr>
        <p:spPr>
          <a:xfrm>
            <a:off x="1676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Rectangle 238"/>
          <p:cNvSpPr/>
          <p:nvPr/>
        </p:nvSpPr>
        <p:spPr>
          <a:xfrm>
            <a:off x="2133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" name="Rectangle 239"/>
          <p:cNvSpPr/>
          <p:nvPr/>
        </p:nvSpPr>
        <p:spPr>
          <a:xfrm>
            <a:off x="25908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Rectangle 240"/>
          <p:cNvSpPr/>
          <p:nvPr/>
        </p:nvSpPr>
        <p:spPr>
          <a:xfrm>
            <a:off x="3048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" name="Rectangle 241"/>
          <p:cNvSpPr/>
          <p:nvPr/>
        </p:nvSpPr>
        <p:spPr>
          <a:xfrm>
            <a:off x="3505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Rectangle 242"/>
          <p:cNvSpPr/>
          <p:nvPr/>
        </p:nvSpPr>
        <p:spPr>
          <a:xfrm>
            <a:off x="3962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Rectangle 243"/>
          <p:cNvSpPr/>
          <p:nvPr/>
        </p:nvSpPr>
        <p:spPr>
          <a:xfrm>
            <a:off x="4419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Rectangle 244"/>
          <p:cNvSpPr/>
          <p:nvPr/>
        </p:nvSpPr>
        <p:spPr>
          <a:xfrm>
            <a:off x="4876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" name="Rectangle 245"/>
          <p:cNvSpPr/>
          <p:nvPr/>
        </p:nvSpPr>
        <p:spPr>
          <a:xfrm>
            <a:off x="5334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Rectangle 246"/>
          <p:cNvSpPr/>
          <p:nvPr/>
        </p:nvSpPr>
        <p:spPr>
          <a:xfrm>
            <a:off x="5791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Rectangle 247"/>
          <p:cNvSpPr/>
          <p:nvPr/>
        </p:nvSpPr>
        <p:spPr>
          <a:xfrm>
            <a:off x="6248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9" name="Rectangle 248"/>
          <p:cNvSpPr/>
          <p:nvPr/>
        </p:nvSpPr>
        <p:spPr>
          <a:xfrm>
            <a:off x="6705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0" name="Rectangle 249"/>
          <p:cNvSpPr/>
          <p:nvPr/>
        </p:nvSpPr>
        <p:spPr>
          <a:xfrm>
            <a:off x="7162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" name="Rectangle 250"/>
          <p:cNvSpPr/>
          <p:nvPr/>
        </p:nvSpPr>
        <p:spPr>
          <a:xfrm>
            <a:off x="7620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Rectangle 251"/>
          <p:cNvSpPr/>
          <p:nvPr/>
        </p:nvSpPr>
        <p:spPr>
          <a:xfrm>
            <a:off x="8077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" name="Rectangle 252"/>
          <p:cNvSpPr/>
          <p:nvPr/>
        </p:nvSpPr>
        <p:spPr>
          <a:xfrm>
            <a:off x="304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4" name="Rectangle 253"/>
          <p:cNvSpPr/>
          <p:nvPr/>
        </p:nvSpPr>
        <p:spPr>
          <a:xfrm>
            <a:off x="762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Rectangle 254"/>
          <p:cNvSpPr/>
          <p:nvPr/>
        </p:nvSpPr>
        <p:spPr>
          <a:xfrm>
            <a:off x="1219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Rectangle 255"/>
          <p:cNvSpPr/>
          <p:nvPr/>
        </p:nvSpPr>
        <p:spPr>
          <a:xfrm>
            <a:off x="1676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Rectangle 256"/>
          <p:cNvSpPr/>
          <p:nvPr/>
        </p:nvSpPr>
        <p:spPr>
          <a:xfrm>
            <a:off x="2133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" name="Rectangle 257"/>
          <p:cNvSpPr/>
          <p:nvPr/>
        </p:nvSpPr>
        <p:spPr>
          <a:xfrm>
            <a:off x="2590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" name="Rectangle 258"/>
          <p:cNvSpPr/>
          <p:nvPr/>
        </p:nvSpPr>
        <p:spPr>
          <a:xfrm>
            <a:off x="3048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" name="Rectangle 259"/>
          <p:cNvSpPr/>
          <p:nvPr/>
        </p:nvSpPr>
        <p:spPr>
          <a:xfrm>
            <a:off x="3505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Rectangle 260"/>
          <p:cNvSpPr/>
          <p:nvPr/>
        </p:nvSpPr>
        <p:spPr>
          <a:xfrm>
            <a:off x="3962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2" name="Rectangle 261"/>
          <p:cNvSpPr/>
          <p:nvPr/>
        </p:nvSpPr>
        <p:spPr>
          <a:xfrm>
            <a:off x="4419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" name="Rectangle 262"/>
          <p:cNvSpPr/>
          <p:nvPr/>
        </p:nvSpPr>
        <p:spPr>
          <a:xfrm>
            <a:off x="4876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Rectangle 263"/>
          <p:cNvSpPr/>
          <p:nvPr/>
        </p:nvSpPr>
        <p:spPr>
          <a:xfrm>
            <a:off x="5334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5" name="Rectangle 264"/>
          <p:cNvSpPr/>
          <p:nvPr/>
        </p:nvSpPr>
        <p:spPr>
          <a:xfrm>
            <a:off x="5791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" name="Rectangle 265"/>
          <p:cNvSpPr/>
          <p:nvPr/>
        </p:nvSpPr>
        <p:spPr>
          <a:xfrm>
            <a:off x="6248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7" name="Rectangle 266"/>
          <p:cNvSpPr/>
          <p:nvPr/>
        </p:nvSpPr>
        <p:spPr>
          <a:xfrm>
            <a:off x="6705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8" name="Rectangle 267"/>
          <p:cNvSpPr/>
          <p:nvPr/>
        </p:nvSpPr>
        <p:spPr>
          <a:xfrm>
            <a:off x="7162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" name="Rectangle 268"/>
          <p:cNvSpPr/>
          <p:nvPr/>
        </p:nvSpPr>
        <p:spPr>
          <a:xfrm>
            <a:off x="7620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0" name="Rectangle 269"/>
          <p:cNvSpPr/>
          <p:nvPr/>
        </p:nvSpPr>
        <p:spPr>
          <a:xfrm>
            <a:off x="8077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1" name="Rectangle 270"/>
          <p:cNvSpPr/>
          <p:nvPr/>
        </p:nvSpPr>
        <p:spPr>
          <a:xfrm>
            <a:off x="304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2" name="Rectangle 271"/>
          <p:cNvSpPr/>
          <p:nvPr/>
        </p:nvSpPr>
        <p:spPr>
          <a:xfrm>
            <a:off x="762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3" name="Rectangle 272"/>
          <p:cNvSpPr/>
          <p:nvPr/>
        </p:nvSpPr>
        <p:spPr>
          <a:xfrm>
            <a:off x="1219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4" name="Rectangle 273"/>
          <p:cNvSpPr/>
          <p:nvPr/>
        </p:nvSpPr>
        <p:spPr>
          <a:xfrm>
            <a:off x="1676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5" name="Rectangle 274"/>
          <p:cNvSpPr/>
          <p:nvPr/>
        </p:nvSpPr>
        <p:spPr>
          <a:xfrm>
            <a:off x="2133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6" name="Rectangle 275"/>
          <p:cNvSpPr/>
          <p:nvPr/>
        </p:nvSpPr>
        <p:spPr>
          <a:xfrm>
            <a:off x="2590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7" name="Rectangle 276"/>
          <p:cNvSpPr/>
          <p:nvPr/>
        </p:nvSpPr>
        <p:spPr>
          <a:xfrm>
            <a:off x="3048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8" name="Rectangle 277"/>
          <p:cNvSpPr/>
          <p:nvPr/>
        </p:nvSpPr>
        <p:spPr>
          <a:xfrm>
            <a:off x="3505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9" name="Rectangle 278"/>
          <p:cNvSpPr/>
          <p:nvPr/>
        </p:nvSpPr>
        <p:spPr>
          <a:xfrm>
            <a:off x="3962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0" name="Rectangle 279"/>
          <p:cNvSpPr/>
          <p:nvPr/>
        </p:nvSpPr>
        <p:spPr>
          <a:xfrm>
            <a:off x="4419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1" name="Rectangle 280"/>
          <p:cNvSpPr/>
          <p:nvPr/>
        </p:nvSpPr>
        <p:spPr>
          <a:xfrm>
            <a:off x="4876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2" name="Rectangle 281"/>
          <p:cNvSpPr/>
          <p:nvPr/>
        </p:nvSpPr>
        <p:spPr>
          <a:xfrm>
            <a:off x="5334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3" name="Rectangle 282"/>
          <p:cNvSpPr/>
          <p:nvPr/>
        </p:nvSpPr>
        <p:spPr>
          <a:xfrm>
            <a:off x="5791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4" name="Rectangle 283"/>
          <p:cNvSpPr/>
          <p:nvPr/>
        </p:nvSpPr>
        <p:spPr>
          <a:xfrm>
            <a:off x="6248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5" name="Rectangle 284"/>
          <p:cNvSpPr/>
          <p:nvPr/>
        </p:nvSpPr>
        <p:spPr>
          <a:xfrm>
            <a:off x="6705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6" name="Rectangle 285"/>
          <p:cNvSpPr/>
          <p:nvPr/>
        </p:nvSpPr>
        <p:spPr>
          <a:xfrm>
            <a:off x="7162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7" name="Rectangle 286"/>
          <p:cNvSpPr/>
          <p:nvPr/>
        </p:nvSpPr>
        <p:spPr>
          <a:xfrm>
            <a:off x="7620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8" name="Rectangle 287"/>
          <p:cNvSpPr/>
          <p:nvPr/>
        </p:nvSpPr>
        <p:spPr>
          <a:xfrm>
            <a:off x="8077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9" name="Rectangle 288"/>
          <p:cNvSpPr/>
          <p:nvPr/>
        </p:nvSpPr>
        <p:spPr>
          <a:xfrm>
            <a:off x="304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0" name="Rectangle 289"/>
          <p:cNvSpPr/>
          <p:nvPr/>
        </p:nvSpPr>
        <p:spPr>
          <a:xfrm>
            <a:off x="762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1" name="Rectangle 290"/>
          <p:cNvSpPr/>
          <p:nvPr/>
        </p:nvSpPr>
        <p:spPr>
          <a:xfrm>
            <a:off x="1219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2" name="Rectangle 291"/>
          <p:cNvSpPr/>
          <p:nvPr/>
        </p:nvSpPr>
        <p:spPr>
          <a:xfrm>
            <a:off x="1676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3" name="Rectangle 292"/>
          <p:cNvSpPr/>
          <p:nvPr/>
        </p:nvSpPr>
        <p:spPr>
          <a:xfrm>
            <a:off x="2133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4" name="Rectangle 293"/>
          <p:cNvSpPr/>
          <p:nvPr/>
        </p:nvSpPr>
        <p:spPr>
          <a:xfrm>
            <a:off x="2590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5" name="Rectangle 294"/>
          <p:cNvSpPr/>
          <p:nvPr/>
        </p:nvSpPr>
        <p:spPr>
          <a:xfrm>
            <a:off x="3048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6" name="Rectangle 295"/>
          <p:cNvSpPr/>
          <p:nvPr/>
        </p:nvSpPr>
        <p:spPr>
          <a:xfrm>
            <a:off x="3505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7" name="Rectangle 296"/>
          <p:cNvSpPr/>
          <p:nvPr/>
        </p:nvSpPr>
        <p:spPr>
          <a:xfrm>
            <a:off x="3962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8" name="Rectangle 297"/>
          <p:cNvSpPr/>
          <p:nvPr/>
        </p:nvSpPr>
        <p:spPr>
          <a:xfrm>
            <a:off x="4419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9" name="Rectangle 298"/>
          <p:cNvSpPr/>
          <p:nvPr/>
        </p:nvSpPr>
        <p:spPr>
          <a:xfrm>
            <a:off x="4876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0" name="Rectangle 299"/>
          <p:cNvSpPr/>
          <p:nvPr/>
        </p:nvSpPr>
        <p:spPr>
          <a:xfrm>
            <a:off x="5334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1" name="Rectangle 300"/>
          <p:cNvSpPr/>
          <p:nvPr/>
        </p:nvSpPr>
        <p:spPr>
          <a:xfrm>
            <a:off x="5791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2" name="Rectangle 301"/>
          <p:cNvSpPr/>
          <p:nvPr/>
        </p:nvSpPr>
        <p:spPr>
          <a:xfrm>
            <a:off x="6248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3" name="Rectangle 302"/>
          <p:cNvSpPr/>
          <p:nvPr/>
        </p:nvSpPr>
        <p:spPr>
          <a:xfrm>
            <a:off x="6705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4" name="Rectangle 303"/>
          <p:cNvSpPr/>
          <p:nvPr/>
        </p:nvSpPr>
        <p:spPr>
          <a:xfrm>
            <a:off x="7162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5" name="Rectangle 304"/>
          <p:cNvSpPr/>
          <p:nvPr/>
        </p:nvSpPr>
        <p:spPr>
          <a:xfrm>
            <a:off x="7620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6" name="Rectangle 305"/>
          <p:cNvSpPr/>
          <p:nvPr/>
        </p:nvSpPr>
        <p:spPr>
          <a:xfrm>
            <a:off x="8077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7" name="Rectangle 306"/>
          <p:cNvSpPr/>
          <p:nvPr/>
        </p:nvSpPr>
        <p:spPr>
          <a:xfrm>
            <a:off x="304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" name="Rectangle 307"/>
          <p:cNvSpPr/>
          <p:nvPr/>
        </p:nvSpPr>
        <p:spPr>
          <a:xfrm>
            <a:off x="762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" name="Rectangle 308"/>
          <p:cNvSpPr/>
          <p:nvPr/>
        </p:nvSpPr>
        <p:spPr>
          <a:xfrm>
            <a:off x="1219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0" name="Rectangle 309"/>
          <p:cNvSpPr/>
          <p:nvPr/>
        </p:nvSpPr>
        <p:spPr>
          <a:xfrm>
            <a:off x="16764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1" name="Rectangle 310"/>
          <p:cNvSpPr/>
          <p:nvPr/>
        </p:nvSpPr>
        <p:spPr>
          <a:xfrm>
            <a:off x="21336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2" name="Rectangle 311"/>
          <p:cNvSpPr/>
          <p:nvPr/>
        </p:nvSpPr>
        <p:spPr>
          <a:xfrm>
            <a:off x="2590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3" name="Rectangle 312"/>
          <p:cNvSpPr/>
          <p:nvPr/>
        </p:nvSpPr>
        <p:spPr>
          <a:xfrm>
            <a:off x="3048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4" name="Rectangle 313"/>
          <p:cNvSpPr/>
          <p:nvPr/>
        </p:nvSpPr>
        <p:spPr>
          <a:xfrm>
            <a:off x="3505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5" name="Rectangle 314"/>
          <p:cNvSpPr/>
          <p:nvPr/>
        </p:nvSpPr>
        <p:spPr>
          <a:xfrm>
            <a:off x="39624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6" name="Rectangle 315"/>
          <p:cNvSpPr/>
          <p:nvPr/>
        </p:nvSpPr>
        <p:spPr>
          <a:xfrm>
            <a:off x="44196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7" name="Rectangle 316"/>
          <p:cNvSpPr/>
          <p:nvPr/>
        </p:nvSpPr>
        <p:spPr>
          <a:xfrm>
            <a:off x="4876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8" name="Rectangle 317"/>
          <p:cNvSpPr/>
          <p:nvPr/>
        </p:nvSpPr>
        <p:spPr>
          <a:xfrm>
            <a:off x="53340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9" name="Rectangle 318"/>
          <p:cNvSpPr/>
          <p:nvPr/>
        </p:nvSpPr>
        <p:spPr>
          <a:xfrm>
            <a:off x="5791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0" name="Rectangle 319"/>
          <p:cNvSpPr/>
          <p:nvPr/>
        </p:nvSpPr>
        <p:spPr>
          <a:xfrm>
            <a:off x="62484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1" name="Rectangle 320"/>
          <p:cNvSpPr/>
          <p:nvPr/>
        </p:nvSpPr>
        <p:spPr>
          <a:xfrm>
            <a:off x="67056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2" name="Rectangle 321"/>
          <p:cNvSpPr/>
          <p:nvPr/>
        </p:nvSpPr>
        <p:spPr>
          <a:xfrm>
            <a:off x="7162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3" name="Rectangle 322"/>
          <p:cNvSpPr/>
          <p:nvPr/>
        </p:nvSpPr>
        <p:spPr>
          <a:xfrm>
            <a:off x="7620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4" name="Rectangle 323"/>
          <p:cNvSpPr/>
          <p:nvPr/>
        </p:nvSpPr>
        <p:spPr>
          <a:xfrm>
            <a:off x="8077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5" name="Rectangle 324"/>
          <p:cNvSpPr/>
          <p:nvPr/>
        </p:nvSpPr>
        <p:spPr>
          <a:xfrm>
            <a:off x="304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6" name="Rectangle 325"/>
          <p:cNvSpPr/>
          <p:nvPr/>
        </p:nvSpPr>
        <p:spPr>
          <a:xfrm>
            <a:off x="762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7" name="Rectangle 326"/>
          <p:cNvSpPr/>
          <p:nvPr/>
        </p:nvSpPr>
        <p:spPr>
          <a:xfrm>
            <a:off x="1219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8" name="Rectangle 327"/>
          <p:cNvSpPr/>
          <p:nvPr/>
        </p:nvSpPr>
        <p:spPr>
          <a:xfrm>
            <a:off x="1676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9" name="Rectangle 328"/>
          <p:cNvSpPr/>
          <p:nvPr/>
        </p:nvSpPr>
        <p:spPr>
          <a:xfrm>
            <a:off x="2133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0" name="Rectangle 329"/>
          <p:cNvSpPr/>
          <p:nvPr/>
        </p:nvSpPr>
        <p:spPr>
          <a:xfrm>
            <a:off x="2590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1" name="Rectangle 330"/>
          <p:cNvSpPr/>
          <p:nvPr/>
        </p:nvSpPr>
        <p:spPr>
          <a:xfrm>
            <a:off x="3048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2" name="Rectangle 331"/>
          <p:cNvSpPr/>
          <p:nvPr/>
        </p:nvSpPr>
        <p:spPr>
          <a:xfrm>
            <a:off x="3505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3" name="Rectangle 332"/>
          <p:cNvSpPr/>
          <p:nvPr/>
        </p:nvSpPr>
        <p:spPr>
          <a:xfrm>
            <a:off x="3962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4" name="Rectangle 333"/>
          <p:cNvSpPr/>
          <p:nvPr/>
        </p:nvSpPr>
        <p:spPr>
          <a:xfrm>
            <a:off x="4419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5" name="Rectangle 334"/>
          <p:cNvSpPr/>
          <p:nvPr/>
        </p:nvSpPr>
        <p:spPr>
          <a:xfrm>
            <a:off x="4876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6" name="Rectangle 335"/>
          <p:cNvSpPr/>
          <p:nvPr/>
        </p:nvSpPr>
        <p:spPr>
          <a:xfrm>
            <a:off x="5334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7" name="Rectangle 336"/>
          <p:cNvSpPr/>
          <p:nvPr/>
        </p:nvSpPr>
        <p:spPr>
          <a:xfrm>
            <a:off x="5791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8" name="Rectangle 337"/>
          <p:cNvSpPr/>
          <p:nvPr/>
        </p:nvSpPr>
        <p:spPr>
          <a:xfrm>
            <a:off x="6248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9" name="Rectangle 338"/>
          <p:cNvSpPr/>
          <p:nvPr/>
        </p:nvSpPr>
        <p:spPr>
          <a:xfrm>
            <a:off x="6705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0" name="Rectangle 339"/>
          <p:cNvSpPr/>
          <p:nvPr/>
        </p:nvSpPr>
        <p:spPr>
          <a:xfrm>
            <a:off x="7162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1" name="Rectangle 340"/>
          <p:cNvSpPr/>
          <p:nvPr/>
        </p:nvSpPr>
        <p:spPr>
          <a:xfrm>
            <a:off x="7620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2" name="Rectangle 341"/>
          <p:cNvSpPr/>
          <p:nvPr/>
        </p:nvSpPr>
        <p:spPr>
          <a:xfrm>
            <a:off x="8077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69585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Picture 16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04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762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1219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1676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2133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2590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3048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3505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3962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4419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4876800" y="914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>
            <a:off x="5334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5791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/>
          <p:cNvSpPr/>
          <p:nvPr/>
        </p:nvSpPr>
        <p:spPr>
          <a:xfrm>
            <a:off x="6248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/>
          <p:cNvSpPr/>
          <p:nvPr/>
        </p:nvSpPr>
        <p:spPr>
          <a:xfrm>
            <a:off x="6705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7162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7620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8077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304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>
            <a:off x="762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1219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1676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/>
          <p:cNvSpPr/>
          <p:nvPr/>
        </p:nvSpPr>
        <p:spPr>
          <a:xfrm>
            <a:off x="2133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2590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/>
          <p:cNvSpPr/>
          <p:nvPr/>
        </p:nvSpPr>
        <p:spPr>
          <a:xfrm>
            <a:off x="3048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3505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3962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4419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/>
          <p:cNvSpPr/>
          <p:nvPr/>
        </p:nvSpPr>
        <p:spPr>
          <a:xfrm>
            <a:off x="4876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5334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5791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6" name="Rectangle 105"/>
          <p:cNvSpPr/>
          <p:nvPr/>
        </p:nvSpPr>
        <p:spPr>
          <a:xfrm>
            <a:off x="6248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/>
          <p:cNvSpPr/>
          <p:nvPr/>
        </p:nvSpPr>
        <p:spPr>
          <a:xfrm>
            <a:off x="6705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/>
          <p:cNvSpPr/>
          <p:nvPr/>
        </p:nvSpPr>
        <p:spPr>
          <a:xfrm>
            <a:off x="7162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/>
          <p:cNvSpPr/>
          <p:nvPr/>
        </p:nvSpPr>
        <p:spPr>
          <a:xfrm>
            <a:off x="7620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/>
          <p:cNvSpPr/>
          <p:nvPr/>
        </p:nvSpPr>
        <p:spPr>
          <a:xfrm>
            <a:off x="8077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Rectangle 216"/>
          <p:cNvSpPr/>
          <p:nvPr/>
        </p:nvSpPr>
        <p:spPr>
          <a:xfrm>
            <a:off x="304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Rectangle 217"/>
          <p:cNvSpPr/>
          <p:nvPr/>
        </p:nvSpPr>
        <p:spPr>
          <a:xfrm>
            <a:off x="762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Rectangle 218"/>
          <p:cNvSpPr/>
          <p:nvPr/>
        </p:nvSpPr>
        <p:spPr>
          <a:xfrm>
            <a:off x="1219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Rectangle 219"/>
          <p:cNvSpPr/>
          <p:nvPr/>
        </p:nvSpPr>
        <p:spPr>
          <a:xfrm>
            <a:off x="1676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Rectangle 220"/>
          <p:cNvSpPr/>
          <p:nvPr/>
        </p:nvSpPr>
        <p:spPr>
          <a:xfrm>
            <a:off x="2133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Rectangle 221"/>
          <p:cNvSpPr/>
          <p:nvPr/>
        </p:nvSpPr>
        <p:spPr>
          <a:xfrm>
            <a:off x="2590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Rectangle 222"/>
          <p:cNvSpPr/>
          <p:nvPr/>
        </p:nvSpPr>
        <p:spPr>
          <a:xfrm>
            <a:off x="3048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Rectangle 223"/>
          <p:cNvSpPr/>
          <p:nvPr/>
        </p:nvSpPr>
        <p:spPr>
          <a:xfrm>
            <a:off x="3505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Rectangle 224"/>
          <p:cNvSpPr/>
          <p:nvPr/>
        </p:nvSpPr>
        <p:spPr>
          <a:xfrm>
            <a:off x="3962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Rectangle 225"/>
          <p:cNvSpPr/>
          <p:nvPr/>
        </p:nvSpPr>
        <p:spPr>
          <a:xfrm>
            <a:off x="4419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Rectangle 226"/>
          <p:cNvSpPr/>
          <p:nvPr/>
        </p:nvSpPr>
        <p:spPr>
          <a:xfrm>
            <a:off x="4876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Rectangle 227"/>
          <p:cNvSpPr/>
          <p:nvPr/>
        </p:nvSpPr>
        <p:spPr>
          <a:xfrm>
            <a:off x="5334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Rectangle 228"/>
          <p:cNvSpPr/>
          <p:nvPr/>
        </p:nvSpPr>
        <p:spPr>
          <a:xfrm>
            <a:off x="5791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Rectangle 229"/>
          <p:cNvSpPr/>
          <p:nvPr/>
        </p:nvSpPr>
        <p:spPr>
          <a:xfrm>
            <a:off x="6248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Rectangle 230"/>
          <p:cNvSpPr/>
          <p:nvPr/>
        </p:nvSpPr>
        <p:spPr>
          <a:xfrm>
            <a:off x="6705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Rectangle 231"/>
          <p:cNvSpPr/>
          <p:nvPr/>
        </p:nvSpPr>
        <p:spPr>
          <a:xfrm>
            <a:off x="7162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Rectangle 232"/>
          <p:cNvSpPr/>
          <p:nvPr/>
        </p:nvSpPr>
        <p:spPr>
          <a:xfrm>
            <a:off x="7620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Rectangle 233"/>
          <p:cNvSpPr/>
          <p:nvPr/>
        </p:nvSpPr>
        <p:spPr>
          <a:xfrm>
            <a:off x="8077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Rectangle 234"/>
          <p:cNvSpPr/>
          <p:nvPr/>
        </p:nvSpPr>
        <p:spPr>
          <a:xfrm>
            <a:off x="304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Rectangle 235"/>
          <p:cNvSpPr/>
          <p:nvPr/>
        </p:nvSpPr>
        <p:spPr>
          <a:xfrm>
            <a:off x="762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Rectangle 236"/>
          <p:cNvSpPr/>
          <p:nvPr/>
        </p:nvSpPr>
        <p:spPr>
          <a:xfrm>
            <a:off x="1219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Rectangle 237"/>
          <p:cNvSpPr/>
          <p:nvPr/>
        </p:nvSpPr>
        <p:spPr>
          <a:xfrm>
            <a:off x="1676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Rectangle 238"/>
          <p:cNvSpPr/>
          <p:nvPr/>
        </p:nvSpPr>
        <p:spPr>
          <a:xfrm>
            <a:off x="2133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" name="Rectangle 239"/>
          <p:cNvSpPr/>
          <p:nvPr/>
        </p:nvSpPr>
        <p:spPr>
          <a:xfrm>
            <a:off x="25908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Rectangle 240"/>
          <p:cNvSpPr/>
          <p:nvPr/>
        </p:nvSpPr>
        <p:spPr>
          <a:xfrm>
            <a:off x="3048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" name="Rectangle 241"/>
          <p:cNvSpPr/>
          <p:nvPr/>
        </p:nvSpPr>
        <p:spPr>
          <a:xfrm>
            <a:off x="3505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Rectangle 242"/>
          <p:cNvSpPr/>
          <p:nvPr/>
        </p:nvSpPr>
        <p:spPr>
          <a:xfrm>
            <a:off x="3962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Rectangle 243"/>
          <p:cNvSpPr/>
          <p:nvPr/>
        </p:nvSpPr>
        <p:spPr>
          <a:xfrm>
            <a:off x="4419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Rectangle 244"/>
          <p:cNvSpPr/>
          <p:nvPr/>
        </p:nvSpPr>
        <p:spPr>
          <a:xfrm>
            <a:off x="4876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" name="Rectangle 245"/>
          <p:cNvSpPr/>
          <p:nvPr/>
        </p:nvSpPr>
        <p:spPr>
          <a:xfrm>
            <a:off x="5334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Rectangle 246"/>
          <p:cNvSpPr/>
          <p:nvPr/>
        </p:nvSpPr>
        <p:spPr>
          <a:xfrm>
            <a:off x="5791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Rectangle 247"/>
          <p:cNvSpPr/>
          <p:nvPr/>
        </p:nvSpPr>
        <p:spPr>
          <a:xfrm>
            <a:off x="6248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9" name="Rectangle 248"/>
          <p:cNvSpPr/>
          <p:nvPr/>
        </p:nvSpPr>
        <p:spPr>
          <a:xfrm>
            <a:off x="6705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0" name="Rectangle 249"/>
          <p:cNvSpPr/>
          <p:nvPr/>
        </p:nvSpPr>
        <p:spPr>
          <a:xfrm>
            <a:off x="7162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" name="Rectangle 250"/>
          <p:cNvSpPr/>
          <p:nvPr/>
        </p:nvSpPr>
        <p:spPr>
          <a:xfrm>
            <a:off x="7620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Rectangle 251"/>
          <p:cNvSpPr/>
          <p:nvPr/>
        </p:nvSpPr>
        <p:spPr>
          <a:xfrm>
            <a:off x="8077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" name="Rectangle 252"/>
          <p:cNvSpPr/>
          <p:nvPr/>
        </p:nvSpPr>
        <p:spPr>
          <a:xfrm>
            <a:off x="304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4" name="Rectangle 253"/>
          <p:cNvSpPr/>
          <p:nvPr/>
        </p:nvSpPr>
        <p:spPr>
          <a:xfrm>
            <a:off x="762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Rectangle 254"/>
          <p:cNvSpPr/>
          <p:nvPr/>
        </p:nvSpPr>
        <p:spPr>
          <a:xfrm>
            <a:off x="1219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Rectangle 255"/>
          <p:cNvSpPr/>
          <p:nvPr/>
        </p:nvSpPr>
        <p:spPr>
          <a:xfrm>
            <a:off x="1676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Rectangle 256"/>
          <p:cNvSpPr/>
          <p:nvPr/>
        </p:nvSpPr>
        <p:spPr>
          <a:xfrm>
            <a:off x="2133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" name="Rectangle 257"/>
          <p:cNvSpPr/>
          <p:nvPr/>
        </p:nvSpPr>
        <p:spPr>
          <a:xfrm>
            <a:off x="2590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" name="Rectangle 258"/>
          <p:cNvSpPr/>
          <p:nvPr/>
        </p:nvSpPr>
        <p:spPr>
          <a:xfrm>
            <a:off x="3048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" name="Rectangle 259"/>
          <p:cNvSpPr/>
          <p:nvPr/>
        </p:nvSpPr>
        <p:spPr>
          <a:xfrm>
            <a:off x="3505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Rectangle 260"/>
          <p:cNvSpPr/>
          <p:nvPr/>
        </p:nvSpPr>
        <p:spPr>
          <a:xfrm>
            <a:off x="3962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2" name="Rectangle 261"/>
          <p:cNvSpPr/>
          <p:nvPr/>
        </p:nvSpPr>
        <p:spPr>
          <a:xfrm>
            <a:off x="4419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" name="Rectangle 262"/>
          <p:cNvSpPr/>
          <p:nvPr/>
        </p:nvSpPr>
        <p:spPr>
          <a:xfrm>
            <a:off x="4876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Rectangle 263"/>
          <p:cNvSpPr/>
          <p:nvPr/>
        </p:nvSpPr>
        <p:spPr>
          <a:xfrm>
            <a:off x="5334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5" name="Rectangle 264"/>
          <p:cNvSpPr/>
          <p:nvPr/>
        </p:nvSpPr>
        <p:spPr>
          <a:xfrm>
            <a:off x="5791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" name="Rectangle 265"/>
          <p:cNvSpPr/>
          <p:nvPr/>
        </p:nvSpPr>
        <p:spPr>
          <a:xfrm>
            <a:off x="6248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7" name="Rectangle 266"/>
          <p:cNvSpPr/>
          <p:nvPr/>
        </p:nvSpPr>
        <p:spPr>
          <a:xfrm>
            <a:off x="6705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8" name="Rectangle 267"/>
          <p:cNvSpPr/>
          <p:nvPr/>
        </p:nvSpPr>
        <p:spPr>
          <a:xfrm>
            <a:off x="7162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" name="Rectangle 268"/>
          <p:cNvSpPr/>
          <p:nvPr/>
        </p:nvSpPr>
        <p:spPr>
          <a:xfrm>
            <a:off x="7620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0" name="Rectangle 269"/>
          <p:cNvSpPr/>
          <p:nvPr/>
        </p:nvSpPr>
        <p:spPr>
          <a:xfrm>
            <a:off x="8077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1" name="Rectangle 270"/>
          <p:cNvSpPr/>
          <p:nvPr/>
        </p:nvSpPr>
        <p:spPr>
          <a:xfrm>
            <a:off x="304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2" name="Rectangle 271"/>
          <p:cNvSpPr/>
          <p:nvPr/>
        </p:nvSpPr>
        <p:spPr>
          <a:xfrm>
            <a:off x="762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3" name="Rectangle 272"/>
          <p:cNvSpPr/>
          <p:nvPr/>
        </p:nvSpPr>
        <p:spPr>
          <a:xfrm>
            <a:off x="1219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4" name="Rectangle 273"/>
          <p:cNvSpPr/>
          <p:nvPr/>
        </p:nvSpPr>
        <p:spPr>
          <a:xfrm>
            <a:off x="1676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5" name="Rectangle 274"/>
          <p:cNvSpPr/>
          <p:nvPr/>
        </p:nvSpPr>
        <p:spPr>
          <a:xfrm>
            <a:off x="2133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6" name="Rectangle 275"/>
          <p:cNvSpPr/>
          <p:nvPr/>
        </p:nvSpPr>
        <p:spPr>
          <a:xfrm>
            <a:off x="2590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7" name="Rectangle 276"/>
          <p:cNvSpPr/>
          <p:nvPr/>
        </p:nvSpPr>
        <p:spPr>
          <a:xfrm>
            <a:off x="3048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8" name="Rectangle 277"/>
          <p:cNvSpPr/>
          <p:nvPr/>
        </p:nvSpPr>
        <p:spPr>
          <a:xfrm>
            <a:off x="3505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9" name="Rectangle 278"/>
          <p:cNvSpPr/>
          <p:nvPr/>
        </p:nvSpPr>
        <p:spPr>
          <a:xfrm>
            <a:off x="3962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0" name="Rectangle 279"/>
          <p:cNvSpPr/>
          <p:nvPr/>
        </p:nvSpPr>
        <p:spPr>
          <a:xfrm>
            <a:off x="4419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1" name="Rectangle 280"/>
          <p:cNvSpPr/>
          <p:nvPr/>
        </p:nvSpPr>
        <p:spPr>
          <a:xfrm>
            <a:off x="4876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2" name="Rectangle 281"/>
          <p:cNvSpPr/>
          <p:nvPr/>
        </p:nvSpPr>
        <p:spPr>
          <a:xfrm>
            <a:off x="5334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3" name="Rectangle 282"/>
          <p:cNvSpPr/>
          <p:nvPr/>
        </p:nvSpPr>
        <p:spPr>
          <a:xfrm>
            <a:off x="5791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4" name="Rectangle 283"/>
          <p:cNvSpPr/>
          <p:nvPr/>
        </p:nvSpPr>
        <p:spPr>
          <a:xfrm>
            <a:off x="6248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5" name="Rectangle 284"/>
          <p:cNvSpPr/>
          <p:nvPr/>
        </p:nvSpPr>
        <p:spPr>
          <a:xfrm>
            <a:off x="6705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6" name="Rectangle 285"/>
          <p:cNvSpPr/>
          <p:nvPr/>
        </p:nvSpPr>
        <p:spPr>
          <a:xfrm>
            <a:off x="7162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7" name="Rectangle 286"/>
          <p:cNvSpPr/>
          <p:nvPr/>
        </p:nvSpPr>
        <p:spPr>
          <a:xfrm>
            <a:off x="7620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8" name="Rectangle 287"/>
          <p:cNvSpPr/>
          <p:nvPr/>
        </p:nvSpPr>
        <p:spPr>
          <a:xfrm>
            <a:off x="8077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9" name="Rectangle 288"/>
          <p:cNvSpPr/>
          <p:nvPr/>
        </p:nvSpPr>
        <p:spPr>
          <a:xfrm>
            <a:off x="304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0" name="Rectangle 289"/>
          <p:cNvSpPr/>
          <p:nvPr/>
        </p:nvSpPr>
        <p:spPr>
          <a:xfrm>
            <a:off x="762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1" name="Rectangle 290"/>
          <p:cNvSpPr/>
          <p:nvPr/>
        </p:nvSpPr>
        <p:spPr>
          <a:xfrm>
            <a:off x="1219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2" name="Rectangle 291"/>
          <p:cNvSpPr/>
          <p:nvPr/>
        </p:nvSpPr>
        <p:spPr>
          <a:xfrm>
            <a:off x="1676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3" name="Rectangle 292"/>
          <p:cNvSpPr/>
          <p:nvPr/>
        </p:nvSpPr>
        <p:spPr>
          <a:xfrm>
            <a:off x="2133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4" name="Rectangle 293"/>
          <p:cNvSpPr/>
          <p:nvPr/>
        </p:nvSpPr>
        <p:spPr>
          <a:xfrm>
            <a:off x="2590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5" name="Rectangle 294"/>
          <p:cNvSpPr/>
          <p:nvPr/>
        </p:nvSpPr>
        <p:spPr>
          <a:xfrm>
            <a:off x="3048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6" name="Rectangle 295"/>
          <p:cNvSpPr/>
          <p:nvPr/>
        </p:nvSpPr>
        <p:spPr>
          <a:xfrm>
            <a:off x="3505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7" name="Rectangle 296"/>
          <p:cNvSpPr/>
          <p:nvPr/>
        </p:nvSpPr>
        <p:spPr>
          <a:xfrm>
            <a:off x="3962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8" name="Rectangle 297"/>
          <p:cNvSpPr/>
          <p:nvPr/>
        </p:nvSpPr>
        <p:spPr>
          <a:xfrm>
            <a:off x="4419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9" name="Rectangle 298"/>
          <p:cNvSpPr/>
          <p:nvPr/>
        </p:nvSpPr>
        <p:spPr>
          <a:xfrm>
            <a:off x="4876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0" name="Rectangle 299"/>
          <p:cNvSpPr/>
          <p:nvPr/>
        </p:nvSpPr>
        <p:spPr>
          <a:xfrm>
            <a:off x="5334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1" name="Rectangle 300"/>
          <p:cNvSpPr/>
          <p:nvPr/>
        </p:nvSpPr>
        <p:spPr>
          <a:xfrm>
            <a:off x="5791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2" name="Rectangle 301"/>
          <p:cNvSpPr/>
          <p:nvPr/>
        </p:nvSpPr>
        <p:spPr>
          <a:xfrm>
            <a:off x="6248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3" name="Rectangle 302"/>
          <p:cNvSpPr/>
          <p:nvPr/>
        </p:nvSpPr>
        <p:spPr>
          <a:xfrm>
            <a:off x="6705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4" name="Rectangle 303"/>
          <p:cNvSpPr/>
          <p:nvPr/>
        </p:nvSpPr>
        <p:spPr>
          <a:xfrm>
            <a:off x="7162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5" name="Rectangle 304"/>
          <p:cNvSpPr/>
          <p:nvPr/>
        </p:nvSpPr>
        <p:spPr>
          <a:xfrm>
            <a:off x="7620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6" name="Rectangle 305"/>
          <p:cNvSpPr/>
          <p:nvPr/>
        </p:nvSpPr>
        <p:spPr>
          <a:xfrm>
            <a:off x="8077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7" name="Rectangle 306"/>
          <p:cNvSpPr/>
          <p:nvPr/>
        </p:nvSpPr>
        <p:spPr>
          <a:xfrm>
            <a:off x="304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" name="Rectangle 307"/>
          <p:cNvSpPr/>
          <p:nvPr/>
        </p:nvSpPr>
        <p:spPr>
          <a:xfrm>
            <a:off x="762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" name="Rectangle 308"/>
          <p:cNvSpPr/>
          <p:nvPr/>
        </p:nvSpPr>
        <p:spPr>
          <a:xfrm>
            <a:off x="1219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0" name="Rectangle 309"/>
          <p:cNvSpPr/>
          <p:nvPr/>
        </p:nvSpPr>
        <p:spPr>
          <a:xfrm>
            <a:off x="16764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1" name="Rectangle 310"/>
          <p:cNvSpPr/>
          <p:nvPr/>
        </p:nvSpPr>
        <p:spPr>
          <a:xfrm>
            <a:off x="21336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2" name="Rectangle 311"/>
          <p:cNvSpPr/>
          <p:nvPr/>
        </p:nvSpPr>
        <p:spPr>
          <a:xfrm>
            <a:off x="2590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3" name="Rectangle 312"/>
          <p:cNvSpPr/>
          <p:nvPr/>
        </p:nvSpPr>
        <p:spPr>
          <a:xfrm>
            <a:off x="3048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4" name="Rectangle 313"/>
          <p:cNvSpPr/>
          <p:nvPr/>
        </p:nvSpPr>
        <p:spPr>
          <a:xfrm>
            <a:off x="3505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5" name="Rectangle 314"/>
          <p:cNvSpPr/>
          <p:nvPr/>
        </p:nvSpPr>
        <p:spPr>
          <a:xfrm>
            <a:off x="39624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6" name="Rectangle 315"/>
          <p:cNvSpPr/>
          <p:nvPr/>
        </p:nvSpPr>
        <p:spPr>
          <a:xfrm>
            <a:off x="44196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7" name="Rectangle 316"/>
          <p:cNvSpPr/>
          <p:nvPr/>
        </p:nvSpPr>
        <p:spPr>
          <a:xfrm>
            <a:off x="4876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8" name="Rectangle 317"/>
          <p:cNvSpPr/>
          <p:nvPr/>
        </p:nvSpPr>
        <p:spPr>
          <a:xfrm>
            <a:off x="53340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9" name="Rectangle 318"/>
          <p:cNvSpPr/>
          <p:nvPr/>
        </p:nvSpPr>
        <p:spPr>
          <a:xfrm>
            <a:off x="5791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0" name="Rectangle 319"/>
          <p:cNvSpPr/>
          <p:nvPr/>
        </p:nvSpPr>
        <p:spPr>
          <a:xfrm>
            <a:off x="62484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1" name="Rectangle 320"/>
          <p:cNvSpPr/>
          <p:nvPr/>
        </p:nvSpPr>
        <p:spPr>
          <a:xfrm>
            <a:off x="67056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2" name="Rectangle 321"/>
          <p:cNvSpPr/>
          <p:nvPr/>
        </p:nvSpPr>
        <p:spPr>
          <a:xfrm>
            <a:off x="7162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3" name="Rectangle 322"/>
          <p:cNvSpPr/>
          <p:nvPr/>
        </p:nvSpPr>
        <p:spPr>
          <a:xfrm>
            <a:off x="7620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4" name="Rectangle 323"/>
          <p:cNvSpPr/>
          <p:nvPr/>
        </p:nvSpPr>
        <p:spPr>
          <a:xfrm>
            <a:off x="8077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5" name="Rectangle 324"/>
          <p:cNvSpPr/>
          <p:nvPr/>
        </p:nvSpPr>
        <p:spPr>
          <a:xfrm>
            <a:off x="304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6" name="Rectangle 325"/>
          <p:cNvSpPr/>
          <p:nvPr/>
        </p:nvSpPr>
        <p:spPr>
          <a:xfrm>
            <a:off x="762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7" name="Rectangle 326"/>
          <p:cNvSpPr/>
          <p:nvPr/>
        </p:nvSpPr>
        <p:spPr>
          <a:xfrm>
            <a:off x="1219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8" name="Rectangle 327"/>
          <p:cNvSpPr/>
          <p:nvPr/>
        </p:nvSpPr>
        <p:spPr>
          <a:xfrm>
            <a:off x="1676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9" name="Rectangle 328"/>
          <p:cNvSpPr/>
          <p:nvPr/>
        </p:nvSpPr>
        <p:spPr>
          <a:xfrm>
            <a:off x="2133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0" name="Rectangle 329"/>
          <p:cNvSpPr/>
          <p:nvPr/>
        </p:nvSpPr>
        <p:spPr>
          <a:xfrm>
            <a:off x="2590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1" name="Rectangle 330"/>
          <p:cNvSpPr/>
          <p:nvPr/>
        </p:nvSpPr>
        <p:spPr>
          <a:xfrm>
            <a:off x="3048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2" name="Rectangle 331"/>
          <p:cNvSpPr/>
          <p:nvPr/>
        </p:nvSpPr>
        <p:spPr>
          <a:xfrm>
            <a:off x="3505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3" name="Rectangle 332"/>
          <p:cNvSpPr/>
          <p:nvPr/>
        </p:nvSpPr>
        <p:spPr>
          <a:xfrm>
            <a:off x="3962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4" name="Rectangle 333"/>
          <p:cNvSpPr/>
          <p:nvPr/>
        </p:nvSpPr>
        <p:spPr>
          <a:xfrm>
            <a:off x="4419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5" name="Rectangle 334"/>
          <p:cNvSpPr/>
          <p:nvPr/>
        </p:nvSpPr>
        <p:spPr>
          <a:xfrm>
            <a:off x="4876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6" name="Rectangle 335"/>
          <p:cNvSpPr/>
          <p:nvPr/>
        </p:nvSpPr>
        <p:spPr>
          <a:xfrm>
            <a:off x="5334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7" name="Rectangle 336"/>
          <p:cNvSpPr/>
          <p:nvPr/>
        </p:nvSpPr>
        <p:spPr>
          <a:xfrm>
            <a:off x="5791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8" name="Rectangle 337"/>
          <p:cNvSpPr/>
          <p:nvPr/>
        </p:nvSpPr>
        <p:spPr>
          <a:xfrm>
            <a:off x="6248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9" name="Rectangle 338"/>
          <p:cNvSpPr/>
          <p:nvPr/>
        </p:nvSpPr>
        <p:spPr>
          <a:xfrm>
            <a:off x="6705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0" name="Rectangle 339"/>
          <p:cNvSpPr/>
          <p:nvPr/>
        </p:nvSpPr>
        <p:spPr>
          <a:xfrm>
            <a:off x="7162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1" name="Rectangle 340"/>
          <p:cNvSpPr/>
          <p:nvPr/>
        </p:nvSpPr>
        <p:spPr>
          <a:xfrm>
            <a:off x="7620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2" name="Rectangle 341"/>
          <p:cNvSpPr/>
          <p:nvPr/>
        </p:nvSpPr>
        <p:spPr>
          <a:xfrm>
            <a:off x="8077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70616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TextBox 703"/>
          <p:cNvSpPr txBox="1"/>
          <p:nvPr/>
        </p:nvSpPr>
        <p:spPr>
          <a:xfrm>
            <a:off x="152400" y="2895600"/>
            <a:ext cx="2590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latin typeface="Calibri"/>
                <a:cs typeface="Calibri"/>
              </a:rPr>
              <a:t>p</a:t>
            </a:r>
            <a:r>
              <a:rPr lang="en-US" sz="4800" b="1" dirty="0" smtClean="0">
                <a:latin typeface="Calibri"/>
                <a:cs typeface="Calibri"/>
              </a:rPr>
              <a:t>threads</a:t>
            </a:r>
            <a:endParaRPr lang="en-US" sz="4800" b="1" dirty="0">
              <a:latin typeface="Calibri"/>
              <a:cs typeface="Calibri"/>
            </a:endParaRPr>
          </a:p>
        </p:txBody>
      </p:sp>
      <p:grpSp>
        <p:nvGrpSpPr>
          <p:cNvPr id="2" name="Group 706"/>
          <p:cNvGrpSpPr/>
          <p:nvPr/>
        </p:nvGrpSpPr>
        <p:grpSpPr>
          <a:xfrm>
            <a:off x="2971799" y="2057400"/>
            <a:ext cx="5638801" cy="3581400"/>
            <a:chOff x="1142999" y="1219200"/>
            <a:chExt cx="5638801" cy="3581400"/>
          </a:xfrm>
        </p:grpSpPr>
        <p:grpSp>
          <p:nvGrpSpPr>
            <p:cNvPr id="3" name="Group 821"/>
            <p:cNvGrpSpPr/>
            <p:nvPr/>
          </p:nvGrpSpPr>
          <p:grpSpPr>
            <a:xfrm>
              <a:off x="1143000" y="1219200"/>
              <a:ext cx="4724400" cy="646331"/>
              <a:chOff x="914400" y="1219200"/>
              <a:chExt cx="4724400" cy="646331"/>
            </a:xfrm>
          </p:grpSpPr>
          <p:sp>
            <p:nvSpPr>
              <p:cNvPr id="1769" name="TextBox 1768"/>
              <p:cNvSpPr txBox="1"/>
              <p:nvPr/>
            </p:nvSpPr>
            <p:spPr>
              <a:xfrm>
                <a:off x="2133600" y="1219200"/>
                <a:ext cx="35052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FF0000"/>
                    </a:solidFill>
                    <a:latin typeface="Calibri"/>
                    <a:cs typeface="Calibri"/>
                  </a:rPr>
                  <a:t>race conditions</a:t>
                </a:r>
                <a:endParaRPr lang="en-US" sz="3600" dirty="0">
                  <a:solidFill>
                    <a:srgbClr val="FF0000"/>
                  </a:solidFill>
                  <a:latin typeface="Calibri"/>
                  <a:cs typeface="Calibri"/>
                </a:endParaRPr>
              </a:p>
            </p:txBody>
          </p:sp>
          <p:grpSp>
            <p:nvGrpSpPr>
              <p:cNvPr id="4" name="Group 164"/>
              <p:cNvGrpSpPr/>
              <p:nvPr/>
            </p:nvGrpSpPr>
            <p:grpSpPr>
              <a:xfrm>
                <a:off x="914400" y="1237564"/>
                <a:ext cx="1045026" cy="609597"/>
                <a:chOff x="304800" y="914400"/>
                <a:chExt cx="8229600" cy="4800600"/>
              </a:xfrm>
            </p:grpSpPr>
            <p:sp>
              <p:nvSpPr>
                <p:cNvPr id="1771" name="Rectangle 1770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772" name="Rectangle 1771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773" name="Rectangle 1772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774" name="Rectangle 1773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775" name="Rectangle 1774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776" name="Rectangle 170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777" name="Rectangle 1776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778" name="Rectangle 1777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779" name="Rectangle 1778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780" name="Rectangle 1779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781" name="Rectangle 1780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782" name="Rectangle 1781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783" name="Rectangle 1782"/>
                <p:cNvSpPr/>
                <p:nvPr/>
              </p:nvSpPr>
              <p:spPr>
                <a:xfrm>
                  <a:off x="5791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784" name="Rectangle 1783"/>
                <p:cNvSpPr/>
                <p:nvPr/>
              </p:nvSpPr>
              <p:spPr>
                <a:xfrm>
                  <a:off x="6248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785" name="Rectangle 1784"/>
                <p:cNvSpPr/>
                <p:nvPr/>
              </p:nvSpPr>
              <p:spPr>
                <a:xfrm>
                  <a:off x="6705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786" name="Rectangle 1785"/>
                <p:cNvSpPr/>
                <p:nvPr/>
              </p:nvSpPr>
              <p:spPr>
                <a:xfrm>
                  <a:off x="7162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787" name="Rectangle 1786"/>
                <p:cNvSpPr/>
                <p:nvPr/>
              </p:nvSpPr>
              <p:spPr>
                <a:xfrm>
                  <a:off x="7620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788" name="Rectangle 1787"/>
                <p:cNvSpPr/>
                <p:nvPr/>
              </p:nvSpPr>
              <p:spPr>
                <a:xfrm>
                  <a:off x="8077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789" name="Rectangle 1788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790" name="Rectangle 1789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791" name="Rectangle 1790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792" name="Rectangle 1791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793" name="Rectangle 1792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794" name="Rectangle 1793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795" name="Rectangle 1794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796" name="Rectangle 1795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797" name="Rectangle 1796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798" name="Rectangle 1797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799" name="Rectangle 1798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800" name="Rectangle 1799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801" name="Rectangle 1800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Calibri"/>
                    <a:cs typeface="Calibri"/>
                  </a:endParaRPr>
                </a:p>
              </p:txBody>
            </p:sp>
            <p:sp>
              <p:nvSpPr>
                <p:cNvPr id="1802" name="Rectangle 1801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803" name="Rectangle 1802"/>
                <p:cNvSpPr/>
                <p:nvPr/>
              </p:nvSpPr>
              <p:spPr>
                <a:xfrm>
                  <a:off x="6705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804" name="Rectangle 1803"/>
                <p:cNvSpPr/>
                <p:nvPr/>
              </p:nvSpPr>
              <p:spPr>
                <a:xfrm>
                  <a:off x="7162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805" name="Rectangle 1804"/>
                <p:cNvSpPr/>
                <p:nvPr/>
              </p:nvSpPr>
              <p:spPr>
                <a:xfrm>
                  <a:off x="7620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806" name="Rectangle 1805"/>
                <p:cNvSpPr/>
                <p:nvPr/>
              </p:nvSpPr>
              <p:spPr>
                <a:xfrm>
                  <a:off x="8077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807" name="Rectangle 1806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808" name="Rectangle 1807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809" name="Rectangle 1808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810" name="Rectangle 1809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811" name="Rectangle 1810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812" name="Rectangle 1811"/>
                <p:cNvSpPr/>
                <p:nvPr/>
              </p:nvSpPr>
              <p:spPr>
                <a:xfrm>
                  <a:off x="2590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813" name="Rectangle 1812"/>
                <p:cNvSpPr/>
                <p:nvPr/>
              </p:nvSpPr>
              <p:spPr>
                <a:xfrm>
                  <a:off x="3048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814" name="Rectangle 1813"/>
                <p:cNvSpPr/>
                <p:nvPr/>
              </p:nvSpPr>
              <p:spPr>
                <a:xfrm>
                  <a:off x="3505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815" name="Rectangle 1814"/>
                <p:cNvSpPr/>
                <p:nvPr/>
              </p:nvSpPr>
              <p:spPr>
                <a:xfrm>
                  <a:off x="3962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816" name="Rectangle 210"/>
                <p:cNvSpPr/>
                <p:nvPr/>
              </p:nvSpPr>
              <p:spPr>
                <a:xfrm>
                  <a:off x="4419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817" name="Rectangle 1816"/>
                <p:cNvSpPr/>
                <p:nvPr/>
              </p:nvSpPr>
              <p:spPr>
                <a:xfrm>
                  <a:off x="4876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818" name="Rectangle 1817"/>
                <p:cNvSpPr/>
                <p:nvPr/>
              </p:nvSpPr>
              <p:spPr>
                <a:xfrm>
                  <a:off x="5334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819" name="Rectangle 1818"/>
                <p:cNvSpPr/>
                <p:nvPr/>
              </p:nvSpPr>
              <p:spPr>
                <a:xfrm>
                  <a:off x="5791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820" name="Rectangle 1819"/>
                <p:cNvSpPr/>
                <p:nvPr/>
              </p:nvSpPr>
              <p:spPr>
                <a:xfrm>
                  <a:off x="6248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821" name="Rectangle 1820"/>
                <p:cNvSpPr/>
                <p:nvPr/>
              </p:nvSpPr>
              <p:spPr>
                <a:xfrm>
                  <a:off x="6705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822" name="Rectangle 1821"/>
                <p:cNvSpPr/>
                <p:nvPr/>
              </p:nvSpPr>
              <p:spPr>
                <a:xfrm>
                  <a:off x="7162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823" name="Rectangle 1822"/>
                <p:cNvSpPr/>
                <p:nvPr/>
              </p:nvSpPr>
              <p:spPr>
                <a:xfrm>
                  <a:off x="7620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824" name="Rectangle 1823"/>
                <p:cNvSpPr/>
                <p:nvPr/>
              </p:nvSpPr>
              <p:spPr>
                <a:xfrm>
                  <a:off x="8077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825" name="Rectangle 1824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826" name="Rectangle 1825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827" name="Rectangle 1826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828" name="Rectangle 1827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829" name="Rectangle 1828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830" name="Rectangle 1829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831" name="Rectangle 1830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832" name="Rectangle 1831"/>
                <p:cNvSpPr/>
                <p:nvPr/>
              </p:nvSpPr>
              <p:spPr>
                <a:xfrm>
                  <a:off x="3505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833" name="Rectangle 1832"/>
                <p:cNvSpPr/>
                <p:nvPr/>
              </p:nvSpPr>
              <p:spPr>
                <a:xfrm>
                  <a:off x="3962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834" name="Rectangle 1833"/>
                <p:cNvSpPr/>
                <p:nvPr/>
              </p:nvSpPr>
              <p:spPr>
                <a:xfrm>
                  <a:off x="4419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835" name="Rectangle 1834"/>
                <p:cNvSpPr/>
                <p:nvPr/>
              </p:nvSpPr>
              <p:spPr>
                <a:xfrm>
                  <a:off x="4876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836" name="Rectangle 1835"/>
                <p:cNvSpPr/>
                <p:nvPr/>
              </p:nvSpPr>
              <p:spPr>
                <a:xfrm>
                  <a:off x="5334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837" name="Rectangle 1836"/>
                <p:cNvSpPr/>
                <p:nvPr/>
              </p:nvSpPr>
              <p:spPr>
                <a:xfrm>
                  <a:off x="5791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838" name="Rectangle 1837"/>
                <p:cNvSpPr/>
                <p:nvPr/>
              </p:nvSpPr>
              <p:spPr>
                <a:xfrm>
                  <a:off x="6248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839" name="Rectangle 1838"/>
                <p:cNvSpPr/>
                <p:nvPr/>
              </p:nvSpPr>
              <p:spPr>
                <a:xfrm>
                  <a:off x="6705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840" name="Rectangle 1839"/>
                <p:cNvSpPr/>
                <p:nvPr/>
              </p:nvSpPr>
              <p:spPr>
                <a:xfrm>
                  <a:off x="7162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841" name="Rectangle 1840"/>
                <p:cNvSpPr/>
                <p:nvPr/>
              </p:nvSpPr>
              <p:spPr>
                <a:xfrm>
                  <a:off x="7620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842" name="Rectangle 1841"/>
                <p:cNvSpPr/>
                <p:nvPr/>
              </p:nvSpPr>
              <p:spPr>
                <a:xfrm>
                  <a:off x="8077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843" name="Rectangle 1842"/>
                <p:cNvSpPr/>
                <p:nvPr/>
              </p:nvSpPr>
              <p:spPr>
                <a:xfrm>
                  <a:off x="304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844" name="Rectangle 1843"/>
                <p:cNvSpPr/>
                <p:nvPr/>
              </p:nvSpPr>
              <p:spPr>
                <a:xfrm>
                  <a:off x="762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845" name="Rectangle 1844"/>
                <p:cNvSpPr/>
                <p:nvPr/>
              </p:nvSpPr>
              <p:spPr>
                <a:xfrm>
                  <a:off x="1219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846" name="Rectangle 1845"/>
                <p:cNvSpPr/>
                <p:nvPr/>
              </p:nvSpPr>
              <p:spPr>
                <a:xfrm>
                  <a:off x="1676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847" name="Rectangle 1846"/>
                <p:cNvSpPr/>
                <p:nvPr/>
              </p:nvSpPr>
              <p:spPr>
                <a:xfrm>
                  <a:off x="2133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848" name="Rectangle 1847"/>
                <p:cNvSpPr/>
                <p:nvPr/>
              </p:nvSpPr>
              <p:spPr>
                <a:xfrm>
                  <a:off x="2590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849" name="Rectangle 1848"/>
                <p:cNvSpPr/>
                <p:nvPr/>
              </p:nvSpPr>
              <p:spPr>
                <a:xfrm>
                  <a:off x="3048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850" name="Rectangle 1849"/>
                <p:cNvSpPr/>
                <p:nvPr/>
              </p:nvSpPr>
              <p:spPr>
                <a:xfrm>
                  <a:off x="3505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851" name="Rectangle 1850"/>
                <p:cNvSpPr/>
                <p:nvPr/>
              </p:nvSpPr>
              <p:spPr>
                <a:xfrm>
                  <a:off x="3962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852" name="Rectangle 1851"/>
                <p:cNvSpPr/>
                <p:nvPr/>
              </p:nvSpPr>
              <p:spPr>
                <a:xfrm>
                  <a:off x="4419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853" name="Rectangle 1852"/>
                <p:cNvSpPr/>
                <p:nvPr/>
              </p:nvSpPr>
              <p:spPr>
                <a:xfrm>
                  <a:off x="4876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854" name="Rectangle 1853"/>
                <p:cNvSpPr/>
                <p:nvPr/>
              </p:nvSpPr>
              <p:spPr>
                <a:xfrm>
                  <a:off x="5334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855" name="Rectangle 375"/>
                <p:cNvSpPr/>
                <p:nvPr/>
              </p:nvSpPr>
              <p:spPr>
                <a:xfrm>
                  <a:off x="5791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856" name="Rectangle 1855"/>
                <p:cNvSpPr/>
                <p:nvPr/>
              </p:nvSpPr>
              <p:spPr>
                <a:xfrm>
                  <a:off x="6248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857" name="Rectangle 1856"/>
                <p:cNvSpPr/>
                <p:nvPr/>
              </p:nvSpPr>
              <p:spPr>
                <a:xfrm>
                  <a:off x="6705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858" name="Rectangle 1857"/>
                <p:cNvSpPr/>
                <p:nvPr/>
              </p:nvSpPr>
              <p:spPr>
                <a:xfrm>
                  <a:off x="7162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859" name="Rectangle 1858"/>
                <p:cNvSpPr/>
                <p:nvPr/>
              </p:nvSpPr>
              <p:spPr>
                <a:xfrm>
                  <a:off x="7620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860" name="Rectangle 1859"/>
                <p:cNvSpPr/>
                <p:nvPr/>
              </p:nvSpPr>
              <p:spPr>
                <a:xfrm>
                  <a:off x="8077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861" name="Rectangle 1860"/>
                <p:cNvSpPr/>
                <p:nvPr/>
              </p:nvSpPr>
              <p:spPr>
                <a:xfrm>
                  <a:off x="304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862" name="Rectangle 1861"/>
                <p:cNvSpPr/>
                <p:nvPr/>
              </p:nvSpPr>
              <p:spPr>
                <a:xfrm>
                  <a:off x="762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863" name="Rectangle 1862"/>
                <p:cNvSpPr/>
                <p:nvPr/>
              </p:nvSpPr>
              <p:spPr>
                <a:xfrm>
                  <a:off x="1219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864" name="Rectangle 1863"/>
                <p:cNvSpPr/>
                <p:nvPr/>
              </p:nvSpPr>
              <p:spPr>
                <a:xfrm>
                  <a:off x="1676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865" name="Rectangle 1864"/>
                <p:cNvSpPr/>
                <p:nvPr/>
              </p:nvSpPr>
              <p:spPr>
                <a:xfrm>
                  <a:off x="2133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866" name="Rectangle 1865"/>
                <p:cNvSpPr/>
                <p:nvPr/>
              </p:nvSpPr>
              <p:spPr>
                <a:xfrm>
                  <a:off x="2590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867" name="Rectangle 1866"/>
                <p:cNvSpPr/>
                <p:nvPr/>
              </p:nvSpPr>
              <p:spPr>
                <a:xfrm>
                  <a:off x="3048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868" name="Rectangle 1867"/>
                <p:cNvSpPr/>
                <p:nvPr/>
              </p:nvSpPr>
              <p:spPr>
                <a:xfrm>
                  <a:off x="3505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869" name="Rectangle 1868"/>
                <p:cNvSpPr/>
                <p:nvPr/>
              </p:nvSpPr>
              <p:spPr>
                <a:xfrm>
                  <a:off x="3962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870" name="Rectangle 1869"/>
                <p:cNvSpPr/>
                <p:nvPr/>
              </p:nvSpPr>
              <p:spPr>
                <a:xfrm>
                  <a:off x="4419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871" name="Rectangle 1870"/>
                <p:cNvSpPr/>
                <p:nvPr/>
              </p:nvSpPr>
              <p:spPr>
                <a:xfrm>
                  <a:off x="4876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872" name="Rectangle 1871"/>
                <p:cNvSpPr/>
                <p:nvPr/>
              </p:nvSpPr>
              <p:spPr>
                <a:xfrm>
                  <a:off x="5334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873" name="Rectangle 1872"/>
                <p:cNvSpPr/>
                <p:nvPr/>
              </p:nvSpPr>
              <p:spPr>
                <a:xfrm>
                  <a:off x="5791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874" name="Rectangle 1873"/>
                <p:cNvSpPr/>
                <p:nvPr/>
              </p:nvSpPr>
              <p:spPr>
                <a:xfrm>
                  <a:off x="6248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875" name="Rectangle 1874"/>
                <p:cNvSpPr/>
                <p:nvPr/>
              </p:nvSpPr>
              <p:spPr>
                <a:xfrm>
                  <a:off x="6705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876" name="Rectangle 1875"/>
                <p:cNvSpPr/>
                <p:nvPr/>
              </p:nvSpPr>
              <p:spPr>
                <a:xfrm>
                  <a:off x="7162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877" name="Rectangle 1876"/>
                <p:cNvSpPr/>
                <p:nvPr/>
              </p:nvSpPr>
              <p:spPr>
                <a:xfrm>
                  <a:off x="7620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878" name="Rectangle 1877"/>
                <p:cNvSpPr/>
                <p:nvPr/>
              </p:nvSpPr>
              <p:spPr>
                <a:xfrm>
                  <a:off x="8077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879" name="Rectangle 1878"/>
                <p:cNvSpPr/>
                <p:nvPr/>
              </p:nvSpPr>
              <p:spPr>
                <a:xfrm>
                  <a:off x="304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880" name="Rectangle 1879"/>
                <p:cNvSpPr/>
                <p:nvPr/>
              </p:nvSpPr>
              <p:spPr>
                <a:xfrm>
                  <a:off x="762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881" name="Rectangle 1880"/>
                <p:cNvSpPr/>
                <p:nvPr/>
              </p:nvSpPr>
              <p:spPr>
                <a:xfrm>
                  <a:off x="1219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882" name="Rectangle 1881"/>
                <p:cNvSpPr/>
                <p:nvPr/>
              </p:nvSpPr>
              <p:spPr>
                <a:xfrm>
                  <a:off x="1676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883" name="Rectangle 1882"/>
                <p:cNvSpPr/>
                <p:nvPr/>
              </p:nvSpPr>
              <p:spPr>
                <a:xfrm>
                  <a:off x="2133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884" name="Rectangle 1883"/>
                <p:cNvSpPr/>
                <p:nvPr/>
              </p:nvSpPr>
              <p:spPr>
                <a:xfrm>
                  <a:off x="2590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885" name="Rectangle 1884"/>
                <p:cNvSpPr/>
                <p:nvPr/>
              </p:nvSpPr>
              <p:spPr>
                <a:xfrm>
                  <a:off x="3048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886" name="Rectangle 1885"/>
                <p:cNvSpPr/>
                <p:nvPr/>
              </p:nvSpPr>
              <p:spPr>
                <a:xfrm>
                  <a:off x="3505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887" name="Rectangle 1886"/>
                <p:cNvSpPr/>
                <p:nvPr/>
              </p:nvSpPr>
              <p:spPr>
                <a:xfrm>
                  <a:off x="3962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888" name="Rectangle 1887"/>
                <p:cNvSpPr/>
                <p:nvPr/>
              </p:nvSpPr>
              <p:spPr>
                <a:xfrm>
                  <a:off x="4419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889" name="Rectangle 1888"/>
                <p:cNvSpPr/>
                <p:nvPr/>
              </p:nvSpPr>
              <p:spPr>
                <a:xfrm>
                  <a:off x="4876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890" name="Rectangle 1889"/>
                <p:cNvSpPr/>
                <p:nvPr/>
              </p:nvSpPr>
              <p:spPr>
                <a:xfrm>
                  <a:off x="5334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891" name="Rectangle 1890"/>
                <p:cNvSpPr/>
                <p:nvPr/>
              </p:nvSpPr>
              <p:spPr>
                <a:xfrm>
                  <a:off x="5791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892" name="Rectangle 1891"/>
                <p:cNvSpPr/>
                <p:nvPr/>
              </p:nvSpPr>
              <p:spPr>
                <a:xfrm>
                  <a:off x="6248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893" name="Rectangle 1892"/>
                <p:cNvSpPr/>
                <p:nvPr/>
              </p:nvSpPr>
              <p:spPr>
                <a:xfrm>
                  <a:off x="6705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894" name="Rectangle 1893"/>
                <p:cNvSpPr/>
                <p:nvPr/>
              </p:nvSpPr>
              <p:spPr>
                <a:xfrm>
                  <a:off x="7162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895" name="Rectangle 1894"/>
                <p:cNvSpPr/>
                <p:nvPr/>
              </p:nvSpPr>
              <p:spPr>
                <a:xfrm>
                  <a:off x="7620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896" name="Rectangle 1895"/>
                <p:cNvSpPr/>
                <p:nvPr/>
              </p:nvSpPr>
              <p:spPr>
                <a:xfrm>
                  <a:off x="8077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897" name="Rectangle 1896"/>
                <p:cNvSpPr/>
                <p:nvPr/>
              </p:nvSpPr>
              <p:spPr>
                <a:xfrm>
                  <a:off x="304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898" name="Rectangle 1897"/>
                <p:cNvSpPr/>
                <p:nvPr/>
              </p:nvSpPr>
              <p:spPr>
                <a:xfrm>
                  <a:off x="7620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899" name="Rectangle 1898"/>
                <p:cNvSpPr/>
                <p:nvPr/>
              </p:nvSpPr>
              <p:spPr>
                <a:xfrm>
                  <a:off x="1219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900" name="Rectangle 1899"/>
                <p:cNvSpPr/>
                <p:nvPr/>
              </p:nvSpPr>
              <p:spPr>
                <a:xfrm>
                  <a:off x="16764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901" name="Rectangle 1900"/>
                <p:cNvSpPr/>
                <p:nvPr/>
              </p:nvSpPr>
              <p:spPr>
                <a:xfrm>
                  <a:off x="21336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902" name="Rectangle 1901"/>
                <p:cNvSpPr/>
                <p:nvPr/>
              </p:nvSpPr>
              <p:spPr>
                <a:xfrm>
                  <a:off x="2590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903" name="Rectangle 1902"/>
                <p:cNvSpPr/>
                <p:nvPr/>
              </p:nvSpPr>
              <p:spPr>
                <a:xfrm>
                  <a:off x="30480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904" name="Rectangle 1903"/>
                <p:cNvSpPr/>
                <p:nvPr/>
              </p:nvSpPr>
              <p:spPr>
                <a:xfrm>
                  <a:off x="3505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905" name="Rectangle 1904"/>
                <p:cNvSpPr/>
                <p:nvPr/>
              </p:nvSpPr>
              <p:spPr>
                <a:xfrm>
                  <a:off x="39624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906" name="Rectangle 1905"/>
                <p:cNvSpPr/>
                <p:nvPr/>
              </p:nvSpPr>
              <p:spPr>
                <a:xfrm>
                  <a:off x="44196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907" name="Rectangle 1906"/>
                <p:cNvSpPr/>
                <p:nvPr/>
              </p:nvSpPr>
              <p:spPr>
                <a:xfrm>
                  <a:off x="4876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908" name="Rectangle 1907"/>
                <p:cNvSpPr/>
                <p:nvPr/>
              </p:nvSpPr>
              <p:spPr>
                <a:xfrm>
                  <a:off x="5334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909" name="Rectangle 1908"/>
                <p:cNvSpPr/>
                <p:nvPr/>
              </p:nvSpPr>
              <p:spPr>
                <a:xfrm>
                  <a:off x="5791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910" name="Rectangle 1909"/>
                <p:cNvSpPr/>
                <p:nvPr/>
              </p:nvSpPr>
              <p:spPr>
                <a:xfrm>
                  <a:off x="62484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911" name="Rectangle 1910"/>
                <p:cNvSpPr/>
                <p:nvPr/>
              </p:nvSpPr>
              <p:spPr>
                <a:xfrm>
                  <a:off x="67056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912" name="Rectangle 1911"/>
                <p:cNvSpPr/>
                <p:nvPr/>
              </p:nvSpPr>
              <p:spPr>
                <a:xfrm>
                  <a:off x="7162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913" name="Rectangle 1912"/>
                <p:cNvSpPr/>
                <p:nvPr/>
              </p:nvSpPr>
              <p:spPr>
                <a:xfrm>
                  <a:off x="76200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914" name="Rectangle 1913"/>
                <p:cNvSpPr/>
                <p:nvPr/>
              </p:nvSpPr>
              <p:spPr>
                <a:xfrm>
                  <a:off x="8077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915" name="Rectangle 1914"/>
                <p:cNvSpPr/>
                <p:nvPr/>
              </p:nvSpPr>
              <p:spPr>
                <a:xfrm>
                  <a:off x="304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916" name="Rectangle 1915"/>
                <p:cNvSpPr/>
                <p:nvPr/>
              </p:nvSpPr>
              <p:spPr>
                <a:xfrm>
                  <a:off x="762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917" name="Rectangle 1916"/>
                <p:cNvSpPr/>
                <p:nvPr/>
              </p:nvSpPr>
              <p:spPr>
                <a:xfrm>
                  <a:off x="1219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918" name="Rectangle 1917"/>
                <p:cNvSpPr/>
                <p:nvPr/>
              </p:nvSpPr>
              <p:spPr>
                <a:xfrm>
                  <a:off x="1676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919" name="Rectangle 1918"/>
                <p:cNvSpPr/>
                <p:nvPr/>
              </p:nvSpPr>
              <p:spPr>
                <a:xfrm>
                  <a:off x="2133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920" name="Rectangle 1919"/>
                <p:cNvSpPr/>
                <p:nvPr/>
              </p:nvSpPr>
              <p:spPr>
                <a:xfrm>
                  <a:off x="2590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921" name="Rectangle 1920"/>
                <p:cNvSpPr/>
                <p:nvPr/>
              </p:nvSpPr>
              <p:spPr>
                <a:xfrm>
                  <a:off x="3048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922" name="Rectangle 1921"/>
                <p:cNvSpPr/>
                <p:nvPr/>
              </p:nvSpPr>
              <p:spPr>
                <a:xfrm>
                  <a:off x="3505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923" name="Rectangle 1922"/>
                <p:cNvSpPr/>
                <p:nvPr/>
              </p:nvSpPr>
              <p:spPr>
                <a:xfrm>
                  <a:off x="3962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924" name="Rectangle 1923"/>
                <p:cNvSpPr/>
                <p:nvPr/>
              </p:nvSpPr>
              <p:spPr>
                <a:xfrm>
                  <a:off x="4419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925" name="Rectangle 1924"/>
                <p:cNvSpPr/>
                <p:nvPr/>
              </p:nvSpPr>
              <p:spPr>
                <a:xfrm>
                  <a:off x="4876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926" name="Rectangle 1925"/>
                <p:cNvSpPr/>
                <p:nvPr/>
              </p:nvSpPr>
              <p:spPr>
                <a:xfrm>
                  <a:off x="5334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927" name="Rectangle 1926"/>
                <p:cNvSpPr/>
                <p:nvPr/>
              </p:nvSpPr>
              <p:spPr>
                <a:xfrm>
                  <a:off x="5791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928" name="Rectangle 1927"/>
                <p:cNvSpPr/>
                <p:nvPr/>
              </p:nvSpPr>
              <p:spPr>
                <a:xfrm>
                  <a:off x="6248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929" name="Rectangle 1928"/>
                <p:cNvSpPr/>
                <p:nvPr/>
              </p:nvSpPr>
              <p:spPr>
                <a:xfrm>
                  <a:off x="6705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930" name="Rectangle 1929"/>
                <p:cNvSpPr/>
                <p:nvPr/>
              </p:nvSpPr>
              <p:spPr>
                <a:xfrm>
                  <a:off x="7162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931" name="Rectangle 1930"/>
                <p:cNvSpPr/>
                <p:nvPr/>
              </p:nvSpPr>
              <p:spPr>
                <a:xfrm>
                  <a:off x="7620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932" name="Rectangle 1931"/>
                <p:cNvSpPr/>
                <p:nvPr/>
              </p:nvSpPr>
              <p:spPr>
                <a:xfrm>
                  <a:off x="8077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</p:grpSp>
        </p:grpSp>
        <p:grpSp>
          <p:nvGrpSpPr>
            <p:cNvPr id="5" name="Group 822"/>
            <p:cNvGrpSpPr/>
            <p:nvPr/>
          </p:nvGrpSpPr>
          <p:grpSpPr>
            <a:xfrm>
              <a:off x="1143000" y="2209799"/>
              <a:ext cx="5638800" cy="666067"/>
              <a:chOff x="914400" y="2209799"/>
              <a:chExt cx="5638800" cy="666067"/>
            </a:xfrm>
          </p:grpSpPr>
          <p:grpSp>
            <p:nvGrpSpPr>
              <p:cNvPr id="6" name="Group 453"/>
              <p:cNvGrpSpPr/>
              <p:nvPr/>
            </p:nvGrpSpPr>
            <p:grpSpPr>
              <a:xfrm>
                <a:off x="914400" y="2209799"/>
                <a:ext cx="1045026" cy="609597"/>
                <a:chOff x="304800" y="914400"/>
                <a:chExt cx="8229600" cy="4800600"/>
              </a:xfrm>
            </p:grpSpPr>
            <p:sp>
              <p:nvSpPr>
                <p:cNvPr id="1607" name="Rectangle 1606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608" name="Rectangle 1607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609" name="Rectangle 1608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610" name="Rectangle 1609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611" name="Rectangle 1610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612" name="Rectangle 1611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613" name="Rectangle 1612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614" name="Rectangle 1613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615" name="Rectangle 1614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616" name="Rectangle 1615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617" name="Rectangle 1616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618" name="Rectangle 1617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619" name="Rectangle 1618"/>
                <p:cNvSpPr/>
                <p:nvPr/>
              </p:nvSpPr>
              <p:spPr>
                <a:xfrm>
                  <a:off x="5791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620" name="Rectangle 1619"/>
                <p:cNvSpPr/>
                <p:nvPr/>
              </p:nvSpPr>
              <p:spPr>
                <a:xfrm>
                  <a:off x="6248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621" name="Rectangle 1620"/>
                <p:cNvSpPr/>
                <p:nvPr/>
              </p:nvSpPr>
              <p:spPr>
                <a:xfrm>
                  <a:off x="6705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622" name="Rectangle 1621"/>
                <p:cNvSpPr/>
                <p:nvPr/>
              </p:nvSpPr>
              <p:spPr>
                <a:xfrm>
                  <a:off x="7162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623" name="Rectangle 1622"/>
                <p:cNvSpPr/>
                <p:nvPr/>
              </p:nvSpPr>
              <p:spPr>
                <a:xfrm>
                  <a:off x="7620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624" name="Rectangle 1623"/>
                <p:cNvSpPr/>
                <p:nvPr/>
              </p:nvSpPr>
              <p:spPr>
                <a:xfrm>
                  <a:off x="8077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625" name="Rectangle 1624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626" name="Rectangle 1625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627" name="Rectangle 1626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628" name="Rectangle 1627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629" name="Rectangle 1628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630" name="Rectangle 1629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631" name="Rectangle 1630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632" name="Rectangle 1631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633" name="Rectangle 1632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634" name="Rectangle 1633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635" name="Rectangle 1634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636" name="Rectangle 1635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637" name="Rectangle 1636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Calibri"/>
                    <a:cs typeface="Calibri"/>
                  </a:endParaRPr>
                </a:p>
              </p:txBody>
            </p:sp>
            <p:sp>
              <p:nvSpPr>
                <p:cNvPr id="1638" name="Rectangle 1637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639" name="Rectangle 1638"/>
                <p:cNvSpPr/>
                <p:nvPr/>
              </p:nvSpPr>
              <p:spPr>
                <a:xfrm>
                  <a:off x="6705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640" name="Rectangle 1639"/>
                <p:cNvSpPr/>
                <p:nvPr/>
              </p:nvSpPr>
              <p:spPr>
                <a:xfrm>
                  <a:off x="7162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641" name="Rectangle 1640"/>
                <p:cNvSpPr/>
                <p:nvPr/>
              </p:nvSpPr>
              <p:spPr>
                <a:xfrm>
                  <a:off x="7620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642" name="Rectangle 1641"/>
                <p:cNvSpPr/>
                <p:nvPr/>
              </p:nvSpPr>
              <p:spPr>
                <a:xfrm>
                  <a:off x="8077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643" name="Rectangle 1642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644" name="Rectangle 1643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645" name="Rectangle 1644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646" name="Rectangle 1645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647" name="Rectangle 1646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648" name="Rectangle 1647"/>
                <p:cNvSpPr/>
                <p:nvPr/>
              </p:nvSpPr>
              <p:spPr>
                <a:xfrm>
                  <a:off x="2590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649" name="Rectangle 1648"/>
                <p:cNvSpPr/>
                <p:nvPr/>
              </p:nvSpPr>
              <p:spPr>
                <a:xfrm>
                  <a:off x="3048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650" name="Rectangle 1649"/>
                <p:cNvSpPr/>
                <p:nvPr/>
              </p:nvSpPr>
              <p:spPr>
                <a:xfrm>
                  <a:off x="3505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651" name="Rectangle 1650"/>
                <p:cNvSpPr/>
                <p:nvPr/>
              </p:nvSpPr>
              <p:spPr>
                <a:xfrm>
                  <a:off x="3962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652" name="Rectangle 1651"/>
                <p:cNvSpPr/>
                <p:nvPr/>
              </p:nvSpPr>
              <p:spPr>
                <a:xfrm>
                  <a:off x="4419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653" name="Rectangle 1652"/>
                <p:cNvSpPr/>
                <p:nvPr/>
              </p:nvSpPr>
              <p:spPr>
                <a:xfrm>
                  <a:off x="4876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654" name="Rectangle 1653"/>
                <p:cNvSpPr/>
                <p:nvPr/>
              </p:nvSpPr>
              <p:spPr>
                <a:xfrm>
                  <a:off x="5334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655" name="Rectangle 1654"/>
                <p:cNvSpPr/>
                <p:nvPr/>
              </p:nvSpPr>
              <p:spPr>
                <a:xfrm>
                  <a:off x="5791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656" name="Rectangle 1655"/>
                <p:cNvSpPr/>
                <p:nvPr/>
              </p:nvSpPr>
              <p:spPr>
                <a:xfrm>
                  <a:off x="6248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657" name="Rectangle 1656"/>
                <p:cNvSpPr/>
                <p:nvPr/>
              </p:nvSpPr>
              <p:spPr>
                <a:xfrm>
                  <a:off x="6705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658" name="Rectangle 1657"/>
                <p:cNvSpPr/>
                <p:nvPr/>
              </p:nvSpPr>
              <p:spPr>
                <a:xfrm>
                  <a:off x="7162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659" name="Rectangle 1658"/>
                <p:cNvSpPr/>
                <p:nvPr/>
              </p:nvSpPr>
              <p:spPr>
                <a:xfrm>
                  <a:off x="7620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660" name="Rectangle 1659"/>
                <p:cNvSpPr/>
                <p:nvPr/>
              </p:nvSpPr>
              <p:spPr>
                <a:xfrm>
                  <a:off x="8077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661" name="Rectangle 1660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662" name="Rectangle 1661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663" name="Rectangle 1662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664" name="Rectangle 1663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665" name="Rectangle 1664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666" name="Rectangle 1665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667" name="Rectangle 1666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668" name="Rectangle 1667"/>
                <p:cNvSpPr/>
                <p:nvPr/>
              </p:nvSpPr>
              <p:spPr>
                <a:xfrm>
                  <a:off x="3505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669" name="Rectangle 1668"/>
                <p:cNvSpPr/>
                <p:nvPr/>
              </p:nvSpPr>
              <p:spPr>
                <a:xfrm>
                  <a:off x="3962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670" name="Rectangle 1669"/>
                <p:cNvSpPr/>
                <p:nvPr/>
              </p:nvSpPr>
              <p:spPr>
                <a:xfrm>
                  <a:off x="4419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671" name="Rectangle 1670"/>
                <p:cNvSpPr/>
                <p:nvPr/>
              </p:nvSpPr>
              <p:spPr>
                <a:xfrm>
                  <a:off x="4876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672" name="Rectangle 1671"/>
                <p:cNvSpPr/>
                <p:nvPr/>
              </p:nvSpPr>
              <p:spPr>
                <a:xfrm>
                  <a:off x="5334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673" name="Rectangle 1672"/>
                <p:cNvSpPr/>
                <p:nvPr/>
              </p:nvSpPr>
              <p:spPr>
                <a:xfrm>
                  <a:off x="5791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674" name="Rectangle 1673"/>
                <p:cNvSpPr/>
                <p:nvPr/>
              </p:nvSpPr>
              <p:spPr>
                <a:xfrm>
                  <a:off x="6248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675" name="Rectangle 1674"/>
                <p:cNvSpPr/>
                <p:nvPr/>
              </p:nvSpPr>
              <p:spPr>
                <a:xfrm>
                  <a:off x="6705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676" name="Rectangle 1675"/>
                <p:cNvSpPr/>
                <p:nvPr/>
              </p:nvSpPr>
              <p:spPr>
                <a:xfrm>
                  <a:off x="7162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677" name="Rectangle 1676"/>
                <p:cNvSpPr/>
                <p:nvPr/>
              </p:nvSpPr>
              <p:spPr>
                <a:xfrm>
                  <a:off x="7620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678" name="Rectangle 1677"/>
                <p:cNvSpPr/>
                <p:nvPr/>
              </p:nvSpPr>
              <p:spPr>
                <a:xfrm>
                  <a:off x="8077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679" name="Rectangle 1678"/>
                <p:cNvSpPr/>
                <p:nvPr/>
              </p:nvSpPr>
              <p:spPr>
                <a:xfrm>
                  <a:off x="304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680" name="Rectangle 1679"/>
                <p:cNvSpPr/>
                <p:nvPr/>
              </p:nvSpPr>
              <p:spPr>
                <a:xfrm>
                  <a:off x="762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681" name="Rectangle 1680"/>
                <p:cNvSpPr/>
                <p:nvPr/>
              </p:nvSpPr>
              <p:spPr>
                <a:xfrm>
                  <a:off x="1219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682" name="Rectangle 1681"/>
                <p:cNvSpPr/>
                <p:nvPr/>
              </p:nvSpPr>
              <p:spPr>
                <a:xfrm>
                  <a:off x="1676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683" name="Rectangle 1682"/>
                <p:cNvSpPr/>
                <p:nvPr/>
              </p:nvSpPr>
              <p:spPr>
                <a:xfrm>
                  <a:off x="2133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684" name="Rectangle 1683"/>
                <p:cNvSpPr/>
                <p:nvPr/>
              </p:nvSpPr>
              <p:spPr>
                <a:xfrm>
                  <a:off x="2590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685" name="Rectangle 1684"/>
                <p:cNvSpPr/>
                <p:nvPr/>
              </p:nvSpPr>
              <p:spPr>
                <a:xfrm>
                  <a:off x="3048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686" name="Rectangle 1685"/>
                <p:cNvSpPr/>
                <p:nvPr/>
              </p:nvSpPr>
              <p:spPr>
                <a:xfrm>
                  <a:off x="3505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687" name="Rectangle 1686"/>
                <p:cNvSpPr/>
                <p:nvPr/>
              </p:nvSpPr>
              <p:spPr>
                <a:xfrm>
                  <a:off x="3962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688" name="Rectangle 1687"/>
                <p:cNvSpPr/>
                <p:nvPr/>
              </p:nvSpPr>
              <p:spPr>
                <a:xfrm>
                  <a:off x="4419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689" name="Rectangle 1688"/>
                <p:cNvSpPr/>
                <p:nvPr/>
              </p:nvSpPr>
              <p:spPr>
                <a:xfrm>
                  <a:off x="4876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690" name="Rectangle 1689"/>
                <p:cNvSpPr/>
                <p:nvPr/>
              </p:nvSpPr>
              <p:spPr>
                <a:xfrm>
                  <a:off x="5334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691" name="Rectangle 1690"/>
                <p:cNvSpPr/>
                <p:nvPr/>
              </p:nvSpPr>
              <p:spPr>
                <a:xfrm>
                  <a:off x="5791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692" name="Rectangle 1691"/>
                <p:cNvSpPr/>
                <p:nvPr/>
              </p:nvSpPr>
              <p:spPr>
                <a:xfrm>
                  <a:off x="6248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693" name="Rectangle 1692"/>
                <p:cNvSpPr/>
                <p:nvPr/>
              </p:nvSpPr>
              <p:spPr>
                <a:xfrm>
                  <a:off x="6705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694" name="Rectangle 1693"/>
                <p:cNvSpPr/>
                <p:nvPr/>
              </p:nvSpPr>
              <p:spPr>
                <a:xfrm>
                  <a:off x="7162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695" name="Rectangle 1694"/>
                <p:cNvSpPr/>
                <p:nvPr/>
              </p:nvSpPr>
              <p:spPr>
                <a:xfrm>
                  <a:off x="7620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696" name="Rectangle 1695"/>
                <p:cNvSpPr/>
                <p:nvPr/>
              </p:nvSpPr>
              <p:spPr>
                <a:xfrm>
                  <a:off x="8077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697" name="Rectangle 1696"/>
                <p:cNvSpPr/>
                <p:nvPr/>
              </p:nvSpPr>
              <p:spPr>
                <a:xfrm>
                  <a:off x="304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698" name="Rectangle 1697"/>
                <p:cNvSpPr/>
                <p:nvPr/>
              </p:nvSpPr>
              <p:spPr>
                <a:xfrm>
                  <a:off x="762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699" name="Rectangle 1698"/>
                <p:cNvSpPr/>
                <p:nvPr/>
              </p:nvSpPr>
              <p:spPr>
                <a:xfrm>
                  <a:off x="1219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700" name="Rectangle 1699"/>
                <p:cNvSpPr/>
                <p:nvPr/>
              </p:nvSpPr>
              <p:spPr>
                <a:xfrm>
                  <a:off x="1676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701" name="Rectangle 1700"/>
                <p:cNvSpPr/>
                <p:nvPr/>
              </p:nvSpPr>
              <p:spPr>
                <a:xfrm>
                  <a:off x="2133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702" name="Rectangle 1701"/>
                <p:cNvSpPr/>
                <p:nvPr/>
              </p:nvSpPr>
              <p:spPr>
                <a:xfrm>
                  <a:off x="2590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703" name="Rectangle 1702"/>
                <p:cNvSpPr/>
                <p:nvPr/>
              </p:nvSpPr>
              <p:spPr>
                <a:xfrm>
                  <a:off x="3048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704" name="Rectangle 1703"/>
                <p:cNvSpPr/>
                <p:nvPr/>
              </p:nvSpPr>
              <p:spPr>
                <a:xfrm>
                  <a:off x="3505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705" name="Rectangle 1704"/>
                <p:cNvSpPr/>
                <p:nvPr/>
              </p:nvSpPr>
              <p:spPr>
                <a:xfrm>
                  <a:off x="3962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706" name="Rectangle 1705"/>
                <p:cNvSpPr/>
                <p:nvPr/>
              </p:nvSpPr>
              <p:spPr>
                <a:xfrm>
                  <a:off x="4419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707" name="Rectangle 1706"/>
                <p:cNvSpPr/>
                <p:nvPr/>
              </p:nvSpPr>
              <p:spPr>
                <a:xfrm>
                  <a:off x="4876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708" name="Rectangle 1707"/>
                <p:cNvSpPr/>
                <p:nvPr/>
              </p:nvSpPr>
              <p:spPr>
                <a:xfrm>
                  <a:off x="5334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709" name="Rectangle 1708"/>
                <p:cNvSpPr/>
                <p:nvPr/>
              </p:nvSpPr>
              <p:spPr>
                <a:xfrm>
                  <a:off x="5791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710" name="Rectangle 1709"/>
                <p:cNvSpPr/>
                <p:nvPr/>
              </p:nvSpPr>
              <p:spPr>
                <a:xfrm>
                  <a:off x="6248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711" name="Rectangle 1710"/>
                <p:cNvSpPr/>
                <p:nvPr/>
              </p:nvSpPr>
              <p:spPr>
                <a:xfrm>
                  <a:off x="6705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712" name="Rectangle 1711"/>
                <p:cNvSpPr/>
                <p:nvPr/>
              </p:nvSpPr>
              <p:spPr>
                <a:xfrm>
                  <a:off x="7162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713" name="Rectangle 1712"/>
                <p:cNvSpPr/>
                <p:nvPr/>
              </p:nvSpPr>
              <p:spPr>
                <a:xfrm>
                  <a:off x="7620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714" name="Rectangle 1713"/>
                <p:cNvSpPr/>
                <p:nvPr/>
              </p:nvSpPr>
              <p:spPr>
                <a:xfrm>
                  <a:off x="8077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715" name="Rectangle 1714"/>
                <p:cNvSpPr/>
                <p:nvPr/>
              </p:nvSpPr>
              <p:spPr>
                <a:xfrm>
                  <a:off x="304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716" name="Rectangle 1715"/>
                <p:cNvSpPr/>
                <p:nvPr/>
              </p:nvSpPr>
              <p:spPr>
                <a:xfrm>
                  <a:off x="762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717" name="Rectangle 1716"/>
                <p:cNvSpPr/>
                <p:nvPr/>
              </p:nvSpPr>
              <p:spPr>
                <a:xfrm>
                  <a:off x="1219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718" name="Rectangle 1717"/>
                <p:cNvSpPr/>
                <p:nvPr/>
              </p:nvSpPr>
              <p:spPr>
                <a:xfrm>
                  <a:off x="1676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719" name="Rectangle 1718"/>
                <p:cNvSpPr/>
                <p:nvPr/>
              </p:nvSpPr>
              <p:spPr>
                <a:xfrm>
                  <a:off x="2133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720" name="Rectangle 1719"/>
                <p:cNvSpPr/>
                <p:nvPr/>
              </p:nvSpPr>
              <p:spPr>
                <a:xfrm>
                  <a:off x="2590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721" name="Rectangle 1720"/>
                <p:cNvSpPr/>
                <p:nvPr/>
              </p:nvSpPr>
              <p:spPr>
                <a:xfrm>
                  <a:off x="3048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722" name="Rectangle 1721"/>
                <p:cNvSpPr/>
                <p:nvPr/>
              </p:nvSpPr>
              <p:spPr>
                <a:xfrm>
                  <a:off x="3505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723" name="Rectangle 1722"/>
                <p:cNvSpPr/>
                <p:nvPr/>
              </p:nvSpPr>
              <p:spPr>
                <a:xfrm>
                  <a:off x="3962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724" name="Rectangle 1723"/>
                <p:cNvSpPr/>
                <p:nvPr/>
              </p:nvSpPr>
              <p:spPr>
                <a:xfrm>
                  <a:off x="4419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725" name="Rectangle 1724"/>
                <p:cNvSpPr/>
                <p:nvPr/>
              </p:nvSpPr>
              <p:spPr>
                <a:xfrm>
                  <a:off x="4876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726" name="Rectangle 1725"/>
                <p:cNvSpPr/>
                <p:nvPr/>
              </p:nvSpPr>
              <p:spPr>
                <a:xfrm>
                  <a:off x="5334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727" name="Rectangle 1726"/>
                <p:cNvSpPr/>
                <p:nvPr/>
              </p:nvSpPr>
              <p:spPr>
                <a:xfrm>
                  <a:off x="5791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728" name="Rectangle 1727"/>
                <p:cNvSpPr/>
                <p:nvPr/>
              </p:nvSpPr>
              <p:spPr>
                <a:xfrm>
                  <a:off x="6248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729" name="Rectangle 1728"/>
                <p:cNvSpPr/>
                <p:nvPr/>
              </p:nvSpPr>
              <p:spPr>
                <a:xfrm>
                  <a:off x="6705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730" name="Rectangle 1729"/>
                <p:cNvSpPr/>
                <p:nvPr/>
              </p:nvSpPr>
              <p:spPr>
                <a:xfrm>
                  <a:off x="7162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731" name="Rectangle 1730"/>
                <p:cNvSpPr/>
                <p:nvPr/>
              </p:nvSpPr>
              <p:spPr>
                <a:xfrm>
                  <a:off x="7620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732" name="Rectangle 1731"/>
                <p:cNvSpPr/>
                <p:nvPr/>
              </p:nvSpPr>
              <p:spPr>
                <a:xfrm>
                  <a:off x="8077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733" name="Rectangle 1732"/>
                <p:cNvSpPr/>
                <p:nvPr/>
              </p:nvSpPr>
              <p:spPr>
                <a:xfrm>
                  <a:off x="304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734" name="Rectangle 1733"/>
                <p:cNvSpPr/>
                <p:nvPr/>
              </p:nvSpPr>
              <p:spPr>
                <a:xfrm>
                  <a:off x="762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735" name="Rectangle 1734"/>
                <p:cNvSpPr/>
                <p:nvPr/>
              </p:nvSpPr>
              <p:spPr>
                <a:xfrm>
                  <a:off x="1219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736" name="Rectangle 1735"/>
                <p:cNvSpPr/>
                <p:nvPr/>
              </p:nvSpPr>
              <p:spPr>
                <a:xfrm>
                  <a:off x="1676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737" name="Rectangle 1736"/>
                <p:cNvSpPr/>
                <p:nvPr/>
              </p:nvSpPr>
              <p:spPr>
                <a:xfrm>
                  <a:off x="2133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738" name="Rectangle 1737"/>
                <p:cNvSpPr/>
                <p:nvPr/>
              </p:nvSpPr>
              <p:spPr>
                <a:xfrm>
                  <a:off x="2590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739" name="Rectangle 1738"/>
                <p:cNvSpPr/>
                <p:nvPr/>
              </p:nvSpPr>
              <p:spPr>
                <a:xfrm>
                  <a:off x="3048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740" name="Rectangle 1739"/>
                <p:cNvSpPr/>
                <p:nvPr/>
              </p:nvSpPr>
              <p:spPr>
                <a:xfrm>
                  <a:off x="3505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741" name="Rectangle 1740"/>
                <p:cNvSpPr/>
                <p:nvPr/>
              </p:nvSpPr>
              <p:spPr>
                <a:xfrm>
                  <a:off x="3962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742" name="Rectangle 1741"/>
                <p:cNvSpPr/>
                <p:nvPr/>
              </p:nvSpPr>
              <p:spPr>
                <a:xfrm>
                  <a:off x="4419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743" name="Rectangle 1742"/>
                <p:cNvSpPr/>
                <p:nvPr/>
              </p:nvSpPr>
              <p:spPr>
                <a:xfrm>
                  <a:off x="4876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744" name="Rectangle 1743"/>
                <p:cNvSpPr/>
                <p:nvPr/>
              </p:nvSpPr>
              <p:spPr>
                <a:xfrm>
                  <a:off x="5334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745" name="Rectangle 1744"/>
                <p:cNvSpPr/>
                <p:nvPr/>
              </p:nvSpPr>
              <p:spPr>
                <a:xfrm>
                  <a:off x="5791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746" name="Rectangle 1745"/>
                <p:cNvSpPr/>
                <p:nvPr/>
              </p:nvSpPr>
              <p:spPr>
                <a:xfrm>
                  <a:off x="6248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747" name="Rectangle 1746"/>
                <p:cNvSpPr/>
                <p:nvPr/>
              </p:nvSpPr>
              <p:spPr>
                <a:xfrm>
                  <a:off x="6705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748" name="Rectangle 1747"/>
                <p:cNvSpPr/>
                <p:nvPr/>
              </p:nvSpPr>
              <p:spPr>
                <a:xfrm>
                  <a:off x="7162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749" name="Rectangle 1748"/>
                <p:cNvSpPr/>
                <p:nvPr/>
              </p:nvSpPr>
              <p:spPr>
                <a:xfrm>
                  <a:off x="7620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750" name="Rectangle 1749"/>
                <p:cNvSpPr/>
                <p:nvPr/>
              </p:nvSpPr>
              <p:spPr>
                <a:xfrm>
                  <a:off x="8077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751" name="Rectangle 1750"/>
                <p:cNvSpPr/>
                <p:nvPr/>
              </p:nvSpPr>
              <p:spPr>
                <a:xfrm>
                  <a:off x="304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752" name="Rectangle 1751"/>
                <p:cNvSpPr/>
                <p:nvPr/>
              </p:nvSpPr>
              <p:spPr>
                <a:xfrm>
                  <a:off x="762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753" name="Rectangle 1752"/>
                <p:cNvSpPr/>
                <p:nvPr/>
              </p:nvSpPr>
              <p:spPr>
                <a:xfrm>
                  <a:off x="1219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754" name="Rectangle 1753"/>
                <p:cNvSpPr/>
                <p:nvPr/>
              </p:nvSpPr>
              <p:spPr>
                <a:xfrm>
                  <a:off x="1676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755" name="Rectangle 1754"/>
                <p:cNvSpPr/>
                <p:nvPr/>
              </p:nvSpPr>
              <p:spPr>
                <a:xfrm>
                  <a:off x="2133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756" name="Rectangle 1755"/>
                <p:cNvSpPr/>
                <p:nvPr/>
              </p:nvSpPr>
              <p:spPr>
                <a:xfrm>
                  <a:off x="2590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757" name="Rectangle 1756"/>
                <p:cNvSpPr/>
                <p:nvPr/>
              </p:nvSpPr>
              <p:spPr>
                <a:xfrm>
                  <a:off x="3048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758" name="Rectangle 1757"/>
                <p:cNvSpPr/>
                <p:nvPr/>
              </p:nvSpPr>
              <p:spPr>
                <a:xfrm>
                  <a:off x="3505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759" name="Rectangle 1758"/>
                <p:cNvSpPr/>
                <p:nvPr/>
              </p:nvSpPr>
              <p:spPr>
                <a:xfrm>
                  <a:off x="3962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760" name="Rectangle 1759"/>
                <p:cNvSpPr/>
                <p:nvPr/>
              </p:nvSpPr>
              <p:spPr>
                <a:xfrm>
                  <a:off x="4419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761" name="Rectangle 1760"/>
                <p:cNvSpPr/>
                <p:nvPr/>
              </p:nvSpPr>
              <p:spPr>
                <a:xfrm>
                  <a:off x="4876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762" name="Rectangle 1761"/>
                <p:cNvSpPr/>
                <p:nvPr/>
              </p:nvSpPr>
              <p:spPr>
                <a:xfrm>
                  <a:off x="5334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763" name="Rectangle 1762"/>
                <p:cNvSpPr/>
                <p:nvPr/>
              </p:nvSpPr>
              <p:spPr>
                <a:xfrm>
                  <a:off x="5791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764" name="Rectangle 1763"/>
                <p:cNvSpPr/>
                <p:nvPr/>
              </p:nvSpPr>
              <p:spPr>
                <a:xfrm>
                  <a:off x="6248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765" name="Rectangle 1764"/>
                <p:cNvSpPr/>
                <p:nvPr/>
              </p:nvSpPr>
              <p:spPr>
                <a:xfrm>
                  <a:off x="6705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766" name="Rectangle 1765"/>
                <p:cNvSpPr/>
                <p:nvPr/>
              </p:nvSpPr>
              <p:spPr>
                <a:xfrm>
                  <a:off x="7162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767" name="Rectangle 1766"/>
                <p:cNvSpPr/>
                <p:nvPr/>
              </p:nvSpPr>
              <p:spPr>
                <a:xfrm>
                  <a:off x="7620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768" name="Rectangle 1767"/>
                <p:cNvSpPr/>
                <p:nvPr/>
              </p:nvSpPr>
              <p:spPr>
                <a:xfrm>
                  <a:off x="8077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</p:grpSp>
          <p:sp>
            <p:nvSpPr>
              <p:cNvPr id="1606" name="TextBox 1605"/>
              <p:cNvSpPr txBox="1"/>
              <p:nvPr/>
            </p:nvSpPr>
            <p:spPr>
              <a:xfrm>
                <a:off x="2133600" y="2229535"/>
                <a:ext cx="44196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FF0000"/>
                    </a:solidFill>
                    <a:latin typeface="Calibri"/>
                    <a:cs typeface="Calibri"/>
                  </a:rPr>
                  <a:t>atomicity violations</a:t>
                </a:r>
                <a:endParaRPr lang="en-US" sz="3600" dirty="0">
                  <a:solidFill>
                    <a:srgbClr val="FF0000"/>
                  </a:solidFill>
                  <a:latin typeface="Calibri"/>
                  <a:cs typeface="Calibri"/>
                </a:endParaRPr>
              </a:p>
            </p:txBody>
          </p:sp>
        </p:grpSp>
        <p:grpSp>
          <p:nvGrpSpPr>
            <p:cNvPr id="7" name="Group 823"/>
            <p:cNvGrpSpPr/>
            <p:nvPr/>
          </p:nvGrpSpPr>
          <p:grpSpPr>
            <a:xfrm>
              <a:off x="1142999" y="3239869"/>
              <a:ext cx="3200401" cy="646331"/>
              <a:chOff x="914399" y="3239869"/>
              <a:chExt cx="3200401" cy="646331"/>
            </a:xfrm>
          </p:grpSpPr>
          <p:grpSp>
            <p:nvGrpSpPr>
              <p:cNvPr id="8" name="Group 616"/>
              <p:cNvGrpSpPr/>
              <p:nvPr/>
            </p:nvGrpSpPr>
            <p:grpSpPr>
              <a:xfrm flipV="1">
                <a:off x="914399" y="3385234"/>
                <a:ext cx="838194" cy="279400"/>
                <a:chOff x="304800" y="914400"/>
                <a:chExt cx="6400800" cy="2133600"/>
              </a:xfrm>
            </p:grpSpPr>
            <p:sp>
              <p:nvSpPr>
                <p:cNvPr id="1567" name="Rectangle 1566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568" name="Rectangle 1567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569" name="Rectangle 1568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570" name="Rectangle 1569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571" name="Rectangle 1570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572" name="Rectangle 1571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573" name="Rectangle 1572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574" name="Rectangle 1573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575" name="Rectangle 1574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576" name="Rectangle 1575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577" name="Rectangle 1576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578" name="Rectangle 1577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579" name="Rectangle 1578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580" name="Rectangle 1579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581" name="Rectangle 1580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582" name="Rectangle 1581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583" name="Rectangle 1582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584" name="Rectangle 1583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585" name="Rectangle 1584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586" name="Rectangle 1585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587" name="Rectangle 1586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588" name="Rectangle 1587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589" name="Rectangle 1588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590" name="Rectangle 1589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591" name="Rectangle 1590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592" name="Rectangle 1591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593" name="Rectangle 1592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594" name="Rectangle 1593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595" name="Rectangle 1594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596" name="Rectangle 1595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597" name="Rectangle 1596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598" name="Rectangle 1597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599" name="Rectangle 1598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600" name="Rectangle 1599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601" name="Rectangle 1600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602" name="Rectangle 1601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603" name="Rectangle 1602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604" name="Rectangle 1603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</p:grpSp>
          <p:sp>
            <p:nvSpPr>
              <p:cNvPr id="1566" name="TextBox 1565"/>
              <p:cNvSpPr txBox="1"/>
              <p:nvPr/>
            </p:nvSpPr>
            <p:spPr>
              <a:xfrm>
                <a:off x="2133600" y="3239869"/>
                <a:ext cx="19812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FF0000"/>
                    </a:solidFill>
                    <a:latin typeface="Calibri"/>
                    <a:cs typeface="Calibri"/>
                  </a:rPr>
                  <a:t>deadlock</a:t>
                </a:r>
                <a:endParaRPr lang="en-US" sz="3600" dirty="0">
                  <a:solidFill>
                    <a:srgbClr val="FF0000"/>
                  </a:solidFill>
                  <a:latin typeface="Calibri"/>
                  <a:cs typeface="Calibri"/>
                </a:endParaRPr>
              </a:p>
            </p:txBody>
          </p:sp>
        </p:grpSp>
        <p:grpSp>
          <p:nvGrpSpPr>
            <p:cNvPr id="9" name="Group 824"/>
            <p:cNvGrpSpPr/>
            <p:nvPr/>
          </p:nvGrpSpPr>
          <p:grpSpPr>
            <a:xfrm>
              <a:off x="1164771" y="4134533"/>
              <a:ext cx="4474029" cy="666067"/>
              <a:chOff x="936171" y="4134533"/>
              <a:chExt cx="4474029" cy="666067"/>
            </a:xfrm>
          </p:grpSpPr>
          <p:grpSp>
            <p:nvGrpSpPr>
              <p:cNvPr id="10" name="Group 655"/>
              <p:cNvGrpSpPr/>
              <p:nvPr/>
            </p:nvGrpSpPr>
            <p:grpSpPr>
              <a:xfrm>
                <a:off x="936171" y="4134533"/>
                <a:ext cx="1045026" cy="609597"/>
                <a:chOff x="304800" y="914400"/>
                <a:chExt cx="8229600" cy="4800600"/>
              </a:xfrm>
            </p:grpSpPr>
            <p:sp>
              <p:nvSpPr>
                <p:cNvPr id="714" name="Rectangle 713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715" name="Rectangle 714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716" name="Rectangle 715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717" name="Rectangle 716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718" name="Rectangle 717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719" name="Rectangle 718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720" name="Rectangle 719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721" name="Rectangle 720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722" name="Rectangle 721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723" name="Rectangle 722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724" name="Rectangle 723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725" name="Rectangle 724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726" name="Rectangle 725"/>
                <p:cNvSpPr/>
                <p:nvPr/>
              </p:nvSpPr>
              <p:spPr>
                <a:xfrm>
                  <a:off x="5791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727" name="Rectangle 726"/>
                <p:cNvSpPr/>
                <p:nvPr/>
              </p:nvSpPr>
              <p:spPr>
                <a:xfrm>
                  <a:off x="62484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728" name="Rectangle 727"/>
                <p:cNvSpPr/>
                <p:nvPr/>
              </p:nvSpPr>
              <p:spPr>
                <a:xfrm>
                  <a:off x="67056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729" name="Rectangle 728"/>
                <p:cNvSpPr/>
                <p:nvPr/>
              </p:nvSpPr>
              <p:spPr>
                <a:xfrm>
                  <a:off x="7162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730" name="Rectangle 729"/>
                <p:cNvSpPr/>
                <p:nvPr/>
              </p:nvSpPr>
              <p:spPr>
                <a:xfrm>
                  <a:off x="7620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731" name="Rectangle 730"/>
                <p:cNvSpPr/>
                <p:nvPr/>
              </p:nvSpPr>
              <p:spPr>
                <a:xfrm>
                  <a:off x="8077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732" name="Rectangle 731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733" name="Rectangle 732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734" name="Rectangle 733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735" name="Rectangle 734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736" name="Rectangle 735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737" name="Rectangle 736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738" name="Rectangle 737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739" name="Rectangle 738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740" name="Rectangle 739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741" name="Rectangle 740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742" name="Rectangle 741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743" name="Rectangle 742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744" name="Rectangle 743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Calibri"/>
                    <a:cs typeface="Calibri"/>
                  </a:endParaRPr>
                </a:p>
              </p:txBody>
            </p:sp>
            <p:sp>
              <p:nvSpPr>
                <p:cNvPr id="745" name="Rectangle 744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746" name="Rectangle 745"/>
                <p:cNvSpPr/>
                <p:nvPr/>
              </p:nvSpPr>
              <p:spPr>
                <a:xfrm>
                  <a:off x="6705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747" name="Rectangle 746"/>
                <p:cNvSpPr/>
                <p:nvPr/>
              </p:nvSpPr>
              <p:spPr>
                <a:xfrm>
                  <a:off x="7162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748" name="Rectangle 747"/>
                <p:cNvSpPr/>
                <p:nvPr/>
              </p:nvSpPr>
              <p:spPr>
                <a:xfrm>
                  <a:off x="7620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749" name="Rectangle 748"/>
                <p:cNvSpPr/>
                <p:nvPr/>
              </p:nvSpPr>
              <p:spPr>
                <a:xfrm>
                  <a:off x="8077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750" name="Rectangle 749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751" name="Rectangle 750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752" name="Rectangle 751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753" name="Rectangle 752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754" name="Rectangle 753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755" name="Rectangle 754"/>
                <p:cNvSpPr/>
                <p:nvPr/>
              </p:nvSpPr>
              <p:spPr>
                <a:xfrm>
                  <a:off x="2590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756" name="Rectangle 755"/>
                <p:cNvSpPr/>
                <p:nvPr/>
              </p:nvSpPr>
              <p:spPr>
                <a:xfrm>
                  <a:off x="3048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757" name="Rectangle 756"/>
                <p:cNvSpPr/>
                <p:nvPr/>
              </p:nvSpPr>
              <p:spPr>
                <a:xfrm>
                  <a:off x="3505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758" name="Rectangle 757"/>
                <p:cNvSpPr/>
                <p:nvPr/>
              </p:nvSpPr>
              <p:spPr>
                <a:xfrm>
                  <a:off x="39624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759" name="Rectangle 758"/>
                <p:cNvSpPr/>
                <p:nvPr/>
              </p:nvSpPr>
              <p:spPr>
                <a:xfrm>
                  <a:off x="44196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760" name="Rectangle 759"/>
                <p:cNvSpPr/>
                <p:nvPr/>
              </p:nvSpPr>
              <p:spPr>
                <a:xfrm>
                  <a:off x="4876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761" name="Rectangle 760"/>
                <p:cNvSpPr/>
                <p:nvPr/>
              </p:nvSpPr>
              <p:spPr>
                <a:xfrm>
                  <a:off x="5334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762" name="Rectangle 761"/>
                <p:cNvSpPr/>
                <p:nvPr/>
              </p:nvSpPr>
              <p:spPr>
                <a:xfrm>
                  <a:off x="5791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763" name="Rectangle 762"/>
                <p:cNvSpPr/>
                <p:nvPr/>
              </p:nvSpPr>
              <p:spPr>
                <a:xfrm>
                  <a:off x="62484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764" name="Rectangle 763"/>
                <p:cNvSpPr/>
                <p:nvPr/>
              </p:nvSpPr>
              <p:spPr>
                <a:xfrm>
                  <a:off x="67056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765" name="Rectangle 764"/>
                <p:cNvSpPr/>
                <p:nvPr/>
              </p:nvSpPr>
              <p:spPr>
                <a:xfrm>
                  <a:off x="7162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766" name="Rectangle 765"/>
                <p:cNvSpPr/>
                <p:nvPr/>
              </p:nvSpPr>
              <p:spPr>
                <a:xfrm>
                  <a:off x="7620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767" name="Rectangle 766"/>
                <p:cNvSpPr/>
                <p:nvPr/>
              </p:nvSpPr>
              <p:spPr>
                <a:xfrm>
                  <a:off x="8077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768" name="Rectangle 767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769" name="Rectangle 768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770" name="Rectangle 769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771" name="Rectangle 770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772" name="Rectangle 771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773" name="Rectangle 772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774" name="Rectangle 773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775" name="Rectangle 774"/>
                <p:cNvSpPr/>
                <p:nvPr/>
              </p:nvSpPr>
              <p:spPr>
                <a:xfrm>
                  <a:off x="3505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776" name="Rectangle 775"/>
                <p:cNvSpPr/>
                <p:nvPr/>
              </p:nvSpPr>
              <p:spPr>
                <a:xfrm>
                  <a:off x="39624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777" name="Rectangle 776"/>
                <p:cNvSpPr/>
                <p:nvPr/>
              </p:nvSpPr>
              <p:spPr>
                <a:xfrm>
                  <a:off x="44196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778" name="Rectangle 777"/>
                <p:cNvSpPr/>
                <p:nvPr/>
              </p:nvSpPr>
              <p:spPr>
                <a:xfrm>
                  <a:off x="4876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779" name="Rectangle 778"/>
                <p:cNvSpPr/>
                <p:nvPr/>
              </p:nvSpPr>
              <p:spPr>
                <a:xfrm>
                  <a:off x="5334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780" name="Rectangle 779"/>
                <p:cNvSpPr/>
                <p:nvPr/>
              </p:nvSpPr>
              <p:spPr>
                <a:xfrm>
                  <a:off x="5791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781" name="Rectangle 780"/>
                <p:cNvSpPr/>
                <p:nvPr/>
              </p:nvSpPr>
              <p:spPr>
                <a:xfrm>
                  <a:off x="62484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782" name="Rectangle 781"/>
                <p:cNvSpPr/>
                <p:nvPr/>
              </p:nvSpPr>
              <p:spPr>
                <a:xfrm>
                  <a:off x="67056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783" name="Rectangle 782"/>
                <p:cNvSpPr/>
                <p:nvPr/>
              </p:nvSpPr>
              <p:spPr>
                <a:xfrm>
                  <a:off x="7162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784" name="Rectangle 783"/>
                <p:cNvSpPr/>
                <p:nvPr/>
              </p:nvSpPr>
              <p:spPr>
                <a:xfrm>
                  <a:off x="7620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785" name="Rectangle 784"/>
                <p:cNvSpPr/>
                <p:nvPr/>
              </p:nvSpPr>
              <p:spPr>
                <a:xfrm>
                  <a:off x="8077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786" name="Rectangle 785"/>
                <p:cNvSpPr/>
                <p:nvPr/>
              </p:nvSpPr>
              <p:spPr>
                <a:xfrm>
                  <a:off x="304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787" name="Rectangle 786"/>
                <p:cNvSpPr/>
                <p:nvPr/>
              </p:nvSpPr>
              <p:spPr>
                <a:xfrm>
                  <a:off x="762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788" name="Rectangle 787"/>
                <p:cNvSpPr/>
                <p:nvPr/>
              </p:nvSpPr>
              <p:spPr>
                <a:xfrm>
                  <a:off x="1219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789" name="Rectangle 788"/>
                <p:cNvSpPr/>
                <p:nvPr/>
              </p:nvSpPr>
              <p:spPr>
                <a:xfrm>
                  <a:off x="16764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790" name="Rectangle 789"/>
                <p:cNvSpPr/>
                <p:nvPr/>
              </p:nvSpPr>
              <p:spPr>
                <a:xfrm>
                  <a:off x="21336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791" name="Rectangle 790"/>
                <p:cNvSpPr/>
                <p:nvPr/>
              </p:nvSpPr>
              <p:spPr>
                <a:xfrm>
                  <a:off x="2590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792" name="Rectangle 791"/>
                <p:cNvSpPr/>
                <p:nvPr/>
              </p:nvSpPr>
              <p:spPr>
                <a:xfrm>
                  <a:off x="3048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793" name="Rectangle 792"/>
                <p:cNvSpPr/>
                <p:nvPr/>
              </p:nvSpPr>
              <p:spPr>
                <a:xfrm>
                  <a:off x="3505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794" name="Rectangle 793"/>
                <p:cNvSpPr/>
                <p:nvPr/>
              </p:nvSpPr>
              <p:spPr>
                <a:xfrm>
                  <a:off x="39624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795" name="Rectangle 794"/>
                <p:cNvSpPr/>
                <p:nvPr/>
              </p:nvSpPr>
              <p:spPr>
                <a:xfrm>
                  <a:off x="44196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796" name="Rectangle 795"/>
                <p:cNvSpPr/>
                <p:nvPr/>
              </p:nvSpPr>
              <p:spPr>
                <a:xfrm>
                  <a:off x="4876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797" name="Rectangle 796"/>
                <p:cNvSpPr/>
                <p:nvPr/>
              </p:nvSpPr>
              <p:spPr>
                <a:xfrm>
                  <a:off x="5334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798" name="Rectangle 797"/>
                <p:cNvSpPr/>
                <p:nvPr/>
              </p:nvSpPr>
              <p:spPr>
                <a:xfrm>
                  <a:off x="5791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799" name="Rectangle 798"/>
                <p:cNvSpPr/>
                <p:nvPr/>
              </p:nvSpPr>
              <p:spPr>
                <a:xfrm>
                  <a:off x="62484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800" name="Rectangle 799"/>
                <p:cNvSpPr/>
                <p:nvPr/>
              </p:nvSpPr>
              <p:spPr>
                <a:xfrm>
                  <a:off x="67056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801" name="Rectangle 800"/>
                <p:cNvSpPr/>
                <p:nvPr/>
              </p:nvSpPr>
              <p:spPr>
                <a:xfrm>
                  <a:off x="7162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802" name="Rectangle 801"/>
                <p:cNvSpPr/>
                <p:nvPr/>
              </p:nvSpPr>
              <p:spPr>
                <a:xfrm>
                  <a:off x="7620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803" name="Rectangle 802"/>
                <p:cNvSpPr/>
                <p:nvPr/>
              </p:nvSpPr>
              <p:spPr>
                <a:xfrm>
                  <a:off x="8077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804" name="Rectangle 803"/>
                <p:cNvSpPr/>
                <p:nvPr/>
              </p:nvSpPr>
              <p:spPr>
                <a:xfrm>
                  <a:off x="304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805" name="Rectangle 804"/>
                <p:cNvSpPr/>
                <p:nvPr/>
              </p:nvSpPr>
              <p:spPr>
                <a:xfrm>
                  <a:off x="762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806" name="Rectangle 805"/>
                <p:cNvSpPr/>
                <p:nvPr/>
              </p:nvSpPr>
              <p:spPr>
                <a:xfrm>
                  <a:off x="1219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807" name="Rectangle 806"/>
                <p:cNvSpPr/>
                <p:nvPr/>
              </p:nvSpPr>
              <p:spPr>
                <a:xfrm>
                  <a:off x="16764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808" name="Rectangle 807"/>
                <p:cNvSpPr/>
                <p:nvPr/>
              </p:nvSpPr>
              <p:spPr>
                <a:xfrm>
                  <a:off x="21336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809" name="Rectangle 808"/>
                <p:cNvSpPr/>
                <p:nvPr/>
              </p:nvSpPr>
              <p:spPr>
                <a:xfrm>
                  <a:off x="2590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810" name="Rectangle 809"/>
                <p:cNvSpPr/>
                <p:nvPr/>
              </p:nvSpPr>
              <p:spPr>
                <a:xfrm>
                  <a:off x="3048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811" name="Rectangle 810"/>
                <p:cNvSpPr/>
                <p:nvPr/>
              </p:nvSpPr>
              <p:spPr>
                <a:xfrm>
                  <a:off x="3505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812" name="Rectangle 811"/>
                <p:cNvSpPr/>
                <p:nvPr/>
              </p:nvSpPr>
              <p:spPr>
                <a:xfrm>
                  <a:off x="39624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813" name="Rectangle 812"/>
                <p:cNvSpPr/>
                <p:nvPr/>
              </p:nvSpPr>
              <p:spPr>
                <a:xfrm>
                  <a:off x="44196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814" name="Rectangle 813"/>
                <p:cNvSpPr/>
                <p:nvPr/>
              </p:nvSpPr>
              <p:spPr>
                <a:xfrm>
                  <a:off x="4876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815" name="Rectangle 814"/>
                <p:cNvSpPr/>
                <p:nvPr/>
              </p:nvSpPr>
              <p:spPr>
                <a:xfrm>
                  <a:off x="5334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816" name="Rectangle 815"/>
                <p:cNvSpPr/>
                <p:nvPr/>
              </p:nvSpPr>
              <p:spPr>
                <a:xfrm>
                  <a:off x="5791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817" name="Rectangle 816"/>
                <p:cNvSpPr/>
                <p:nvPr/>
              </p:nvSpPr>
              <p:spPr>
                <a:xfrm>
                  <a:off x="62484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818" name="Rectangle 817"/>
                <p:cNvSpPr/>
                <p:nvPr/>
              </p:nvSpPr>
              <p:spPr>
                <a:xfrm>
                  <a:off x="67056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819" name="Rectangle 818"/>
                <p:cNvSpPr/>
                <p:nvPr/>
              </p:nvSpPr>
              <p:spPr>
                <a:xfrm>
                  <a:off x="7162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820" name="Rectangle 819"/>
                <p:cNvSpPr/>
                <p:nvPr/>
              </p:nvSpPr>
              <p:spPr>
                <a:xfrm>
                  <a:off x="7620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821" name="Rectangle 820"/>
                <p:cNvSpPr/>
                <p:nvPr/>
              </p:nvSpPr>
              <p:spPr>
                <a:xfrm>
                  <a:off x="8077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982" name="Rectangle 981"/>
                <p:cNvSpPr/>
                <p:nvPr/>
              </p:nvSpPr>
              <p:spPr>
                <a:xfrm>
                  <a:off x="304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984" name="Rectangle 983"/>
                <p:cNvSpPr/>
                <p:nvPr/>
              </p:nvSpPr>
              <p:spPr>
                <a:xfrm>
                  <a:off x="762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985" name="Rectangle 984"/>
                <p:cNvSpPr/>
                <p:nvPr/>
              </p:nvSpPr>
              <p:spPr>
                <a:xfrm>
                  <a:off x="1219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986" name="Rectangle 985"/>
                <p:cNvSpPr/>
                <p:nvPr/>
              </p:nvSpPr>
              <p:spPr>
                <a:xfrm>
                  <a:off x="16764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987" name="Rectangle 986"/>
                <p:cNvSpPr/>
                <p:nvPr/>
              </p:nvSpPr>
              <p:spPr>
                <a:xfrm>
                  <a:off x="21336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988" name="Rectangle 987"/>
                <p:cNvSpPr/>
                <p:nvPr/>
              </p:nvSpPr>
              <p:spPr>
                <a:xfrm>
                  <a:off x="2590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989" name="Rectangle 988"/>
                <p:cNvSpPr/>
                <p:nvPr/>
              </p:nvSpPr>
              <p:spPr>
                <a:xfrm>
                  <a:off x="3048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990" name="Rectangle 989"/>
                <p:cNvSpPr/>
                <p:nvPr/>
              </p:nvSpPr>
              <p:spPr>
                <a:xfrm>
                  <a:off x="3505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154" name="Rectangle 1153"/>
                <p:cNvSpPr/>
                <p:nvPr/>
              </p:nvSpPr>
              <p:spPr>
                <a:xfrm>
                  <a:off x="39624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194" name="Rectangle 1193"/>
                <p:cNvSpPr/>
                <p:nvPr/>
              </p:nvSpPr>
              <p:spPr>
                <a:xfrm>
                  <a:off x="44196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359" name="Rectangle 1358"/>
                <p:cNvSpPr/>
                <p:nvPr/>
              </p:nvSpPr>
              <p:spPr>
                <a:xfrm>
                  <a:off x="4876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522" name="Rectangle 1521"/>
                <p:cNvSpPr/>
                <p:nvPr/>
              </p:nvSpPr>
              <p:spPr>
                <a:xfrm>
                  <a:off x="5334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523" name="Rectangle 1522"/>
                <p:cNvSpPr/>
                <p:nvPr/>
              </p:nvSpPr>
              <p:spPr>
                <a:xfrm>
                  <a:off x="5791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524" name="Rectangle 1523"/>
                <p:cNvSpPr/>
                <p:nvPr/>
              </p:nvSpPr>
              <p:spPr>
                <a:xfrm>
                  <a:off x="62484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525" name="Rectangle 1524"/>
                <p:cNvSpPr/>
                <p:nvPr/>
              </p:nvSpPr>
              <p:spPr>
                <a:xfrm>
                  <a:off x="67056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526" name="Rectangle 1525"/>
                <p:cNvSpPr/>
                <p:nvPr/>
              </p:nvSpPr>
              <p:spPr>
                <a:xfrm>
                  <a:off x="7162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527" name="Rectangle 1526"/>
                <p:cNvSpPr/>
                <p:nvPr/>
              </p:nvSpPr>
              <p:spPr>
                <a:xfrm>
                  <a:off x="7620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528" name="Rectangle 1527"/>
                <p:cNvSpPr/>
                <p:nvPr/>
              </p:nvSpPr>
              <p:spPr>
                <a:xfrm>
                  <a:off x="8077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529" name="Rectangle 1528"/>
                <p:cNvSpPr/>
                <p:nvPr/>
              </p:nvSpPr>
              <p:spPr>
                <a:xfrm>
                  <a:off x="304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530" name="Rectangle 1529"/>
                <p:cNvSpPr/>
                <p:nvPr/>
              </p:nvSpPr>
              <p:spPr>
                <a:xfrm>
                  <a:off x="762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531" name="Rectangle 1530"/>
                <p:cNvSpPr/>
                <p:nvPr/>
              </p:nvSpPr>
              <p:spPr>
                <a:xfrm>
                  <a:off x="1219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532" name="Rectangle 1531"/>
                <p:cNvSpPr/>
                <p:nvPr/>
              </p:nvSpPr>
              <p:spPr>
                <a:xfrm>
                  <a:off x="1676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533" name="Rectangle 1532"/>
                <p:cNvSpPr/>
                <p:nvPr/>
              </p:nvSpPr>
              <p:spPr>
                <a:xfrm>
                  <a:off x="2133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534" name="Rectangle 1533"/>
                <p:cNvSpPr/>
                <p:nvPr/>
              </p:nvSpPr>
              <p:spPr>
                <a:xfrm>
                  <a:off x="2590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535" name="Rectangle 1534"/>
                <p:cNvSpPr/>
                <p:nvPr/>
              </p:nvSpPr>
              <p:spPr>
                <a:xfrm>
                  <a:off x="3048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536" name="Rectangle 1535"/>
                <p:cNvSpPr/>
                <p:nvPr/>
              </p:nvSpPr>
              <p:spPr>
                <a:xfrm>
                  <a:off x="3505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537" name="Rectangle 1536"/>
                <p:cNvSpPr/>
                <p:nvPr/>
              </p:nvSpPr>
              <p:spPr>
                <a:xfrm>
                  <a:off x="3962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538" name="Rectangle 1537"/>
                <p:cNvSpPr/>
                <p:nvPr/>
              </p:nvSpPr>
              <p:spPr>
                <a:xfrm>
                  <a:off x="4419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539" name="Rectangle 1538"/>
                <p:cNvSpPr/>
                <p:nvPr/>
              </p:nvSpPr>
              <p:spPr>
                <a:xfrm>
                  <a:off x="4876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540" name="Rectangle 1539"/>
                <p:cNvSpPr/>
                <p:nvPr/>
              </p:nvSpPr>
              <p:spPr>
                <a:xfrm>
                  <a:off x="5334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541" name="Rectangle 1540"/>
                <p:cNvSpPr/>
                <p:nvPr/>
              </p:nvSpPr>
              <p:spPr>
                <a:xfrm>
                  <a:off x="5791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542" name="Rectangle 1541"/>
                <p:cNvSpPr/>
                <p:nvPr/>
              </p:nvSpPr>
              <p:spPr>
                <a:xfrm>
                  <a:off x="6248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543" name="Rectangle 1542"/>
                <p:cNvSpPr/>
                <p:nvPr/>
              </p:nvSpPr>
              <p:spPr>
                <a:xfrm>
                  <a:off x="6705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544" name="Rectangle 1543"/>
                <p:cNvSpPr/>
                <p:nvPr/>
              </p:nvSpPr>
              <p:spPr>
                <a:xfrm>
                  <a:off x="7162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545" name="Rectangle 1544"/>
                <p:cNvSpPr/>
                <p:nvPr/>
              </p:nvSpPr>
              <p:spPr>
                <a:xfrm>
                  <a:off x="7620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546" name="Rectangle 1545"/>
                <p:cNvSpPr/>
                <p:nvPr/>
              </p:nvSpPr>
              <p:spPr>
                <a:xfrm>
                  <a:off x="8077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547" name="Rectangle 1546"/>
                <p:cNvSpPr/>
                <p:nvPr/>
              </p:nvSpPr>
              <p:spPr>
                <a:xfrm>
                  <a:off x="304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548" name="Rectangle 1547"/>
                <p:cNvSpPr/>
                <p:nvPr/>
              </p:nvSpPr>
              <p:spPr>
                <a:xfrm>
                  <a:off x="762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549" name="Rectangle 1548"/>
                <p:cNvSpPr/>
                <p:nvPr/>
              </p:nvSpPr>
              <p:spPr>
                <a:xfrm>
                  <a:off x="1219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550" name="Rectangle 1549"/>
                <p:cNvSpPr/>
                <p:nvPr/>
              </p:nvSpPr>
              <p:spPr>
                <a:xfrm>
                  <a:off x="16764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551" name="Rectangle 1550"/>
                <p:cNvSpPr/>
                <p:nvPr/>
              </p:nvSpPr>
              <p:spPr>
                <a:xfrm>
                  <a:off x="21336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552" name="Rectangle 1551"/>
                <p:cNvSpPr/>
                <p:nvPr/>
              </p:nvSpPr>
              <p:spPr>
                <a:xfrm>
                  <a:off x="2590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553" name="Rectangle 1552"/>
                <p:cNvSpPr/>
                <p:nvPr/>
              </p:nvSpPr>
              <p:spPr>
                <a:xfrm>
                  <a:off x="3048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554" name="Rectangle 1553"/>
                <p:cNvSpPr/>
                <p:nvPr/>
              </p:nvSpPr>
              <p:spPr>
                <a:xfrm>
                  <a:off x="3505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555" name="Rectangle 1554"/>
                <p:cNvSpPr/>
                <p:nvPr/>
              </p:nvSpPr>
              <p:spPr>
                <a:xfrm>
                  <a:off x="39624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556" name="Rectangle 1555"/>
                <p:cNvSpPr/>
                <p:nvPr/>
              </p:nvSpPr>
              <p:spPr>
                <a:xfrm>
                  <a:off x="44196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557" name="Rectangle 1556"/>
                <p:cNvSpPr/>
                <p:nvPr/>
              </p:nvSpPr>
              <p:spPr>
                <a:xfrm>
                  <a:off x="4876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558" name="Rectangle 1557"/>
                <p:cNvSpPr/>
                <p:nvPr/>
              </p:nvSpPr>
              <p:spPr>
                <a:xfrm>
                  <a:off x="5334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559" name="Rectangle 1558"/>
                <p:cNvSpPr/>
                <p:nvPr/>
              </p:nvSpPr>
              <p:spPr>
                <a:xfrm>
                  <a:off x="5791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560" name="Rectangle 1559"/>
                <p:cNvSpPr/>
                <p:nvPr/>
              </p:nvSpPr>
              <p:spPr>
                <a:xfrm>
                  <a:off x="62484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561" name="Rectangle 1560"/>
                <p:cNvSpPr/>
                <p:nvPr/>
              </p:nvSpPr>
              <p:spPr>
                <a:xfrm>
                  <a:off x="67056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562" name="Rectangle 1561"/>
                <p:cNvSpPr/>
                <p:nvPr/>
              </p:nvSpPr>
              <p:spPr>
                <a:xfrm>
                  <a:off x="7162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563" name="Rectangle 1562"/>
                <p:cNvSpPr/>
                <p:nvPr/>
              </p:nvSpPr>
              <p:spPr>
                <a:xfrm>
                  <a:off x="7620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564" name="Rectangle 1563"/>
                <p:cNvSpPr/>
                <p:nvPr/>
              </p:nvSpPr>
              <p:spPr>
                <a:xfrm>
                  <a:off x="8077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</p:grpSp>
          <p:sp>
            <p:nvSpPr>
              <p:cNvPr id="713" name="TextBox 712"/>
              <p:cNvSpPr txBox="1"/>
              <p:nvPr/>
            </p:nvSpPr>
            <p:spPr>
              <a:xfrm>
                <a:off x="2133600" y="4154269"/>
                <a:ext cx="32766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FF0000"/>
                    </a:solidFill>
                    <a:latin typeface="Calibri"/>
                    <a:cs typeface="Calibri"/>
                  </a:rPr>
                  <a:t>order violations</a:t>
                </a:r>
                <a:endParaRPr lang="en-US" sz="3600" dirty="0">
                  <a:solidFill>
                    <a:srgbClr val="FF0000"/>
                  </a:solidFill>
                  <a:latin typeface="Calibri"/>
                  <a:cs typeface="Calibri"/>
                </a:endParaRPr>
              </a:p>
            </p:txBody>
          </p:sp>
        </p:grpSp>
      </p:grpSp>
      <p:pic>
        <p:nvPicPr>
          <p:cNvPr id="547" name="Picture 54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400" y="152400"/>
            <a:ext cx="1683431" cy="1727200"/>
          </a:xfrm>
          <a:prstGeom prst="rect">
            <a:avLst/>
          </a:prstGeom>
        </p:spPr>
      </p:pic>
      <p:pic>
        <p:nvPicPr>
          <p:cNvPr id="541" name="Picture 54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7957" y="0"/>
            <a:ext cx="2333343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31172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 bwMode="auto">
          <a:xfrm>
            <a:off x="304800" y="152400"/>
            <a:ext cx="8839200" cy="533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z="4000" b="1" dirty="0" smtClean="0">
                <a:ea typeface="ＭＳ Ｐゴシック" charset="0"/>
              </a:rPr>
              <a:t>Salvation?</a:t>
            </a:r>
            <a:endParaRPr lang="en-US" sz="4000" b="1" dirty="0">
              <a:ea typeface="ＭＳ Ｐゴシック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0" y="1676400"/>
            <a:ext cx="3837232" cy="3937000"/>
          </a:xfrm>
          <a:prstGeom prst="rect">
            <a:avLst/>
          </a:prstGeom>
        </p:spPr>
      </p:pic>
      <p:pic>
        <p:nvPicPr>
          <p:cNvPr id="14" name="Picture 3" descr="pth.jp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" y="1143000"/>
            <a:ext cx="4581236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2" name="Group 21"/>
          <p:cNvGrpSpPr/>
          <p:nvPr/>
        </p:nvGrpSpPr>
        <p:grpSpPr>
          <a:xfrm rot="15333499">
            <a:off x="4843011" y="1556148"/>
            <a:ext cx="2133600" cy="2466590"/>
            <a:chOff x="1073161" y="4079433"/>
            <a:chExt cx="2133600" cy="2466590"/>
          </a:xfrm>
        </p:grpSpPr>
        <p:sp>
          <p:nvSpPr>
            <p:cNvPr id="23" name="Oval 22"/>
            <p:cNvSpPr/>
            <p:nvPr/>
          </p:nvSpPr>
          <p:spPr bwMode="auto">
            <a:xfrm rot="4065891">
              <a:off x="1716042" y="4992642"/>
              <a:ext cx="762000" cy="762000"/>
            </a:xfrm>
            <a:prstGeom prst="ellipse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Geneva" charset="0"/>
                <a:ea typeface="ＭＳ Ｐゴシック" charset="0"/>
              </a:endParaRPr>
            </a:p>
          </p:txBody>
        </p:sp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4">
              <a:alphaModFix amt="85000"/>
            </a:blip>
            <a:stretch>
              <a:fillRect/>
            </a:stretch>
          </p:blipFill>
          <p:spPr>
            <a:xfrm rot="4065891">
              <a:off x="906666" y="4245928"/>
              <a:ext cx="2466590" cy="2133600"/>
            </a:xfrm>
            <a:prstGeom prst="rect">
              <a:avLst/>
            </a:prstGeom>
          </p:spPr>
        </p:pic>
      </p:grpSp>
      <p:grpSp>
        <p:nvGrpSpPr>
          <p:cNvPr id="25" name="Group 24"/>
          <p:cNvGrpSpPr/>
          <p:nvPr/>
        </p:nvGrpSpPr>
        <p:grpSpPr>
          <a:xfrm rot="21168409">
            <a:off x="6737368" y="1524336"/>
            <a:ext cx="2133600" cy="2466590"/>
            <a:chOff x="1073161" y="4079433"/>
            <a:chExt cx="2133600" cy="2466590"/>
          </a:xfrm>
        </p:grpSpPr>
        <p:sp>
          <p:nvSpPr>
            <p:cNvPr id="26" name="Oval 25"/>
            <p:cNvSpPr/>
            <p:nvPr/>
          </p:nvSpPr>
          <p:spPr bwMode="auto">
            <a:xfrm rot="4065891">
              <a:off x="1716042" y="4992642"/>
              <a:ext cx="762000" cy="762000"/>
            </a:xfrm>
            <a:prstGeom prst="ellipse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Geneva" charset="0"/>
                <a:ea typeface="ＭＳ Ｐゴシック" charset="0"/>
              </a:endParaRPr>
            </a:p>
          </p:txBody>
        </p:sp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4">
              <a:alphaModFix amt="85000"/>
            </a:blip>
            <a:stretch>
              <a:fillRect/>
            </a:stretch>
          </p:blipFill>
          <p:spPr>
            <a:xfrm rot="4065891">
              <a:off x="906666" y="4245928"/>
              <a:ext cx="2466590" cy="2133600"/>
            </a:xfrm>
            <a:prstGeom prst="rect">
              <a:avLst/>
            </a:prstGeom>
          </p:spPr>
        </p:pic>
      </p:grpSp>
      <p:grpSp>
        <p:nvGrpSpPr>
          <p:cNvPr id="28" name="Group 27"/>
          <p:cNvGrpSpPr/>
          <p:nvPr/>
        </p:nvGrpSpPr>
        <p:grpSpPr>
          <a:xfrm rot="11243726">
            <a:off x="6581128" y="3479855"/>
            <a:ext cx="2133600" cy="2466590"/>
            <a:chOff x="1073161" y="4079433"/>
            <a:chExt cx="2133600" cy="2466590"/>
          </a:xfrm>
        </p:grpSpPr>
        <p:sp>
          <p:nvSpPr>
            <p:cNvPr id="29" name="Oval 28"/>
            <p:cNvSpPr/>
            <p:nvPr/>
          </p:nvSpPr>
          <p:spPr bwMode="auto">
            <a:xfrm rot="4065891">
              <a:off x="1716042" y="4992642"/>
              <a:ext cx="762000" cy="762000"/>
            </a:xfrm>
            <a:prstGeom prst="ellipse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Geneva" charset="0"/>
                <a:ea typeface="ＭＳ Ｐゴシック" charset="0"/>
              </a:endParaRPr>
            </a:p>
          </p:txBody>
        </p:sp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4">
              <a:alphaModFix amt="85000"/>
            </a:blip>
            <a:stretch>
              <a:fillRect/>
            </a:stretch>
          </p:blipFill>
          <p:spPr>
            <a:xfrm rot="4065891">
              <a:off x="906666" y="4245928"/>
              <a:ext cx="2466590" cy="213360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1"/>
          <p:cNvSpPr>
            <a:spLocks noGrp="1"/>
          </p:cNvSpPr>
          <p:nvPr>
            <p:ph type="title"/>
          </p:nvPr>
        </p:nvSpPr>
        <p:spPr bwMode="auto">
          <a:xfrm>
            <a:off x="304800" y="152400"/>
            <a:ext cx="8839200" cy="533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z="4000" dirty="0" smtClean="0">
                <a:solidFill>
                  <a:schemeClr val="bg1"/>
                </a:solidFill>
                <a:ea typeface="ＭＳ Ｐゴシック" charset="0"/>
              </a:rPr>
              <a:t>In the Beginning…</a:t>
            </a:r>
            <a:endParaRPr lang="en-US" sz="4000" dirty="0">
              <a:solidFill>
                <a:schemeClr val="bg1"/>
              </a:solidFill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294139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4800" y="9144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04800" y="1447800"/>
            <a:ext cx="83820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04800" y="19812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04800" y="2514600"/>
            <a:ext cx="83820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04800" y="30480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04800" y="3581400"/>
            <a:ext cx="83820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04800" y="41148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04800" y="4648200"/>
            <a:ext cx="83820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304800" y="51816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078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9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8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1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4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5" name="TextBox 1374"/>
          <p:cNvSpPr txBox="1"/>
          <p:nvPr/>
        </p:nvSpPr>
        <p:spPr>
          <a:xfrm>
            <a:off x="152400" y="2895600"/>
            <a:ext cx="2590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latin typeface="Calibri"/>
                <a:cs typeface="Calibri"/>
              </a:rPr>
              <a:t>p</a:t>
            </a:r>
            <a:r>
              <a:rPr lang="en-US" sz="4800" b="1" dirty="0" smtClean="0">
                <a:latin typeface="Calibri"/>
                <a:cs typeface="Calibri"/>
              </a:rPr>
              <a:t>threads</a:t>
            </a:r>
            <a:endParaRPr lang="en-US" sz="4800" b="1" dirty="0">
              <a:latin typeface="Calibri"/>
              <a:cs typeface="Calibri"/>
            </a:endParaRPr>
          </a:p>
        </p:txBody>
      </p:sp>
      <p:grpSp>
        <p:nvGrpSpPr>
          <p:cNvPr id="713" name="Group 706"/>
          <p:cNvGrpSpPr/>
          <p:nvPr/>
        </p:nvGrpSpPr>
        <p:grpSpPr>
          <a:xfrm>
            <a:off x="2971799" y="1752600"/>
            <a:ext cx="5638801" cy="3581400"/>
            <a:chOff x="1142999" y="1219200"/>
            <a:chExt cx="5638801" cy="3581400"/>
          </a:xfrm>
        </p:grpSpPr>
        <p:grpSp>
          <p:nvGrpSpPr>
            <p:cNvPr id="828" name="Group 821"/>
            <p:cNvGrpSpPr/>
            <p:nvPr/>
          </p:nvGrpSpPr>
          <p:grpSpPr>
            <a:xfrm>
              <a:off x="1143000" y="1219200"/>
              <a:ext cx="4724400" cy="646331"/>
              <a:chOff x="914400" y="1219200"/>
              <a:chExt cx="4724400" cy="646331"/>
            </a:xfrm>
          </p:grpSpPr>
          <p:sp>
            <p:nvSpPr>
              <p:cNvPr id="1210" name="TextBox 1209"/>
              <p:cNvSpPr txBox="1"/>
              <p:nvPr/>
            </p:nvSpPr>
            <p:spPr>
              <a:xfrm>
                <a:off x="2133600" y="1219200"/>
                <a:ext cx="35052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FF0000"/>
                    </a:solidFill>
                    <a:latin typeface="Calibri"/>
                    <a:cs typeface="Calibri"/>
                  </a:rPr>
                  <a:t>race conditions</a:t>
                </a:r>
                <a:endParaRPr lang="en-US" sz="3600" dirty="0">
                  <a:solidFill>
                    <a:srgbClr val="FF0000"/>
                  </a:solidFill>
                  <a:latin typeface="Calibri"/>
                  <a:cs typeface="Calibri"/>
                </a:endParaRPr>
              </a:p>
            </p:txBody>
          </p:sp>
          <p:grpSp>
            <p:nvGrpSpPr>
              <p:cNvPr id="1211" name="Group 164"/>
              <p:cNvGrpSpPr/>
              <p:nvPr/>
            </p:nvGrpSpPr>
            <p:grpSpPr>
              <a:xfrm>
                <a:off x="914400" y="1237564"/>
                <a:ext cx="1045026" cy="609597"/>
                <a:chOff x="304800" y="914400"/>
                <a:chExt cx="8229600" cy="4800600"/>
              </a:xfrm>
            </p:grpSpPr>
            <p:sp>
              <p:nvSpPr>
                <p:cNvPr id="1212" name="Rectangle 1211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213" name="Rectangle 1212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214" name="Rectangle 1213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215" name="Rectangle 1214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216" name="Rectangle 1215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217" name="Rectangle 170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218" name="Rectangle 1217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219" name="Rectangle 1218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220" name="Rectangle 1219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221" name="Rectangle 1220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222" name="Rectangle 1221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223" name="Rectangle 1222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224" name="Rectangle 1223"/>
                <p:cNvSpPr/>
                <p:nvPr/>
              </p:nvSpPr>
              <p:spPr>
                <a:xfrm>
                  <a:off x="5791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225" name="Rectangle 1224"/>
                <p:cNvSpPr/>
                <p:nvPr/>
              </p:nvSpPr>
              <p:spPr>
                <a:xfrm>
                  <a:off x="6248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226" name="Rectangle 1225"/>
                <p:cNvSpPr/>
                <p:nvPr/>
              </p:nvSpPr>
              <p:spPr>
                <a:xfrm>
                  <a:off x="6705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227" name="Rectangle 1226"/>
                <p:cNvSpPr/>
                <p:nvPr/>
              </p:nvSpPr>
              <p:spPr>
                <a:xfrm>
                  <a:off x="7162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228" name="Rectangle 1227"/>
                <p:cNvSpPr/>
                <p:nvPr/>
              </p:nvSpPr>
              <p:spPr>
                <a:xfrm>
                  <a:off x="7620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229" name="Rectangle 1228"/>
                <p:cNvSpPr/>
                <p:nvPr/>
              </p:nvSpPr>
              <p:spPr>
                <a:xfrm>
                  <a:off x="8077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230" name="Rectangle 1229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231" name="Rectangle 1230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232" name="Rectangle 1231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233" name="Rectangle 1232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234" name="Rectangle 1233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235" name="Rectangle 1234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236" name="Rectangle 1235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237" name="Rectangle 1236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238" name="Rectangle 1237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239" name="Rectangle 1238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240" name="Rectangle 1239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241" name="Rectangle 1240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242" name="Rectangle 1241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Calibri"/>
                    <a:cs typeface="Calibri"/>
                  </a:endParaRPr>
                </a:p>
              </p:txBody>
            </p:sp>
            <p:sp>
              <p:nvSpPr>
                <p:cNvPr id="1243" name="Rectangle 1242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244" name="Rectangle 1243"/>
                <p:cNvSpPr/>
                <p:nvPr/>
              </p:nvSpPr>
              <p:spPr>
                <a:xfrm>
                  <a:off x="6705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245" name="Rectangle 1244"/>
                <p:cNvSpPr/>
                <p:nvPr/>
              </p:nvSpPr>
              <p:spPr>
                <a:xfrm>
                  <a:off x="7162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246" name="Rectangle 1245"/>
                <p:cNvSpPr/>
                <p:nvPr/>
              </p:nvSpPr>
              <p:spPr>
                <a:xfrm>
                  <a:off x="7620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247" name="Rectangle 1246"/>
                <p:cNvSpPr/>
                <p:nvPr/>
              </p:nvSpPr>
              <p:spPr>
                <a:xfrm>
                  <a:off x="8077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248" name="Rectangle 1247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249" name="Rectangle 1248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250" name="Rectangle 1249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251" name="Rectangle 1250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252" name="Rectangle 1251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253" name="Rectangle 1252"/>
                <p:cNvSpPr/>
                <p:nvPr/>
              </p:nvSpPr>
              <p:spPr>
                <a:xfrm>
                  <a:off x="2590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254" name="Rectangle 1253"/>
                <p:cNvSpPr/>
                <p:nvPr/>
              </p:nvSpPr>
              <p:spPr>
                <a:xfrm>
                  <a:off x="3048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255" name="Rectangle 1254"/>
                <p:cNvSpPr/>
                <p:nvPr/>
              </p:nvSpPr>
              <p:spPr>
                <a:xfrm>
                  <a:off x="3505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256" name="Rectangle 1255"/>
                <p:cNvSpPr/>
                <p:nvPr/>
              </p:nvSpPr>
              <p:spPr>
                <a:xfrm>
                  <a:off x="3962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257" name="Rectangle 210"/>
                <p:cNvSpPr/>
                <p:nvPr/>
              </p:nvSpPr>
              <p:spPr>
                <a:xfrm>
                  <a:off x="4419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258" name="Rectangle 1257"/>
                <p:cNvSpPr/>
                <p:nvPr/>
              </p:nvSpPr>
              <p:spPr>
                <a:xfrm>
                  <a:off x="4876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259" name="Rectangle 1258"/>
                <p:cNvSpPr/>
                <p:nvPr/>
              </p:nvSpPr>
              <p:spPr>
                <a:xfrm>
                  <a:off x="5334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260" name="Rectangle 1259"/>
                <p:cNvSpPr/>
                <p:nvPr/>
              </p:nvSpPr>
              <p:spPr>
                <a:xfrm>
                  <a:off x="5791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261" name="Rectangle 1260"/>
                <p:cNvSpPr/>
                <p:nvPr/>
              </p:nvSpPr>
              <p:spPr>
                <a:xfrm>
                  <a:off x="6248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262" name="Rectangle 1261"/>
                <p:cNvSpPr/>
                <p:nvPr/>
              </p:nvSpPr>
              <p:spPr>
                <a:xfrm>
                  <a:off x="6705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263" name="Rectangle 1262"/>
                <p:cNvSpPr/>
                <p:nvPr/>
              </p:nvSpPr>
              <p:spPr>
                <a:xfrm>
                  <a:off x="7162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264" name="Rectangle 1263"/>
                <p:cNvSpPr/>
                <p:nvPr/>
              </p:nvSpPr>
              <p:spPr>
                <a:xfrm>
                  <a:off x="7620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265" name="Rectangle 1264"/>
                <p:cNvSpPr/>
                <p:nvPr/>
              </p:nvSpPr>
              <p:spPr>
                <a:xfrm>
                  <a:off x="8077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266" name="Rectangle 1265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267" name="Rectangle 1266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268" name="Rectangle 1267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269" name="Rectangle 1268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270" name="Rectangle 1269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271" name="Rectangle 1270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272" name="Rectangle 1271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273" name="Rectangle 1272"/>
                <p:cNvSpPr/>
                <p:nvPr/>
              </p:nvSpPr>
              <p:spPr>
                <a:xfrm>
                  <a:off x="3505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274" name="Rectangle 1273"/>
                <p:cNvSpPr/>
                <p:nvPr/>
              </p:nvSpPr>
              <p:spPr>
                <a:xfrm>
                  <a:off x="3962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275" name="Rectangle 1274"/>
                <p:cNvSpPr/>
                <p:nvPr/>
              </p:nvSpPr>
              <p:spPr>
                <a:xfrm>
                  <a:off x="4419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276" name="Rectangle 1275"/>
                <p:cNvSpPr/>
                <p:nvPr/>
              </p:nvSpPr>
              <p:spPr>
                <a:xfrm>
                  <a:off x="4876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277" name="Rectangle 1276"/>
                <p:cNvSpPr/>
                <p:nvPr/>
              </p:nvSpPr>
              <p:spPr>
                <a:xfrm>
                  <a:off x="5334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278" name="Rectangle 1277"/>
                <p:cNvSpPr/>
                <p:nvPr/>
              </p:nvSpPr>
              <p:spPr>
                <a:xfrm>
                  <a:off x="5791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279" name="Rectangle 1278"/>
                <p:cNvSpPr/>
                <p:nvPr/>
              </p:nvSpPr>
              <p:spPr>
                <a:xfrm>
                  <a:off x="6248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280" name="Rectangle 1279"/>
                <p:cNvSpPr/>
                <p:nvPr/>
              </p:nvSpPr>
              <p:spPr>
                <a:xfrm>
                  <a:off x="6705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281" name="Rectangle 1280"/>
                <p:cNvSpPr/>
                <p:nvPr/>
              </p:nvSpPr>
              <p:spPr>
                <a:xfrm>
                  <a:off x="7162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282" name="Rectangle 1281"/>
                <p:cNvSpPr/>
                <p:nvPr/>
              </p:nvSpPr>
              <p:spPr>
                <a:xfrm>
                  <a:off x="7620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283" name="Rectangle 1282"/>
                <p:cNvSpPr/>
                <p:nvPr/>
              </p:nvSpPr>
              <p:spPr>
                <a:xfrm>
                  <a:off x="8077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284" name="Rectangle 1283"/>
                <p:cNvSpPr/>
                <p:nvPr/>
              </p:nvSpPr>
              <p:spPr>
                <a:xfrm>
                  <a:off x="304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285" name="Rectangle 1284"/>
                <p:cNvSpPr/>
                <p:nvPr/>
              </p:nvSpPr>
              <p:spPr>
                <a:xfrm>
                  <a:off x="762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286" name="Rectangle 1285"/>
                <p:cNvSpPr/>
                <p:nvPr/>
              </p:nvSpPr>
              <p:spPr>
                <a:xfrm>
                  <a:off x="1219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287" name="Rectangle 1286"/>
                <p:cNvSpPr/>
                <p:nvPr/>
              </p:nvSpPr>
              <p:spPr>
                <a:xfrm>
                  <a:off x="1676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288" name="Rectangle 1287"/>
                <p:cNvSpPr/>
                <p:nvPr/>
              </p:nvSpPr>
              <p:spPr>
                <a:xfrm>
                  <a:off x="2133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289" name="Rectangle 1288"/>
                <p:cNvSpPr/>
                <p:nvPr/>
              </p:nvSpPr>
              <p:spPr>
                <a:xfrm>
                  <a:off x="2590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290" name="Rectangle 1289"/>
                <p:cNvSpPr/>
                <p:nvPr/>
              </p:nvSpPr>
              <p:spPr>
                <a:xfrm>
                  <a:off x="3048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291" name="Rectangle 1290"/>
                <p:cNvSpPr/>
                <p:nvPr/>
              </p:nvSpPr>
              <p:spPr>
                <a:xfrm>
                  <a:off x="3505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292" name="Rectangle 1291"/>
                <p:cNvSpPr/>
                <p:nvPr/>
              </p:nvSpPr>
              <p:spPr>
                <a:xfrm>
                  <a:off x="3962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293" name="Rectangle 1292"/>
                <p:cNvSpPr/>
                <p:nvPr/>
              </p:nvSpPr>
              <p:spPr>
                <a:xfrm>
                  <a:off x="4419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294" name="Rectangle 1293"/>
                <p:cNvSpPr/>
                <p:nvPr/>
              </p:nvSpPr>
              <p:spPr>
                <a:xfrm>
                  <a:off x="4876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295" name="Rectangle 1294"/>
                <p:cNvSpPr/>
                <p:nvPr/>
              </p:nvSpPr>
              <p:spPr>
                <a:xfrm>
                  <a:off x="5334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296" name="Rectangle 375"/>
                <p:cNvSpPr/>
                <p:nvPr/>
              </p:nvSpPr>
              <p:spPr>
                <a:xfrm>
                  <a:off x="5791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297" name="Rectangle 1296"/>
                <p:cNvSpPr/>
                <p:nvPr/>
              </p:nvSpPr>
              <p:spPr>
                <a:xfrm>
                  <a:off x="6248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298" name="Rectangle 1297"/>
                <p:cNvSpPr/>
                <p:nvPr/>
              </p:nvSpPr>
              <p:spPr>
                <a:xfrm>
                  <a:off x="6705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299" name="Rectangle 1298"/>
                <p:cNvSpPr/>
                <p:nvPr/>
              </p:nvSpPr>
              <p:spPr>
                <a:xfrm>
                  <a:off x="7162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300" name="Rectangle 1299"/>
                <p:cNvSpPr/>
                <p:nvPr/>
              </p:nvSpPr>
              <p:spPr>
                <a:xfrm>
                  <a:off x="7620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301" name="Rectangle 1300"/>
                <p:cNvSpPr/>
                <p:nvPr/>
              </p:nvSpPr>
              <p:spPr>
                <a:xfrm>
                  <a:off x="8077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302" name="Rectangle 1301"/>
                <p:cNvSpPr/>
                <p:nvPr/>
              </p:nvSpPr>
              <p:spPr>
                <a:xfrm>
                  <a:off x="304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303" name="Rectangle 1302"/>
                <p:cNvSpPr/>
                <p:nvPr/>
              </p:nvSpPr>
              <p:spPr>
                <a:xfrm>
                  <a:off x="762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304" name="Rectangle 1303"/>
                <p:cNvSpPr/>
                <p:nvPr/>
              </p:nvSpPr>
              <p:spPr>
                <a:xfrm>
                  <a:off x="1219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305" name="Rectangle 1304"/>
                <p:cNvSpPr/>
                <p:nvPr/>
              </p:nvSpPr>
              <p:spPr>
                <a:xfrm>
                  <a:off x="1676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306" name="Rectangle 1305"/>
                <p:cNvSpPr/>
                <p:nvPr/>
              </p:nvSpPr>
              <p:spPr>
                <a:xfrm>
                  <a:off x="2133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307" name="Rectangle 1306"/>
                <p:cNvSpPr/>
                <p:nvPr/>
              </p:nvSpPr>
              <p:spPr>
                <a:xfrm>
                  <a:off x="2590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308" name="Rectangle 1307"/>
                <p:cNvSpPr/>
                <p:nvPr/>
              </p:nvSpPr>
              <p:spPr>
                <a:xfrm>
                  <a:off x="3048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309" name="Rectangle 1308"/>
                <p:cNvSpPr/>
                <p:nvPr/>
              </p:nvSpPr>
              <p:spPr>
                <a:xfrm>
                  <a:off x="3505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310" name="Rectangle 1309"/>
                <p:cNvSpPr/>
                <p:nvPr/>
              </p:nvSpPr>
              <p:spPr>
                <a:xfrm>
                  <a:off x="3962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311" name="Rectangle 1310"/>
                <p:cNvSpPr/>
                <p:nvPr/>
              </p:nvSpPr>
              <p:spPr>
                <a:xfrm>
                  <a:off x="4419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312" name="Rectangle 1311"/>
                <p:cNvSpPr/>
                <p:nvPr/>
              </p:nvSpPr>
              <p:spPr>
                <a:xfrm>
                  <a:off x="4876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313" name="Rectangle 1312"/>
                <p:cNvSpPr/>
                <p:nvPr/>
              </p:nvSpPr>
              <p:spPr>
                <a:xfrm>
                  <a:off x="5334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314" name="Rectangle 1313"/>
                <p:cNvSpPr/>
                <p:nvPr/>
              </p:nvSpPr>
              <p:spPr>
                <a:xfrm>
                  <a:off x="5791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315" name="Rectangle 1314"/>
                <p:cNvSpPr/>
                <p:nvPr/>
              </p:nvSpPr>
              <p:spPr>
                <a:xfrm>
                  <a:off x="6248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316" name="Rectangle 1315"/>
                <p:cNvSpPr/>
                <p:nvPr/>
              </p:nvSpPr>
              <p:spPr>
                <a:xfrm>
                  <a:off x="6705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317" name="Rectangle 1316"/>
                <p:cNvSpPr/>
                <p:nvPr/>
              </p:nvSpPr>
              <p:spPr>
                <a:xfrm>
                  <a:off x="7162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318" name="Rectangle 1317"/>
                <p:cNvSpPr/>
                <p:nvPr/>
              </p:nvSpPr>
              <p:spPr>
                <a:xfrm>
                  <a:off x="7620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319" name="Rectangle 1318"/>
                <p:cNvSpPr/>
                <p:nvPr/>
              </p:nvSpPr>
              <p:spPr>
                <a:xfrm>
                  <a:off x="8077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320" name="Rectangle 1319"/>
                <p:cNvSpPr/>
                <p:nvPr/>
              </p:nvSpPr>
              <p:spPr>
                <a:xfrm>
                  <a:off x="304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321" name="Rectangle 1320"/>
                <p:cNvSpPr/>
                <p:nvPr/>
              </p:nvSpPr>
              <p:spPr>
                <a:xfrm>
                  <a:off x="762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322" name="Rectangle 1321"/>
                <p:cNvSpPr/>
                <p:nvPr/>
              </p:nvSpPr>
              <p:spPr>
                <a:xfrm>
                  <a:off x="1219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323" name="Rectangle 1322"/>
                <p:cNvSpPr/>
                <p:nvPr/>
              </p:nvSpPr>
              <p:spPr>
                <a:xfrm>
                  <a:off x="1676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324" name="Rectangle 1323"/>
                <p:cNvSpPr/>
                <p:nvPr/>
              </p:nvSpPr>
              <p:spPr>
                <a:xfrm>
                  <a:off x="2133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325" name="Rectangle 1324"/>
                <p:cNvSpPr/>
                <p:nvPr/>
              </p:nvSpPr>
              <p:spPr>
                <a:xfrm>
                  <a:off x="2590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326" name="Rectangle 1325"/>
                <p:cNvSpPr/>
                <p:nvPr/>
              </p:nvSpPr>
              <p:spPr>
                <a:xfrm>
                  <a:off x="3048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327" name="Rectangle 1326"/>
                <p:cNvSpPr/>
                <p:nvPr/>
              </p:nvSpPr>
              <p:spPr>
                <a:xfrm>
                  <a:off x="3505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328" name="Rectangle 1327"/>
                <p:cNvSpPr/>
                <p:nvPr/>
              </p:nvSpPr>
              <p:spPr>
                <a:xfrm>
                  <a:off x="3962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329" name="Rectangle 1328"/>
                <p:cNvSpPr/>
                <p:nvPr/>
              </p:nvSpPr>
              <p:spPr>
                <a:xfrm>
                  <a:off x="4419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330" name="Rectangle 1329"/>
                <p:cNvSpPr/>
                <p:nvPr/>
              </p:nvSpPr>
              <p:spPr>
                <a:xfrm>
                  <a:off x="4876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331" name="Rectangle 1330"/>
                <p:cNvSpPr/>
                <p:nvPr/>
              </p:nvSpPr>
              <p:spPr>
                <a:xfrm>
                  <a:off x="5334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332" name="Rectangle 1331"/>
                <p:cNvSpPr/>
                <p:nvPr/>
              </p:nvSpPr>
              <p:spPr>
                <a:xfrm>
                  <a:off x="5791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333" name="Rectangle 1332"/>
                <p:cNvSpPr/>
                <p:nvPr/>
              </p:nvSpPr>
              <p:spPr>
                <a:xfrm>
                  <a:off x="6248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334" name="Rectangle 1333"/>
                <p:cNvSpPr/>
                <p:nvPr/>
              </p:nvSpPr>
              <p:spPr>
                <a:xfrm>
                  <a:off x="6705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335" name="Rectangle 1334"/>
                <p:cNvSpPr/>
                <p:nvPr/>
              </p:nvSpPr>
              <p:spPr>
                <a:xfrm>
                  <a:off x="7162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336" name="Rectangle 1335"/>
                <p:cNvSpPr/>
                <p:nvPr/>
              </p:nvSpPr>
              <p:spPr>
                <a:xfrm>
                  <a:off x="7620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337" name="Rectangle 1336"/>
                <p:cNvSpPr/>
                <p:nvPr/>
              </p:nvSpPr>
              <p:spPr>
                <a:xfrm>
                  <a:off x="8077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338" name="Rectangle 1337"/>
                <p:cNvSpPr/>
                <p:nvPr/>
              </p:nvSpPr>
              <p:spPr>
                <a:xfrm>
                  <a:off x="304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339" name="Rectangle 1338"/>
                <p:cNvSpPr/>
                <p:nvPr/>
              </p:nvSpPr>
              <p:spPr>
                <a:xfrm>
                  <a:off x="7620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340" name="Rectangle 1339"/>
                <p:cNvSpPr/>
                <p:nvPr/>
              </p:nvSpPr>
              <p:spPr>
                <a:xfrm>
                  <a:off x="1219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341" name="Rectangle 1340"/>
                <p:cNvSpPr/>
                <p:nvPr/>
              </p:nvSpPr>
              <p:spPr>
                <a:xfrm>
                  <a:off x="16764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342" name="Rectangle 1341"/>
                <p:cNvSpPr/>
                <p:nvPr/>
              </p:nvSpPr>
              <p:spPr>
                <a:xfrm>
                  <a:off x="21336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343" name="Rectangle 1342"/>
                <p:cNvSpPr/>
                <p:nvPr/>
              </p:nvSpPr>
              <p:spPr>
                <a:xfrm>
                  <a:off x="2590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344" name="Rectangle 1343"/>
                <p:cNvSpPr/>
                <p:nvPr/>
              </p:nvSpPr>
              <p:spPr>
                <a:xfrm>
                  <a:off x="30480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345" name="Rectangle 1344"/>
                <p:cNvSpPr/>
                <p:nvPr/>
              </p:nvSpPr>
              <p:spPr>
                <a:xfrm>
                  <a:off x="3505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346" name="Rectangle 1345"/>
                <p:cNvSpPr/>
                <p:nvPr/>
              </p:nvSpPr>
              <p:spPr>
                <a:xfrm>
                  <a:off x="39624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347" name="Rectangle 1346"/>
                <p:cNvSpPr/>
                <p:nvPr/>
              </p:nvSpPr>
              <p:spPr>
                <a:xfrm>
                  <a:off x="44196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348" name="Rectangle 1347"/>
                <p:cNvSpPr/>
                <p:nvPr/>
              </p:nvSpPr>
              <p:spPr>
                <a:xfrm>
                  <a:off x="4876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349" name="Rectangle 1348"/>
                <p:cNvSpPr/>
                <p:nvPr/>
              </p:nvSpPr>
              <p:spPr>
                <a:xfrm>
                  <a:off x="5334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350" name="Rectangle 1349"/>
                <p:cNvSpPr/>
                <p:nvPr/>
              </p:nvSpPr>
              <p:spPr>
                <a:xfrm>
                  <a:off x="5791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351" name="Rectangle 1350"/>
                <p:cNvSpPr/>
                <p:nvPr/>
              </p:nvSpPr>
              <p:spPr>
                <a:xfrm>
                  <a:off x="62484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352" name="Rectangle 1351"/>
                <p:cNvSpPr/>
                <p:nvPr/>
              </p:nvSpPr>
              <p:spPr>
                <a:xfrm>
                  <a:off x="67056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353" name="Rectangle 1352"/>
                <p:cNvSpPr/>
                <p:nvPr/>
              </p:nvSpPr>
              <p:spPr>
                <a:xfrm>
                  <a:off x="7162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354" name="Rectangle 1353"/>
                <p:cNvSpPr/>
                <p:nvPr/>
              </p:nvSpPr>
              <p:spPr>
                <a:xfrm>
                  <a:off x="76200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355" name="Rectangle 1354"/>
                <p:cNvSpPr/>
                <p:nvPr/>
              </p:nvSpPr>
              <p:spPr>
                <a:xfrm>
                  <a:off x="8077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356" name="Rectangle 1355"/>
                <p:cNvSpPr/>
                <p:nvPr/>
              </p:nvSpPr>
              <p:spPr>
                <a:xfrm>
                  <a:off x="304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357" name="Rectangle 1356"/>
                <p:cNvSpPr/>
                <p:nvPr/>
              </p:nvSpPr>
              <p:spPr>
                <a:xfrm>
                  <a:off x="762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358" name="Rectangle 1357"/>
                <p:cNvSpPr/>
                <p:nvPr/>
              </p:nvSpPr>
              <p:spPr>
                <a:xfrm>
                  <a:off x="1219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360" name="Rectangle 1359"/>
                <p:cNvSpPr/>
                <p:nvPr/>
              </p:nvSpPr>
              <p:spPr>
                <a:xfrm>
                  <a:off x="1676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361" name="Rectangle 1360"/>
                <p:cNvSpPr/>
                <p:nvPr/>
              </p:nvSpPr>
              <p:spPr>
                <a:xfrm>
                  <a:off x="2133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362" name="Rectangle 1361"/>
                <p:cNvSpPr/>
                <p:nvPr/>
              </p:nvSpPr>
              <p:spPr>
                <a:xfrm>
                  <a:off x="2590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363" name="Rectangle 1362"/>
                <p:cNvSpPr/>
                <p:nvPr/>
              </p:nvSpPr>
              <p:spPr>
                <a:xfrm>
                  <a:off x="3048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364" name="Rectangle 1363"/>
                <p:cNvSpPr/>
                <p:nvPr/>
              </p:nvSpPr>
              <p:spPr>
                <a:xfrm>
                  <a:off x="3505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365" name="Rectangle 1364"/>
                <p:cNvSpPr/>
                <p:nvPr/>
              </p:nvSpPr>
              <p:spPr>
                <a:xfrm>
                  <a:off x="3962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366" name="Rectangle 1365"/>
                <p:cNvSpPr/>
                <p:nvPr/>
              </p:nvSpPr>
              <p:spPr>
                <a:xfrm>
                  <a:off x="4419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367" name="Rectangle 1366"/>
                <p:cNvSpPr/>
                <p:nvPr/>
              </p:nvSpPr>
              <p:spPr>
                <a:xfrm>
                  <a:off x="4876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368" name="Rectangle 1367"/>
                <p:cNvSpPr/>
                <p:nvPr/>
              </p:nvSpPr>
              <p:spPr>
                <a:xfrm>
                  <a:off x="5334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369" name="Rectangle 1368"/>
                <p:cNvSpPr/>
                <p:nvPr/>
              </p:nvSpPr>
              <p:spPr>
                <a:xfrm>
                  <a:off x="5791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370" name="Rectangle 1369"/>
                <p:cNvSpPr/>
                <p:nvPr/>
              </p:nvSpPr>
              <p:spPr>
                <a:xfrm>
                  <a:off x="6248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371" name="Rectangle 1370"/>
                <p:cNvSpPr/>
                <p:nvPr/>
              </p:nvSpPr>
              <p:spPr>
                <a:xfrm>
                  <a:off x="6705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372" name="Rectangle 1371"/>
                <p:cNvSpPr/>
                <p:nvPr/>
              </p:nvSpPr>
              <p:spPr>
                <a:xfrm>
                  <a:off x="7162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373" name="Rectangle 1372"/>
                <p:cNvSpPr/>
                <p:nvPr/>
              </p:nvSpPr>
              <p:spPr>
                <a:xfrm>
                  <a:off x="7620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374" name="Rectangle 1373"/>
                <p:cNvSpPr/>
                <p:nvPr/>
              </p:nvSpPr>
              <p:spPr>
                <a:xfrm>
                  <a:off x="8077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</p:grpSp>
        </p:grpSp>
        <p:grpSp>
          <p:nvGrpSpPr>
            <p:cNvPr id="829" name="Group 822"/>
            <p:cNvGrpSpPr/>
            <p:nvPr/>
          </p:nvGrpSpPr>
          <p:grpSpPr>
            <a:xfrm>
              <a:off x="1143000" y="2209799"/>
              <a:ext cx="5638800" cy="666067"/>
              <a:chOff x="914400" y="2209799"/>
              <a:chExt cx="5638800" cy="666067"/>
            </a:xfrm>
          </p:grpSpPr>
          <p:grpSp>
            <p:nvGrpSpPr>
              <p:cNvPr id="1044" name="Group 453"/>
              <p:cNvGrpSpPr/>
              <p:nvPr/>
            </p:nvGrpSpPr>
            <p:grpSpPr>
              <a:xfrm>
                <a:off x="914400" y="2209799"/>
                <a:ext cx="1045026" cy="609597"/>
                <a:chOff x="304800" y="914400"/>
                <a:chExt cx="8229600" cy="4800600"/>
              </a:xfrm>
            </p:grpSpPr>
            <p:sp>
              <p:nvSpPr>
                <p:cNvPr id="1046" name="Rectangle 1045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047" name="Rectangle 1046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048" name="Rectangle 1047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049" name="Rectangle 1048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050" name="Rectangle 1049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051" name="Rectangle 1050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052" name="Rectangle 1051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053" name="Rectangle 1052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054" name="Rectangle 1053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055" name="Rectangle 1054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056" name="Rectangle 1055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057" name="Rectangle 1056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058" name="Rectangle 1057"/>
                <p:cNvSpPr/>
                <p:nvPr/>
              </p:nvSpPr>
              <p:spPr>
                <a:xfrm>
                  <a:off x="5791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059" name="Rectangle 1058"/>
                <p:cNvSpPr/>
                <p:nvPr/>
              </p:nvSpPr>
              <p:spPr>
                <a:xfrm>
                  <a:off x="6248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060" name="Rectangle 1059"/>
                <p:cNvSpPr/>
                <p:nvPr/>
              </p:nvSpPr>
              <p:spPr>
                <a:xfrm>
                  <a:off x="6705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061" name="Rectangle 1060"/>
                <p:cNvSpPr/>
                <p:nvPr/>
              </p:nvSpPr>
              <p:spPr>
                <a:xfrm>
                  <a:off x="7162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062" name="Rectangle 1061"/>
                <p:cNvSpPr/>
                <p:nvPr/>
              </p:nvSpPr>
              <p:spPr>
                <a:xfrm>
                  <a:off x="7620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063" name="Rectangle 1062"/>
                <p:cNvSpPr/>
                <p:nvPr/>
              </p:nvSpPr>
              <p:spPr>
                <a:xfrm>
                  <a:off x="8077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064" name="Rectangle 1063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065" name="Rectangle 1064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066" name="Rectangle 1065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067" name="Rectangle 1066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068" name="Rectangle 1067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069" name="Rectangle 1068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070" name="Rectangle 1069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071" name="Rectangle 1070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072" name="Rectangle 1071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073" name="Rectangle 1072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074" name="Rectangle 1073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075" name="Rectangle 1074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076" name="Rectangle 1075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Calibri"/>
                    <a:cs typeface="Calibri"/>
                  </a:endParaRPr>
                </a:p>
              </p:txBody>
            </p:sp>
            <p:sp>
              <p:nvSpPr>
                <p:cNvPr id="1077" name="Rectangle 1076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078" name="Rectangle 1077"/>
                <p:cNvSpPr/>
                <p:nvPr/>
              </p:nvSpPr>
              <p:spPr>
                <a:xfrm>
                  <a:off x="6705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079" name="Rectangle 1078"/>
                <p:cNvSpPr/>
                <p:nvPr/>
              </p:nvSpPr>
              <p:spPr>
                <a:xfrm>
                  <a:off x="7162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080" name="Rectangle 1079"/>
                <p:cNvSpPr/>
                <p:nvPr/>
              </p:nvSpPr>
              <p:spPr>
                <a:xfrm>
                  <a:off x="7620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081" name="Rectangle 1080"/>
                <p:cNvSpPr/>
                <p:nvPr/>
              </p:nvSpPr>
              <p:spPr>
                <a:xfrm>
                  <a:off x="8077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082" name="Rectangle 1081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083" name="Rectangle 1082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084" name="Rectangle 1083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085" name="Rectangle 1084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086" name="Rectangle 1085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087" name="Rectangle 1086"/>
                <p:cNvSpPr/>
                <p:nvPr/>
              </p:nvSpPr>
              <p:spPr>
                <a:xfrm>
                  <a:off x="2590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088" name="Rectangle 1087"/>
                <p:cNvSpPr/>
                <p:nvPr/>
              </p:nvSpPr>
              <p:spPr>
                <a:xfrm>
                  <a:off x="3048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089" name="Rectangle 1088"/>
                <p:cNvSpPr/>
                <p:nvPr/>
              </p:nvSpPr>
              <p:spPr>
                <a:xfrm>
                  <a:off x="3505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090" name="Rectangle 1089"/>
                <p:cNvSpPr/>
                <p:nvPr/>
              </p:nvSpPr>
              <p:spPr>
                <a:xfrm>
                  <a:off x="3962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091" name="Rectangle 1090"/>
                <p:cNvSpPr/>
                <p:nvPr/>
              </p:nvSpPr>
              <p:spPr>
                <a:xfrm>
                  <a:off x="4419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092" name="Rectangle 1091"/>
                <p:cNvSpPr/>
                <p:nvPr/>
              </p:nvSpPr>
              <p:spPr>
                <a:xfrm>
                  <a:off x="4876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093" name="Rectangle 1092"/>
                <p:cNvSpPr/>
                <p:nvPr/>
              </p:nvSpPr>
              <p:spPr>
                <a:xfrm>
                  <a:off x="5334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094" name="Rectangle 1093"/>
                <p:cNvSpPr/>
                <p:nvPr/>
              </p:nvSpPr>
              <p:spPr>
                <a:xfrm>
                  <a:off x="5791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095" name="Rectangle 1094"/>
                <p:cNvSpPr/>
                <p:nvPr/>
              </p:nvSpPr>
              <p:spPr>
                <a:xfrm>
                  <a:off x="6248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096" name="Rectangle 1095"/>
                <p:cNvSpPr/>
                <p:nvPr/>
              </p:nvSpPr>
              <p:spPr>
                <a:xfrm>
                  <a:off x="6705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097" name="Rectangle 1096"/>
                <p:cNvSpPr/>
                <p:nvPr/>
              </p:nvSpPr>
              <p:spPr>
                <a:xfrm>
                  <a:off x="7162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098" name="Rectangle 1097"/>
                <p:cNvSpPr/>
                <p:nvPr/>
              </p:nvSpPr>
              <p:spPr>
                <a:xfrm>
                  <a:off x="7620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099" name="Rectangle 1098"/>
                <p:cNvSpPr/>
                <p:nvPr/>
              </p:nvSpPr>
              <p:spPr>
                <a:xfrm>
                  <a:off x="8077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100" name="Rectangle 1099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101" name="Rectangle 1100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102" name="Rectangle 1101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103" name="Rectangle 1102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104" name="Rectangle 1103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105" name="Rectangle 1104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106" name="Rectangle 1105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107" name="Rectangle 1106"/>
                <p:cNvSpPr/>
                <p:nvPr/>
              </p:nvSpPr>
              <p:spPr>
                <a:xfrm>
                  <a:off x="3505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108" name="Rectangle 1107"/>
                <p:cNvSpPr/>
                <p:nvPr/>
              </p:nvSpPr>
              <p:spPr>
                <a:xfrm>
                  <a:off x="3962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109" name="Rectangle 1108"/>
                <p:cNvSpPr/>
                <p:nvPr/>
              </p:nvSpPr>
              <p:spPr>
                <a:xfrm>
                  <a:off x="4419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110" name="Rectangle 1109"/>
                <p:cNvSpPr/>
                <p:nvPr/>
              </p:nvSpPr>
              <p:spPr>
                <a:xfrm>
                  <a:off x="4876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111" name="Rectangle 1110"/>
                <p:cNvSpPr/>
                <p:nvPr/>
              </p:nvSpPr>
              <p:spPr>
                <a:xfrm>
                  <a:off x="5334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112" name="Rectangle 1111"/>
                <p:cNvSpPr/>
                <p:nvPr/>
              </p:nvSpPr>
              <p:spPr>
                <a:xfrm>
                  <a:off x="5791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113" name="Rectangle 1112"/>
                <p:cNvSpPr/>
                <p:nvPr/>
              </p:nvSpPr>
              <p:spPr>
                <a:xfrm>
                  <a:off x="6248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114" name="Rectangle 1113"/>
                <p:cNvSpPr/>
                <p:nvPr/>
              </p:nvSpPr>
              <p:spPr>
                <a:xfrm>
                  <a:off x="6705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115" name="Rectangle 1114"/>
                <p:cNvSpPr/>
                <p:nvPr/>
              </p:nvSpPr>
              <p:spPr>
                <a:xfrm>
                  <a:off x="7162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116" name="Rectangle 1115"/>
                <p:cNvSpPr/>
                <p:nvPr/>
              </p:nvSpPr>
              <p:spPr>
                <a:xfrm>
                  <a:off x="7620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117" name="Rectangle 1116"/>
                <p:cNvSpPr/>
                <p:nvPr/>
              </p:nvSpPr>
              <p:spPr>
                <a:xfrm>
                  <a:off x="8077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118" name="Rectangle 1117"/>
                <p:cNvSpPr/>
                <p:nvPr/>
              </p:nvSpPr>
              <p:spPr>
                <a:xfrm>
                  <a:off x="304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119" name="Rectangle 1118"/>
                <p:cNvSpPr/>
                <p:nvPr/>
              </p:nvSpPr>
              <p:spPr>
                <a:xfrm>
                  <a:off x="762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120" name="Rectangle 1119"/>
                <p:cNvSpPr/>
                <p:nvPr/>
              </p:nvSpPr>
              <p:spPr>
                <a:xfrm>
                  <a:off x="1219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121" name="Rectangle 1120"/>
                <p:cNvSpPr/>
                <p:nvPr/>
              </p:nvSpPr>
              <p:spPr>
                <a:xfrm>
                  <a:off x="1676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122" name="Rectangle 1121"/>
                <p:cNvSpPr/>
                <p:nvPr/>
              </p:nvSpPr>
              <p:spPr>
                <a:xfrm>
                  <a:off x="2133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123" name="Rectangle 1122"/>
                <p:cNvSpPr/>
                <p:nvPr/>
              </p:nvSpPr>
              <p:spPr>
                <a:xfrm>
                  <a:off x="2590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124" name="Rectangle 1123"/>
                <p:cNvSpPr/>
                <p:nvPr/>
              </p:nvSpPr>
              <p:spPr>
                <a:xfrm>
                  <a:off x="3048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125" name="Rectangle 1124"/>
                <p:cNvSpPr/>
                <p:nvPr/>
              </p:nvSpPr>
              <p:spPr>
                <a:xfrm>
                  <a:off x="3505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126" name="Rectangle 1125"/>
                <p:cNvSpPr/>
                <p:nvPr/>
              </p:nvSpPr>
              <p:spPr>
                <a:xfrm>
                  <a:off x="3962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127" name="Rectangle 1126"/>
                <p:cNvSpPr/>
                <p:nvPr/>
              </p:nvSpPr>
              <p:spPr>
                <a:xfrm>
                  <a:off x="4419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128" name="Rectangle 1127"/>
                <p:cNvSpPr/>
                <p:nvPr/>
              </p:nvSpPr>
              <p:spPr>
                <a:xfrm>
                  <a:off x="4876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129" name="Rectangle 1128"/>
                <p:cNvSpPr/>
                <p:nvPr/>
              </p:nvSpPr>
              <p:spPr>
                <a:xfrm>
                  <a:off x="5334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130" name="Rectangle 1129"/>
                <p:cNvSpPr/>
                <p:nvPr/>
              </p:nvSpPr>
              <p:spPr>
                <a:xfrm>
                  <a:off x="5791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131" name="Rectangle 1130"/>
                <p:cNvSpPr/>
                <p:nvPr/>
              </p:nvSpPr>
              <p:spPr>
                <a:xfrm>
                  <a:off x="6248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132" name="Rectangle 1131"/>
                <p:cNvSpPr/>
                <p:nvPr/>
              </p:nvSpPr>
              <p:spPr>
                <a:xfrm>
                  <a:off x="6705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133" name="Rectangle 1132"/>
                <p:cNvSpPr/>
                <p:nvPr/>
              </p:nvSpPr>
              <p:spPr>
                <a:xfrm>
                  <a:off x="7162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134" name="Rectangle 1133"/>
                <p:cNvSpPr/>
                <p:nvPr/>
              </p:nvSpPr>
              <p:spPr>
                <a:xfrm>
                  <a:off x="7620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135" name="Rectangle 1134"/>
                <p:cNvSpPr/>
                <p:nvPr/>
              </p:nvSpPr>
              <p:spPr>
                <a:xfrm>
                  <a:off x="8077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136" name="Rectangle 1135"/>
                <p:cNvSpPr/>
                <p:nvPr/>
              </p:nvSpPr>
              <p:spPr>
                <a:xfrm>
                  <a:off x="304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137" name="Rectangle 1136"/>
                <p:cNvSpPr/>
                <p:nvPr/>
              </p:nvSpPr>
              <p:spPr>
                <a:xfrm>
                  <a:off x="762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138" name="Rectangle 1137"/>
                <p:cNvSpPr/>
                <p:nvPr/>
              </p:nvSpPr>
              <p:spPr>
                <a:xfrm>
                  <a:off x="1219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139" name="Rectangle 1138"/>
                <p:cNvSpPr/>
                <p:nvPr/>
              </p:nvSpPr>
              <p:spPr>
                <a:xfrm>
                  <a:off x="1676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140" name="Rectangle 1139"/>
                <p:cNvSpPr/>
                <p:nvPr/>
              </p:nvSpPr>
              <p:spPr>
                <a:xfrm>
                  <a:off x="2133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141" name="Rectangle 1140"/>
                <p:cNvSpPr/>
                <p:nvPr/>
              </p:nvSpPr>
              <p:spPr>
                <a:xfrm>
                  <a:off x="2590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142" name="Rectangle 1141"/>
                <p:cNvSpPr/>
                <p:nvPr/>
              </p:nvSpPr>
              <p:spPr>
                <a:xfrm>
                  <a:off x="3048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143" name="Rectangle 1142"/>
                <p:cNvSpPr/>
                <p:nvPr/>
              </p:nvSpPr>
              <p:spPr>
                <a:xfrm>
                  <a:off x="3505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144" name="Rectangle 1143"/>
                <p:cNvSpPr/>
                <p:nvPr/>
              </p:nvSpPr>
              <p:spPr>
                <a:xfrm>
                  <a:off x="3962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145" name="Rectangle 1144"/>
                <p:cNvSpPr/>
                <p:nvPr/>
              </p:nvSpPr>
              <p:spPr>
                <a:xfrm>
                  <a:off x="4419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146" name="Rectangle 1145"/>
                <p:cNvSpPr/>
                <p:nvPr/>
              </p:nvSpPr>
              <p:spPr>
                <a:xfrm>
                  <a:off x="4876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147" name="Rectangle 1146"/>
                <p:cNvSpPr/>
                <p:nvPr/>
              </p:nvSpPr>
              <p:spPr>
                <a:xfrm>
                  <a:off x="5334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148" name="Rectangle 1147"/>
                <p:cNvSpPr/>
                <p:nvPr/>
              </p:nvSpPr>
              <p:spPr>
                <a:xfrm>
                  <a:off x="5791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149" name="Rectangle 1148"/>
                <p:cNvSpPr/>
                <p:nvPr/>
              </p:nvSpPr>
              <p:spPr>
                <a:xfrm>
                  <a:off x="6248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150" name="Rectangle 1149"/>
                <p:cNvSpPr/>
                <p:nvPr/>
              </p:nvSpPr>
              <p:spPr>
                <a:xfrm>
                  <a:off x="6705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151" name="Rectangle 1150"/>
                <p:cNvSpPr/>
                <p:nvPr/>
              </p:nvSpPr>
              <p:spPr>
                <a:xfrm>
                  <a:off x="7162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152" name="Rectangle 1151"/>
                <p:cNvSpPr/>
                <p:nvPr/>
              </p:nvSpPr>
              <p:spPr>
                <a:xfrm>
                  <a:off x="7620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153" name="Rectangle 1152"/>
                <p:cNvSpPr/>
                <p:nvPr/>
              </p:nvSpPr>
              <p:spPr>
                <a:xfrm>
                  <a:off x="8077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155" name="Rectangle 1154"/>
                <p:cNvSpPr/>
                <p:nvPr/>
              </p:nvSpPr>
              <p:spPr>
                <a:xfrm>
                  <a:off x="304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156" name="Rectangle 1155"/>
                <p:cNvSpPr/>
                <p:nvPr/>
              </p:nvSpPr>
              <p:spPr>
                <a:xfrm>
                  <a:off x="762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157" name="Rectangle 1156"/>
                <p:cNvSpPr/>
                <p:nvPr/>
              </p:nvSpPr>
              <p:spPr>
                <a:xfrm>
                  <a:off x="1219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158" name="Rectangle 1157"/>
                <p:cNvSpPr/>
                <p:nvPr/>
              </p:nvSpPr>
              <p:spPr>
                <a:xfrm>
                  <a:off x="1676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159" name="Rectangle 1158"/>
                <p:cNvSpPr/>
                <p:nvPr/>
              </p:nvSpPr>
              <p:spPr>
                <a:xfrm>
                  <a:off x="2133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160" name="Rectangle 1159"/>
                <p:cNvSpPr/>
                <p:nvPr/>
              </p:nvSpPr>
              <p:spPr>
                <a:xfrm>
                  <a:off x="2590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161" name="Rectangle 1160"/>
                <p:cNvSpPr/>
                <p:nvPr/>
              </p:nvSpPr>
              <p:spPr>
                <a:xfrm>
                  <a:off x="3048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162" name="Rectangle 1161"/>
                <p:cNvSpPr/>
                <p:nvPr/>
              </p:nvSpPr>
              <p:spPr>
                <a:xfrm>
                  <a:off x="3505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163" name="Rectangle 1162"/>
                <p:cNvSpPr/>
                <p:nvPr/>
              </p:nvSpPr>
              <p:spPr>
                <a:xfrm>
                  <a:off x="3962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164" name="Rectangle 1163"/>
                <p:cNvSpPr/>
                <p:nvPr/>
              </p:nvSpPr>
              <p:spPr>
                <a:xfrm>
                  <a:off x="4419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165" name="Rectangle 1164"/>
                <p:cNvSpPr/>
                <p:nvPr/>
              </p:nvSpPr>
              <p:spPr>
                <a:xfrm>
                  <a:off x="4876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166" name="Rectangle 1165"/>
                <p:cNvSpPr/>
                <p:nvPr/>
              </p:nvSpPr>
              <p:spPr>
                <a:xfrm>
                  <a:off x="5334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167" name="Rectangle 1166"/>
                <p:cNvSpPr/>
                <p:nvPr/>
              </p:nvSpPr>
              <p:spPr>
                <a:xfrm>
                  <a:off x="5791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168" name="Rectangle 1167"/>
                <p:cNvSpPr/>
                <p:nvPr/>
              </p:nvSpPr>
              <p:spPr>
                <a:xfrm>
                  <a:off x="6248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169" name="Rectangle 1168"/>
                <p:cNvSpPr/>
                <p:nvPr/>
              </p:nvSpPr>
              <p:spPr>
                <a:xfrm>
                  <a:off x="6705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170" name="Rectangle 1169"/>
                <p:cNvSpPr/>
                <p:nvPr/>
              </p:nvSpPr>
              <p:spPr>
                <a:xfrm>
                  <a:off x="7162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171" name="Rectangle 1170"/>
                <p:cNvSpPr/>
                <p:nvPr/>
              </p:nvSpPr>
              <p:spPr>
                <a:xfrm>
                  <a:off x="7620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172" name="Rectangle 1171"/>
                <p:cNvSpPr/>
                <p:nvPr/>
              </p:nvSpPr>
              <p:spPr>
                <a:xfrm>
                  <a:off x="8077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173" name="Rectangle 1172"/>
                <p:cNvSpPr/>
                <p:nvPr/>
              </p:nvSpPr>
              <p:spPr>
                <a:xfrm>
                  <a:off x="304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174" name="Rectangle 1173"/>
                <p:cNvSpPr/>
                <p:nvPr/>
              </p:nvSpPr>
              <p:spPr>
                <a:xfrm>
                  <a:off x="762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175" name="Rectangle 1174"/>
                <p:cNvSpPr/>
                <p:nvPr/>
              </p:nvSpPr>
              <p:spPr>
                <a:xfrm>
                  <a:off x="1219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176" name="Rectangle 1175"/>
                <p:cNvSpPr/>
                <p:nvPr/>
              </p:nvSpPr>
              <p:spPr>
                <a:xfrm>
                  <a:off x="1676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177" name="Rectangle 1176"/>
                <p:cNvSpPr/>
                <p:nvPr/>
              </p:nvSpPr>
              <p:spPr>
                <a:xfrm>
                  <a:off x="2133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178" name="Rectangle 1177"/>
                <p:cNvSpPr/>
                <p:nvPr/>
              </p:nvSpPr>
              <p:spPr>
                <a:xfrm>
                  <a:off x="2590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179" name="Rectangle 1178"/>
                <p:cNvSpPr/>
                <p:nvPr/>
              </p:nvSpPr>
              <p:spPr>
                <a:xfrm>
                  <a:off x="3048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180" name="Rectangle 1179"/>
                <p:cNvSpPr/>
                <p:nvPr/>
              </p:nvSpPr>
              <p:spPr>
                <a:xfrm>
                  <a:off x="3505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181" name="Rectangle 1180"/>
                <p:cNvSpPr/>
                <p:nvPr/>
              </p:nvSpPr>
              <p:spPr>
                <a:xfrm>
                  <a:off x="3962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182" name="Rectangle 1181"/>
                <p:cNvSpPr/>
                <p:nvPr/>
              </p:nvSpPr>
              <p:spPr>
                <a:xfrm>
                  <a:off x="4419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183" name="Rectangle 1182"/>
                <p:cNvSpPr/>
                <p:nvPr/>
              </p:nvSpPr>
              <p:spPr>
                <a:xfrm>
                  <a:off x="4876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184" name="Rectangle 1183"/>
                <p:cNvSpPr/>
                <p:nvPr/>
              </p:nvSpPr>
              <p:spPr>
                <a:xfrm>
                  <a:off x="5334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185" name="Rectangle 1184"/>
                <p:cNvSpPr/>
                <p:nvPr/>
              </p:nvSpPr>
              <p:spPr>
                <a:xfrm>
                  <a:off x="5791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186" name="Rectangle 1185"/>
                <p:cNvSpPr/>
                <p:nvPr/>
              </p:nvSpPr>
              <p:spPr>
                <a:xfrm>
                  <a:off x="6248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187" name="Rectangle 1186"/>
                <p:cNvSpPr/>
                <p:nvPr/>
              </p:nvSpPr>
              <p:spPr>
                <a:xfrm>
                  <a:off x="6705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188" name="Rectangle 1187"/>
                <p:cNvSpPr/>
                <p:nvPr/>
              </p:nvSpPr>
              <p:spPr>
                <a:xfrm>
                  <a:off x="7162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189" name="Rectangle 1188"/>
                <p:cNvSpPr/>
                <p:nvPr/>
              </p:nvSpPr>
              <p:spPr>
                <a:xfrm>
                  <a:off x="7620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190" name="Rectangle 1189"/>
                <p:cNvSpPr/>
                <p:nvPr/>
              </p:nvSpPr>
              <p:spPr>
                <a:xfrm>
                  <a:off x="8077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191" name="Rectangle 1190"/>
                <p:cNvSpPr/>
                <p:nvPr/>
              </p:nvSpPr>
              <p:spPr>
                <a:xfrm>
                  <a:off x="304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192" name="Rectangle 1191"/>
                <p:cNvSpPr/>
                <p:nvPr/>
              </p:nvSpPr>
              <p:spPr>
                <a:xfrm>
                  <a:off x="762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193" name="Rectangle 1192"/>
                <p:cNvSpPr/>
                <p:nvPr/>
              </p:nvSpPr>
              <p:spPr>
                <a:xfrm>
                  <a:off x="1219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195" name="Rectangle 1194"/>
                <p:cNvSpPr/>
                <p:nvPr/>
              </p:nvSpPr>
              <p:spPr>
                <a:xfrm>
                  <a:off x="1676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196" name="Rectangle 1195"/>
                <p:cNvSpPr/>
                <p:nvPr/>
              </p:nvSpPr>
              <p:spPr>
                <a:xfrm>
                  <a:off x="2133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197" name="Rectangle 1196"/>
                <p:cNvSpPr/>
                <p:nvPr/>
              </p:nvSpPr>
              <p:spPr>
                <a:xfrm>
                  <a:off x="2590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198" name="Rectangle 1197"/>
                <p:cNvSpPr/>
                <p:nvPr/>
              </p:nvSpPr>
              <p:spPr>
                <a:xfrm>
                  <a:off x="3048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199" name="Rectangle 1198"/>
                <p:cNvSpPr/>
                <p:nvPr/>
              </p:nvSpPr>
              <p:spPr>
                <a:xfrm>
                  <a:off x="3505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200" name="Rectangle 1199"/>
                <p:cNvSpPr/>
                <p:nvPr/>
              </p:nvSpPr>
              <p:spPr>
                <a:xfrm>
                  <a:off x="3962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201" name="Rectangle 1200"/>
                <p:cNvSpPr/>
                <p:nvPr/>
              </p:nvSpPr>
              <p:spPr>
                <a:xfrm>
                  <a:off x="4419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202" name="Rectangle 1201"/>
                <p:cNvSpPr/>
                <p:nvPr/>
              </p:nvSpPr>
              <p:spPr>
                <a:xfrm>
                  <a:off x="4876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203" name="Rectangle 1202"/>
                <p:cNvSpPr/>
                <p:nvPr/>
              </p:nvSpPr>
              <p:spPr>
                <a:xfrm>
                  <a:off x="5334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204" name="Rectangle 1203"/>
                <p:cNvSpPr/>
                <p:nvPr/>
              </p:nvSpPr>
              <p:spPr>
                <a:xfrm>
                  <a:off x="5791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205" name="Rectangle 1204"/>
                <p:cNvSpPr/>
                <p:nvPr/>
              </p:nvSpPr>
              <p:spPr>
                <a:xfrm>
                  <a:off x="6248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206" name="Rectangle 1205"/>
                <p:cNvSpPr/>
                <p:nvPr/>
              </p:nvSpPr>
              <p:spPr>
                <a:xfrm>
                  <a:off x="6705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207" name="Rectangle 1206"/>
                <p:cNvSpPr/>
                <p:nvPr/>
              </p:nvSpPr>
              <p:spPr>
                <a:xfrm>
                  <a:off x="7162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208" name="Rectangle 1207"/>
                <p:cNvSpPr/>
                <p:nvPr/>
              </p:nvSpPr>
              <p:spPr>
                <a:xfrm>
                  <a:off x="7620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209" name="Rectangle 1208"/>
                <p:cNvSpPr/>
                <p:nvPr/>
              </p:nvSpPr>
              <p:spPr>
                <a:xfrm>
                  <a:off x="8077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</p:grpSp>
          <p:sp>
            <p:nvSpPr>
              <p:cNvPr id="1045" name="TextBox 1044"/>
              <p:cNvSpPr txBox="1"/>
              <p:nvPr/>
            </p:nvSpPr>
            <p:spPr>
              <a:xfrm>
                <a:off x="2133600" y="2229535"/>
                <a:ext cx="44196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FF0000"/>
                    </a:solidFill>
                    <a:latin typeface="Calibri"/>
                    <a:cs typeface="Calibri"/>
                  </a:rPr>
                  <a:t>atomicity violations</a:t>
                </a:r>
                <a:endParaRPr lang="en-US" sz="3600" dirty="0">
                  <a:solidFill>
                    <a:srgbClr val="FF0000"/>
                  </a:solidFill>
                  <a:latin typeface="Calibri"/>
                  <a:cs typeface="Calibri"/>
                </a:endParaRPr>
              </a:p>
            </p:txBody>
          </p:sp>
        </p:grpSp>
        <p:grpSp>
          <p:nvGrpSpPr>
            <p:cNvPr id="830" name="Group 823"/>
            <p:cNvGrpSpPr/>
            <p:nvPr/>
          </p:nvGrpSpPr>
          <p:grpSpPr>
            <a:xfrm>
              <a:off x="1142999" y="3239869"/>
              <a:ext cx="3200401" cy="646331"/>
              <a:chOff x="914399" y="3239869"/>
              <a:chExt cx="3200401" cy="646331"/>
            </a:xfrm>
          </p:grpSpPr>
          <p:grpSp>
            <p:nvGrpSpPr>
              <p:cNvPr id="1004" name="Group 616"/>
              <p:cNvGrpSpPr/>
              <p:nvPr/>
            </p:nvGrpSpPr>
            <p:grpSpPr>
              <a:xfrm flipV="1">
                <a:off x="914399" y="3385234"/>
                <a:ext cx="838194" cy="279400"/>
                <a:chOff x="304800" y="914400"/>
                <a:chExt cx="6400800" cy="2133600"/>
              </a:xfrm>
            </p:grpSpPr>
            <p:sp>
              <p:nvSpPr>
                <p:cNvPr id="1006" name="Rectangle 1005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007" name="Rectangle 1006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008" name="Rectangle 1007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009" name="Rectangle 1008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010" name="Rectangle 1009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011" name="Rectangle 1010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012" name="Rectangle 1011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013" name="Rectangle 1012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014" name="Rectangle 1013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015" name="Rectangle 1014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016" name="Rectangle 1015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017" name="Rectangle 1016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018" name="Rectangle 1017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019" name="Rectangle 1018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020" name="Rectangle 1019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021" name="Rectangle 1020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022" name="Rectangle 1021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023" name="Rectangle 1022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024" name="Rectangle 1023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025" name="Rectangle 1024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026" name="Rectangle 1025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027" name="Rectangle 1026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028" name="Rectangle 1027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029" name="Rectangle 1028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030" name="Rectangle 1029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031" name="Rectangle 1030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032" name="Rectangle 1031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033" name="Rectangle 1032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034" name="Rectangle 1033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035" name="Rectangle 1034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036" name="Rectangle 1035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037" name="Rectangle 1036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038" name="Rectangle 1037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039" name="Rectangle 1038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040" name="Rectangle 1039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041" name="Rectangle 1040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042" name="Rectangle 1041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043" name="Rectangle 1042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</p:grpSp>
          <p:sp>
            <p:nvSpPr>
              <p:cNvPr id="1005" name="TextBox 1004"/>
              <p:cNvSpPr txBox="1"/>
              <p:nvPr/>
            </p:nvSpPr>
            <p:spPr>
              <a:xfrm>
                <a:off x="2133600" y="3239869"/>
                <a:ext cx="19812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FF0000"/>
                    </a:solidFill>
                    <a:latin typeface="Calibri"/>
                    <a:cs typeface="Calibri"/>
                  </a:rPr>
                  <a:t>deadlock</a:t>
                </a:r>
                <a:endParaRPr lang="en-US" sz="3600" dirty="0">
                  <a:solidFill>
                    <a:srgbClr val="FF0000"/>
                  </a:solidFill>
                  <a:latin typeface="Calibri"/>
                  <a:cs typeface="Calibri"/>
                </a:endParaRPr>
              </a:p>
            </p:txBody>
          </p:sp>
        </p:grpSp>
        <p:grpSp>
          <p:nvGrpSpPr>
            <p:cNvPr id="831" name="Group 824"/>
            <p:cNvGrpSpPr/>
            <p:nvPr/>
          </p:nvGrpSpPr>
          <p:grpSpPr>
            <a:xfrm>
              <a:off x="1164771" y="4134533"/>
              <a:ext cx="4474029" cy="666067"/>
              <a:chOff x="936171" y="4134533"/>
              <a:chExt cx="4474029" cy="666067"/>
            </a:xfrm>
          </p:grpSpPr>
          <p:grpSp>
            <p:nvGrpSpPr>
              <p:cNvPr id="832" name="Group 655"/>
              <p:cNvGrpSpPr/>
              <p:nvPr/>
            </p:nvGrpSpPr>
            <p:grpSpPr>
              <a:xfrm>
                <a:off x="936171" y="4134533"/>
                <a:ext cx="1045026" cy="609597"/>
                <a:chOff x="304800" y="914400"/>
                <a:chExt cx="8229600" cy="4800600"/>
              </a:xfrm>
            </p:grpSpPr>
            <p:sp>
              <p:nvSpPr>
                <p:cNvPr id="834" name="Rectangle 833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835" name="Rectangle 834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836" name="Rectangle 835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837" name="Rectangle 836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838" name="Rectangle 837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839" name="Rectangle 838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840" name="Rectangle 839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841" name="Rectangle 840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842" name="Rectangle 841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843" name="Rectangle 842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844" name="Rectangle 843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845" name="Rectangle 844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846" name="Rectangle 845"/>
                <p:cNvSpPr/>
                <p:nvPr/>
              </p:nvSpPr>
              <p:spPr>
                <a:xfrm>
                  <a:off x="5791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847" name="Rectangle 846"/>
                <p:cNvSpPr/>
                <p:nvPr/>
              </p:nvSpPr>
              <p:spPr>
                <a:xfrm>
                  <a:off x="62484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848" name="Rectangle 847"/>
                <p:cNvSpPr/>
                <p:nvPr/>
              </p:nvSpPr>
              <p:spPr>
                <a:xfrm>
                  <a:off x="67056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849" name="Rectangle 848"/>
                <p:cNvSpPr/>
                <p:nvPr/>
              </p:nvSpPr>
              <p:spPr>
                <a:xfrm>
                  <a:off x="7162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850" name="Rectangle 849"/>
                <p:cNvSpPr/>
                <p:nvPr/>
              </p:nvSpPr>
              <p:spPr>
                <a:xfrm>
                  <a:off x="7620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851" name="Rectangle 850"/>
                <p:cNvSpPr/>
                <p:nvPr/>
              </p:nvSpPr>
              <p:spPr>
                <a:xfrm>
                  <a:off x="8077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852" name="Rectangle 851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853" name="Rectangle 852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854" name="Rectangle 853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855" name="Rectangle 854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856" name="Rectangle 855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857" name="Rectangle 856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858" name="Rectangle 857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859" name="Rectangle 858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860" name="Rectangle 859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861" name="Rectangle 860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862" name="Rectangle 861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863" name="Rectangle 862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864" name="Rectangle 863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Calibri"/>
                    <a:cs typeface="Calibri"/>
                  </a:endParaRPr>
                </a:p>
              </p:txBody>
            </p:sp>
            <p:sp>
              <p:nvSpPr>
                <p:cNvPr id="865" name="Rectangle 864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866" name="Rectangle 865"/>
                <p:cNvSpPr/>
                <p:nvPr/>
              </p:nvSpPr>
              <p:spPr>
                <a:xfrm>
                  <a:off x="6705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867" name="Rectangle 866"/>
                <p:cNvSpPr/>
                <p:nvPr/>
              </p:nvSpPr>
              <p:spPr>
                <a:xfrm>
                  <a:off x="7162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868" name="Rectangle 867"/>
                <p:cNvSpPr/>
                <p:nvPr/>
              </p:nvSpPr>
              <p:spPr>
                <a:xfrm>
                  <a:off x="7620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869" name="Rectangle 868"/>
                <p:cNvSpPr/>
                <p:nvPr/>
              </p:nvSpPr>
              <p:spPr>
                <a:xfrm>
                  <a:off x="8077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870" name="Rectangle 869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871" name="Rectangle 870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872" name="Rectangle 871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873" name="Rectangle 872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874" name="Rectangle 873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875" name="Rectangle 874"/>
                <p:cNvSpPr/>
                <p:nvPr/>
              </p:nvSpPr>
              <p:spPr>
                <a:xfrm>
                  <a:off x="2590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876" name="Rectangle 875"/>
                <p:cNvSpPr/>
                <p:nvPr/>
              </p:nvSpPr>
              <p:spPr>
                <a:xfrm>
                  <a:off x="3048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877" name="Rectangle 876"/>
                <p:cNvSpPr/>
                <p:nvPr/>
              </p:nvSpPr>
              <p:spPr>
                <a:xfrm>
                  <a:off x="3505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878" name="Rectangle 877"/>
                <p:cNvSpPr/>
                <p:nvPr/>
              </p:nvSpPr>
              <p:spPr>
                <a:xfrm>
                  <a:off x="39624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879" name="Rectangle 878"/>
                <p:cNvSpPr/>
                <p:nvPr/>
              </p:nvSpPr>
              <p:spPr>
                <a:xfrm>
                  <a:off x="44196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880" name="Rectangle 879"/>
                <p:cNvSpPr/>
                <p:nvPr/>
              </p:nvSpPr>
              <p:spPr>
                <a:xfrm>
                  <a:off x="4876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881" name="Rectangle 880"/>
                <p:cNvSpPr/>
                <p:nvPr/>
              </p:nvSpPr>
              <p:spPr>
                <a:xfrm>
                  <a:off x="5334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882" name="Rectangle 881"/>
                <p:cNvSpPr/>
                <p:nvPr/>
              </p:nvSpPr>
              <p:spPr>
                <a:xfrm>
                  <a:off x="5791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883" name="Rectangle 882"/>
                <p:cNvSpPr/>
                <p:nvPr/>
              </p:nvSpPr>
              <p:spPr>
                <a:xfrm>
                  <a:off x="62484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884" name="Rectangle 883"/>
                <p:cNvSpPr/>
                <p:nvPr/>
              </p:nvSpPr>
              <p:spPr>
                <a:xfrm>
                  <a:off x="67056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885" name="Rectangle 884"/>
                <p:cNvSpPr/>
                <p:nvPr/>
              </p:nvSpPr>
              <p:spPr>
                <a:xfrm>
                  <a:off x="7162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886" name="Rectangle 885"/>
                <p:cNvSpPr/>
                <p:nvPr/>
              </p:nvSpPr>
              <p:spPr>
                <a:xfrm>
                  <a:off x="7620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887" name="Rectangle 886"/>
                <p:cNvSpPr/>
                <p:nvPr/>
              </p:nvSpPr>
              <p:spPr>
                <a:xfrm>
                  <a:off x="8077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888" name="Rectangle 887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889" name="Rectangle 888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890" name="Rectangle 889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891" name="Rectangle 890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892" name="Rectangle 891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893" name="Rectangle 892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894" name="Rectangle 893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895" name="Rectangle 894"/>
                <p:cNvSpPr/>
                <p:nvPr/>
              </p:nvSpPr>
              <p:spPr>
                <a:xfrm>
                  <a:off x="3505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896" name="Rectangle 895"/>
                <p:cNvSpPr/>
                <p:nvPr/>
              </p:nvSpPr>
              <p:spPr>
                <a:xfrm>
                  <a:off x="39624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897" name="Rectangle 896"/>
                <p:cNvSpPr/>
                <p:nvPr/>
              </p:nvSpPr>
              <p:spPr>
                <a:xfrm>
                  <a:off x="44196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898" name="Rectangle 897"/>
                <p:cNvSpPr/>
                <p:nvPr/>
              </p:nvSpPr>
              <p:spPr>
                <a:xfrm>
                  <a:off x="4876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899" name="Rectangle 898"/>
                <p:cNvSpPr/>
                <p:nvPr/>
              </p:nvSpPr>
              <p:spPr>
                <a:xfrm>
                  <a:off x="5334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900" name="Rectangle 899"/>
                <p:cNvSpPr/>
                <p:nvPr/>
              </p:nvSpPr>
              <p:spPr>
                <a:xfrm>
                  <a:off x="5791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901" name="Rectangle 900"/>
                <p:cNvSpPr/>
                <p:nvPr/>
              </p:nvSpPr>
              <p:spPr>
                <a:xfrm>
                  <a:off x="62484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902" name="Rectangle 901"/>
                <p:cNvSpPr/>
                <p:nvPr/>
              </p:nvSpPr>
              <p:spPr>
                <a:xfrm>
                  <a:off x="67056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903" name="Rectangle 902"/>
                <p:cNvSpPr/>
                <p:nvPr/>
              </p:nvSpPr>
              <p:spPr>
                <a:xfrm>
                  <a:off x="7162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904" name="Rectangle 903"/>
                <p:cNvSpPr/>
                <p:nvPr/>
              </p:nvSpPr>
              <p:spPr>
                <a:xfrm>
                  <a:off x="7620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905" name="Rectangle 904"/>
                <p:cNvSpPr/>
                <p:nvPr/>
              </p:nvSpPr>
              <p:spPr>
                <a:xfrm>
                  <a:off x="8077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906" name="Rectangle 905"/>
                <p:cNvSpPr/>
                <p:nvPr/>
              </p:nvSpPr>
              <p:spPr>
                <a:xfrm>
                  <a:off x="304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907" name="Rectangle 906"/>
                <p:cNvSpPr/>
                <p:nvPr/>
              </p:nvSpPr>
              <p:spPr>
                <a:xfrm>
                  <a:off x="762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908" name="Rectangle 907"/>
                <p:cNvSpPr/>
                <p:nvPr/>
              </p:nvSpPr>
              <p:spPr>
                <a:xfrm>
                  <a:off x="1219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909" name="Rectangle 908"/>
                <p:cNvSpPr/>
                <p:nvPr/>
              </p:nvSpPr>
              <p:spPr>
                <a:xfrm>
                  <a:off x="16764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910" name="Rectangle 909"/>
                <p:cNvSpPr/>
                <p:nvPr/>
              </p:nvSpPr>
              <p:spPr>
                <a:xfrm>
                  <a:off x="21336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911" name="Rectangle 910"/>
                <p:cNvSpPr/>
                <p:nvPr/>
              </p:nvSpPr>
              <p:spPr>
                <a:xfrm>
                  <a:off x="2590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912" name="Rectangle 911"/>
                <p:cNvSpPr/>
                <p:nvPr/>
              </p:nvSpPr>
              <p:spPr>
                <a:xfrm>
                  <a:off x="3048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913" name="Rectangle 912"/>
                <p:cNvSpPr/>
                <p:nvPr/>
              </p:nvSpPr>
              <p:spPr>
                <a:xfrm>
                  <a:off x="3505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914" name="Rectangle 913"/>
                <p:cNvSpPr/>
                <p:nvPr/>
              </p:nvSpPr>
              <p:spPr>
                <a:xfrm>
                  <a:off x="39624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915" name="Rectangle 914"/>
                <p:cNvSpPr/>
                <p:nvPr/>
              </p:nvSpPr>
              <p:spPr>
                <a:xfrm>
                  <a:off x="44196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916" name="Rectangle 915"/>
                <p:cNvSpPr/>
                <p:nvPr/>
              </p:nvSpPr>
              <p:spPr>
                <a:xfrm>
                  <a:off x="4876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917" name="Rectangle 916"/>
                <p:cNvSpPr/>
                <p:nvPr/>
              </p:nvSpPr>
              <p:spPr>
                <a:xfrm>
                  <a:off x="5334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918" name="Rectangle 917"/>
                <p:cNvSpPr/>
                <p:nvPr/>
              </p:nvSpPr>
              <p:spPr>
                <a:xfrm>
                  <a:off x="5791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919" name="Rectangle 918"/>
                <p:cNvSpPr/>
                <p:nvPr/>
              </p:nvSpPr>
              <p:spPr>
                <a:xfrm>
                  <a:off x="62484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920" name="Rectangle 919"/>
                <p:cNvSpPr/>
                <p:nvPr/>
              </p:nvSpPr>
              <p:spPr>
                <a:xfrm>
                  <a:off x="67056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921" name="Rectangle 920"/>
                <p:cNvSpPr/>
                <p:nvPr/>
              </p:nvSpPr>
              <p:spPr>
                <a:xfrm>
                  <a:off x="7162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922" name="Rectangle 921"/>
                <p:cNvSpPr/>
                <p:nvPr/>
              </p:nvSpPr>
              <p:spPr>
                <a:xfrm>
                  <a:off x="7620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923" name="Rectangle 922"/>
                <p:cNvSpPr/>
                <p:nvPr/>
              </p:nvSpPr>
              <p:spPr>
                <a:xfrm>
                  <a:off x="8077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924" name="Rectangle 923"/>
                <p:cNvSpPr/>
                <p:nvPr/>
              </p:nvSpPr>
              <p:spPr>
                <a:xfrm>
                  <a:off x="304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925" name="Rectangle 924"/>
                <p:cNvSpPr/>
                <p:nvPr/>
              </p:nvSpPr>
              <p:spPr>
                <a:xfrm>
                  <a:off x="762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926" name="Rectangle 925"/>
                <p:cNvSpPr/>
                <p:nvPr/>
              </p:nvSpPr>
              <p:spPr>
                <a:xfrm>
                  <a:off x="1219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927" name="Rectangle 926"/>
                <p:cNvSpPr/>
                <p:nvPr/>
              </p:nvSpPr>
              <p:spPr>
                <a:xfrm>
                  <a:off x="16764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928" name="Rectangle 927"/>
                <p:cNvSpPr/>
                <p:nvPr/>
              </p:nvSpPr>
              <p:spPr>
                <a:xfrm>
                  <a:off x="21336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929" name="Rectangle 928"/>
                <p:cNvSpPr/>
                <p:nvPr/>
              </p:nvSpPr>
              <p:spPr>
                <a:xfrm>
                  <a:off x="2590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930" name="Rectangle 929"/>
                <p:cNvSpPr/>
                <p:nvPr/>
              </p:nvSpPr>
              <p:spPr>
                <a:xfrm>
                  <a:off x="3048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931" name="Rectangle 930"/>
                <p:cNvSpPr/>
                <p:nvPr/>
              </p:nvSpPr>
              <p:spPr>
                <a:xfrm>
                  <a:off x="3505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932" name="Rectangle 931"/>
                <p:cNvSpPr/>
                <p:nvPr/>
              </p:nvSpPr>
              <p:spPr>
                <a:xfrm>
                  <a:off x="39624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933" name="Rectangle 932"/>
                <p:cNvSpPr/>
                <p:nvPr/>
              </p:nvSpPr>
              <p:spPr>
                <a:xfrm>
                  <a:off x="44196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934" name="Rectangle 933"/>
                <p:cNvSpPr/>
                <p:nvPr/>
              </p:nvSpPr>
              <p:spPr>
                <a:xfrm>
                  <a:off x="4876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935" name="Rectangle 934"/>
                <p:cNvSpPr/>
                <p:nvPr/>
              </p:nvSpPr>
              <p:spPr>
                <a:xfrm>
                  <a:off x="5334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936" name="Rectangle 935"/>
                <p:cNvSpPr/>
                <p:nvPr/>
              </p:nvSpPr>
              <p:spPr>
                <a:xfrm>
                  <a:off x="5791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937" name="Rectangle 936"/>
                <p:cNvSpPr/>
                <p:nvPr/>
              </p:nvSpPr>
              <p:spPr>
                <a:xfrm>
                  <a:off x="62484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938" name="Rectangle 937"/>
                <p:cNvSpPr/>
                <p:nvPr/>
              </p:nvSpPr>
              <p:spPr>
                <a:xfrm>
                  <a:off x="67056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939" name="Rectangle 938"/>
                <p:cNvSpPr/>
                <p:nvPr/>
              </p:nvSpPr>
              <p:spPr>
                <a:xfrm>
                  <a:off x="7162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940" name="Rectangle 939"/>
                <p:cNvSpPr/>
                <p:nvPr/>
              </p:nvSpPr>
              <p:spPr>
                <a:xfrm>
                  <a:off x="7620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941" name="Rectangle 940"/>
                <p:cNvSpPr/>
                <p:nvPr/>
              </p:nvSpPr>
              <p:spPr>
                <a:xfrm>
                  <a:off x="8077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942" name="Rectangle 941"/>
                <p:cNvSpPr/>
                <p:nvPr/>
              </p:nvSpPr>
              <p:spPr>
                <a:xfrm>
                  <a:off x="304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943" name="Rectangle 942"/>
                <p:cNvSpPr/>
                <p:nvPr/>
              </p:nvSpPr>
              <p:spPr>
                <a:xfrm>
                  <a:off x="762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944" name="Rectangle 943"/>
                <p:cNvSpPr/>
                <p:nvPr/>
              </p:nvSpPr>
              <p:spPr>
                <a:xfrm>
                  <a:off x="1219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945" name="Rectangle 944"/>
                <p:cNvSpPr/>
                <p:nvPr/>
              </p:nvSpPr>
              <p:spPr>
                <a:xfrm>
                  <a:off x="16764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946" name="Rectangle 945"/>
                <p:cNvSpPr/>
                <p:nvPr/>
              </p:nvSpPr>
              <p:spPr>
                <a:xfrm>
                  <a:off x="21336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947" name="Rectangle 946"/>
                <p:cNvSpPr/>
                <p:nvPr/>
              </p:nvSpPr>
              <p:spPr>
                <a:xfrm>
                  <a:off x="2590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948" name="Rectangle 947"/>
                <p:cNvSpPr/>
                <p:nvPr/>
              </p:nvSpPr>
              <p:spPr>
                <a:xfrm>
                  <a:off x="3048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949" name="Rectangle 948"/>
                <p:cNvSpPr/>
                <p:nvPr/>
              </p:nvSpPr>
              <p:spPr>
                <a:xfrm>
                  <a:off x="3505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950" name="Rectangle 949"/>
                <p:cNvSpPr/>
                <p:nvPr/>
              </p:nvSpPr>
              <p:spPr>
                <a:xfrm>
                  <a:off x="39624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951" name="Rectangle 950"/>
                <p:cNvSpPr/>
                <p:nvPr/>
              </p:nvSpPr>
              <p:spPr>
                <a:xfrm>
                  <a:off x="44196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952" name="Rectangle 951"/>
                <p:cNvSpPr/>
                <p:nvPr/>
              </p:nvSpPr>
              <p:spPr>
                <a:xfrm>
                  <a:off x="4876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953" name="Rectangle 952"/>
                <p:cNvSpPr/>
                <p:nvPr/>
              </p:nvSpPr>
              <p:spPr>
                <a:xfrm>
                  <a:off x="5334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954" name="Rectangle 953"/>
                <p:cNvSpPr/>
                <p:nvPr/>
              </p:nvSpPr>
              <p:spPr>
                <a:xfrm>
                  <a:off x="5791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955" name="Rectangle 954"/>
                <p:cNvSpPr/>
                <p:nvPr/>
              </p:nvSpPr>
              <p:spPr>
                <a:xfrm>
                  <a:off x="62484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956" name="Rectangle 955"/>
                <p:cNvSpPr/>
                <p:nvPr/>
              </p:nvSpPr>
              <p:spPr>
                <a:xfrm>
                  <a:off x="67056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957" name="Rectangle 956"/>
                <p:cNvSpPr/>
                <p:nvPr/>
              </p:nvSpPr>
              <p:spPr>
                <a:xfrm>
                  <a:off x="7162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958" name="Rectangle 957"/>
                <p:cNvSpPr/>
                <p:nvPr/>
              </p:nvSpPr>
              <p:spPr>
                <a:xfrm>
                  <a:off x="7620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959" name="Rectangle 958"/>
                <p:cNvSpPr/>
                <p:nvPr/>
              </p:nvSpPr>
              <p:spPr>
                <a:xfrm>
                  <a:off x="8077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960" name="Rectangle 959"/>
                <p:cNvSpPr/>
                <p:nvPr/>
              </p:nvSpPr>
              <p:spPr>
                <a:xfrm>
                  <a:off x="304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961" name="Rectangle 960"/>
                <p:cNvSpPr/>
                <p:nvPr/>
              </p:nvSpPr>
              <p:spPr>
                <a:xfrm>
                  <a:off x="762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962" name="Rectangle 961"/>
                <p:cNvSpPr/>
                <p:nvPr/>
              </p:nvSpPr>
              <p:spPr>
                <a:xfrm>
                  <a:off x="1219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963" name="Rectangle 962"/>
                <p:cNvSpPr/>
                <p:nvPr/>
              </p:nvSpPr>
              <p:spPr>
                <a:xfrm>
                  <a:off x="1676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964" name="Rectangle 963"/>
                <p:cNvSpPr/>
                <p:nvPr/>
              </p:nvSpPr>
              <p:spPr>
                <a:xfrm>
                  <a:off x="2133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965" name="Rectangle 964"/>
                <p:cNvSpPr/>
                <p:nvPr/>
              </p:nvSpPr>
              <p:spPr>
                <a:xfrm>
                  <a:off x="2590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966" name="Rectangle 965"/>
                <p:cNvSpPr/>
                <p:nvPr/>
              </p:nvSpPr>
              <p:spPr>
                <a:xfrm>
                  <a:off x="3048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967" name="Rectangle 966"/>
                <p:cNvSpPr/>
                <p:nvPr/>
              </p:nvSpPr>
              <p:spPr>
                <a:xfrm>
                  <a:off x="3505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968" name="Rectangle 967"/>
                <p:cNvSpPr/>
                <p:nvPr/>
              </p:nvSpPr>
              <p:spPr>
                <a:xfrm>
                  <a:off x="3962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969" name="Rectangle 968"/>
                <p:cNvSpPr/>
                <p:nvPr/>
              </p:nvSpPr>
              <p:spPr>
                <a:xfrm>
                  <a:off x="4419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970" name="Rectangle 969"/>
                <p:cNvSpPr/>
                <p:nvPr/>
              </p:nvSpPr>
              <p:spPr>
                <a:xfrm>
                  <a:off x="4876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971" name="Rectangle 970"/>
                <p:cNvSpPr/>
                <p:nvPr/>
              </p:nvSpPr>
              <p:spPr>
                <a:xfrm>
                  <a:off x="5334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972" name="Rectangle 971"/>
                <p:cNvSpPr/>
                <p:nvPr/>
              </p:nvSpPr>
              <p:spPr>
                <a:xfrm>
                  <a:off x="5791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973" name="Rectangle 972"/>
                <p:cNvSpPr/>
                <p:nvPr/>
              </p:nvSpPr>
              <p:spPr>
                <a:xfrm>
                  <a:off x="6248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974" name="Rectangle 973"/>
                <p:cNvSpPr/>
                <p:nvPr/>
              </p:nvSpPr>
              <p:spPr>
                <a:xfrm>
                  <a:off x="6705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975" name="Rectangle 974"/>
                <p:cNvSpPr/>
                <p:nvPr/>
              </p:nvSpPr>
              <p:spPr>
                <a:xfrm>
                  <a:off x="7162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976" name="Rectangle 975"/>
                <p:cNvSpPr/>
                <p:nvPr/>
              </p:nvSpPr>
              <p:spPr>
                <a:xfrm>
                  <a:off x="7620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977" name="Rectangle 976"/>
                <p:cNvSpPr/>
                <p:nvPr/>
              </p:nvSpPr>
              <p:spPr>
                <a:xfrm>
                  <a:off x="8077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978" name="Rectangle 977"/>
                <p:cNvSpPr/>
                <p:nvPr/>
              </p:nvSpPr>
              <p:spPr>
                <a:xfrm>
                  <a:off x="304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979" name="Rectangle 978"/>
                <p:cNvSpPr/>
                <p:nvPr/>
              </p:nvSpPr>
              <p:spPr>
                <a:xfrm>
                  <a:off x="762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980" name="Rectangle 979"/>
                <p:cNvSpPr/>
                <p:nvPr/>
              </p:nvSpPr>
              <p:spPr>
                <a:xfrm>
                  <a:off x="1219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981" name="Rectangle 980"/>
                <p:cNvSpPr/>
                <p:nvPr/>
              </p:nvSpPr>
              <p:spPr>
                <a:xfrm>
                  <a:off x="16764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983" name="Rectangle 982"/>
                <p:cNvSpPr/>
                <p:nvPr/>
              </p:nvSpPr>
              <p:spPr>
                <a:xfrm>
                  <a:off x="21336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991" name="Rectangle 990"/>
                <p:cNvSpPr/>
                <p:nvPr/>
              </p:nvSpPr>
              <p:spPr>
                <a:xfrm>
                  <a:off x="2590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992" name="Rectangle 991"/>
                <p:cNvSpPr/>
                <p:nvPr/>
              </p:nvSpPr>
              <p:spPr>
                <a:xfrm>
                  <a:off x="3048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993" name="Rectangle 992"/>
                <p:cNvSpPr/>
                <p:nvPr/>
              </p:nvSpPr>
              <p:spPr>
                <a:xfrm>
                  <a:off x="3505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994" name="Rectangle 993"/>
                <p:cNvSpPr/>
                <p:nvPr/>
              </p:nvSpPr>
              <p:spPr>
                <a:xfrm>
                  <a:off x="39624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995" name="Rectangle 994"/>
                <p:cNvSpPr/>
                <p:nvPr/>
              </p:nvSpPr>
              <p:spPr>
                <a:xfrm>
                  <a:off x="44196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996" name="Rectangle 995"/>
                <p:cNvSpPr/>
                <p:nvPr/>
              </p:nvSpPr>
              <p:spPr>
                <a:xfrm>
                  <a:off x="4876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997" name="Rectangle 996"/>
                <p:cNvSpPr/>
                <p:nvPr/>
              </p:nvSpPr>
              <p:spPr>
                <a:xfrm>
                  <a:off x="5334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998" name="Rectangle 997"/>
                <p:cNvSpPr/>
                <p:nvPr/>
              </p:nvSpPr>
              <p:spPr>
                <a:xfrm>
                  <a:off x="5791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999" name="Rectangle 998"/>
                <p:cNvSpPr/>
                <p:nvPr/>
              </p:nvSpPr>
              <p:spPr>
                <a:xfrm>
                  <a:off x="62484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000" name="Rectangle 999"/>
                <p:cNvSpPr/>
                <p:nvPr/>
              </p:nvSpPr>
              <p:spPr>
                <a:xfrm>
                  <a:off x="67056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001" name="Rectangle 1000"/>
                <p:cNvSpPr/>
                <p:nvPr/>
              </p:nvSpPr>
              <p:spPr>
                <a:xfrm>
                  <a:off x="7162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002" name="Rectangle 1001"/>
                <p:cNvSpPr/>
                <p:nvPr/>
              </p:nvSpPr>
              <p:spPr>
                <a:xfrm>
                  <a:off x="7620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003" name="Rectangle 1002"/>
                <p:cNvSpPr/>
                <p:nvPr/>
              </p:nvSpPr>
              <p:spPr>
                <a:xfrm>
                  <a:off x="8077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</p:grpSp>
          <p:sp>
            <p:nvSpPr>
              <p:cNvPr id="833" name="TextBox 832"/>
              <p:cNvSpPr txBox="1"/>
              <p:nvPr/>
            </p:nvSpPr>
            <p:spPr>
              <a:xfrm>
                <a:off x="2133600" y="4154269"/>
                <a:ext cx="32766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FF0000"/>
                    </a:solidFill>
                    <a:latin typeface="Calibri"/>
                    <a:cs typeface="Calibri"/>
                  </a:rPr>
                  <a:t>order violations</a:t>
                </a:r>
                <a:endParaRPr lang="en-US" sz="3600" dirty="0">
                  <a:solidFill>
                    <a:srgbClr val="FF0000"/>
                  </a:solidFill>
                  <a:latin typeface="Calibri"/>
                  <a:cs typeface="Calibri"/>
                </a:endParaRPr>
              </a:p>
            </p:txBody>
          </p:sp>
        </p:grpSp>
      </p:grpSp>
      <p:sp>
        <p:nvSpPr>
          <p:cNvPr id="704" name="TextBox 703"/>
          <p:cNvSpPr txBox="1"/>
          <p:nvPr/>
        </p:nvSpPr>
        <p:spPr>
          <a:xfrm>
            <a:off x="152400" y="2902803"/>
            <a:ext cx="2590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cap="small" dirty="0">
                <a:latin typeface="Calibri"/>
                <a:cs typeface="Calibri"/>
              </a:rPr>
              <a:t>D</a:t>
            </a:r>
            <a:r>
              <a:rPr lang="en-US" sz="4800" b="1" cap="small" dirty="0" smtClean="0">
                <a:latin typeface="Calibri"/>
                <a:cs typeface="Calibri"/>
              </a:rPr>
              <a:t>threads</a:t>
            </a:r>
            <a:endParaRPr lang="en-US" sz="4800" b="1" cap="small" dirty="0">
              <a:latin typeface="Calibri"/>
              <a:cs typeface="Calibri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2743200" y="5562600"/>
            <a:ext cx="5715000" cy="1066800"/>
            <a:chOff x="2743200" y="5562600"/>
            <a:chExt cx="5715000" cy="1066800"/>
          </a:xfrm>
        </p:grpSpPr>
        <p:grpSp>
          <p:nvGrpSpPr>
            <p:cNvPr id="548" name="Group 983"/>
            <p:cNvGrpSpPr/>
            <p:nvPr/>
          </p:nvGrpSpPr>
          <p:grpSpPr>
            <a:xfrm>
              <a:off x="2989942" y="5754469"/>
              <a:ext cx="4484595" cy="683062"/>
              <a:chOff x="2079171" y="5565338"/>
              <a:chExt cx="4484595" cy="683062"/>
            </a:xfrm>
          </p:grpSpPr>
          <p:grpSp>
            <p:nvGrpSpPr>
              <p:cNvPr id="549" name="Group 981"/>
              <p:cNvGrpSpPr/>
              <p:nvPr/>
            </p:nvGrpSpPr>
            <p:grpSpPr>
              <a:xfrm>
                <a:off x="2079171" y="5638800"/>
                <a:ext cx="1045029" cy="609600"/>
                <a:chOff x="304800" y="914400"/>
                <a:chExt cx="8229600" cy="4800600"/>
              </a:xfrm>
            </p:grpSpPr>
            <p:sp>
              <p:nvSpPr>
                <p:cNvPr id="551" name="Rectangle 550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552" name="Rectangle 551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553" name="Rectangle 552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554" name="Rectangle 553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555" name="Rectangle 554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556" name="Rectangle 555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557" name="Rectangle 556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558" name="Rectangle 557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559" name="Rectangle 558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560" name="Rectangle 559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561" name="Rectangle 560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562" name="Rectangle 561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563" name="Rectangle 562"/>
                <p:cNvSpPr/>
                <p:nvPr/>
              </p:nvSpPr>
              <p:spPr>
                <a:xfrm>
                  <a:off x="5791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564" name="Rectangle 563"/>
                <p:cNvSpPr/>
                <p:nvPr/>
              </p:nvSpPr>
              <p:spPr>
                <a:xfrm>
                  <a:off x="6248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565" name="Rectangle 564"/>
                <p:cNvSpPr/>
                <p:nvPr/>
              </p:nvSpPr>
              <p:spPr>
                <a:xfrm>
                  <a:off x="6705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566" name="Rectangle 565"/>
                <p:cNvSpPr/>
                <p:nvPr/>
              </p:nvSpPr>
              <p:spPr>
                <a:xfrm>
                  <a:off x="7162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567" name="Rectangle 566"/>
                <p:cNvSpPr/>
                <p:nvPr/>
              </p:nvSpPr>
              <p:spPr>
                <a:xfrm>
                  <a:off x="7620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568" name="Rectangle 567"/>
                <p:cNvSpPr/>
                <p:nvPr/>
              </p:nvSpPr>
              <p:spPr>
                <a:xfrm>
                  <a:off x="8077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569" name="Rectangle 568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570" name="Rectangle 569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571" name="Rectangle 570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572" name="Rectangle 571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573" name="Rectangle 572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574" name="Rectangle 573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575" name="Rectangle 574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576" name="Rectangle 575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577" name="Rectangle 576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578" name="Rectangle 577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579" name="Rectangle 578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580" name="Rectangle 579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581" name="Rectangle 580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582" name="Rectangle 581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583" name="Rectangle 582"/>
                <p:cNvSpPr/>
                <p:nvPr/>
              </p:nvSpPr>
              <p:spPr>
                <a:xfrm>
                  <a:off x="6705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584" name="Rectangle 583"/>
                <p:cNvSpPr/>
                <p:nvPr/>
              </p:nvSpPr>
              <p:spPr>
                <a:xfrm>
                  <a:off x="7162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585" name="Rectangle 584"/>
                <p:cNvSpPr/>
                <p:nvPr/>
              </p:nvSpPr>
              <p:spPr>
                <a:xfrm>
                  <a:off x="7620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586" name="Rectangle 585"/>
                <p:cNvSpPr/>
                <p:nvPr/>
              </p:nvSpPr>
              <p:spPr>
                <a:xfrm>
                  <a:off x="8077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587" name="Rectangle 586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588" name="Rectangle 587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589" name="Rectangle 588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590" name="Rectangle 589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591" name="Rectangle 590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592" name="Rectangle 591"/>
                <p:cNvSpPr/>
                <p:nvPr/>
              </p:nvSpPr>
              <p:spPr>
                <a:xfrm>
                  <a:off x="2590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593" name="Rectangle 592"/>
                <p:cNvSpPr/>
                <p:nvPr/>
              </p:nvSpPr>
              <p:spPr>
                <a:xfrm>
                  <a:off x="3048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594" name="Rectangle 593"/>
                <p:cNvSpPr/>
                <p:nvPr/>
              </p:nvSpPr>
              <p:spPr>
                <a:xfrm>
                  <a:off x="3505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595" name="Rectangle 594"/>
                <p:cNvSpPr/>
                <p:nvPr/>
              </p:nvSpPr>
              <p:spPr>
                <a:xfrm>
                  <a:off x="3962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596" name="Rectangle 595"/>
                <p:cNvSpPr/>
                <p:nvPr/>
              </p:nvSpPr>
              <p:spPr>
                <a:xfrm>
                  <a:off x="4419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597" name="Rectangle 596"/>
                <p:cNvSpPr/>
                <p:nvPr/>
              </p:nvSpPr>
              <p:spPr>
                <a:xfrm>
                  <a:off x="4876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598" name="Rectangle 597"/>
                <p:cNvSpPr/>
                <p:nvPr/>
              </p:nvSpPr>
              <p:spPr>
                <a:xfrm>
                  <a:off x="5334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599" name="Rectangle 598"/>
                <p:cNvSpPr/>
                <p:nvPr/>
              </p:nvSpPr>
              <p:spPr>
                <a:xfrm>
                  <a:off x="5791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600" name="Rectangle 599"/>
                <p:cNvSpPr/>
                <p:nvPr/>
              </p:nvSpPr>
              <p:spPr>
                <a:xfrm>
                  <a:off x="6248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601" name="Rectangle 600"/>
                <p:cNvSpPr/>
                <p:nvPr/>
              </p:nvSpPr>
              <p:spPr>
                <a:xfrm>
                  <a:off x="6705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602" name="Rectangle 601"/>
                <p:cNvSpPr/>
                <p:nvPr/>
              </p:nvSpPr>
              <p:spPr>
                <a:xfrm>
                  <a:off x="7162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603" name="Rectangle 602"/>
                <p:cNvSpPr/>
                <p:nvPr/>
              </p:nvSpPr>
              <p:spPr>
                <a:xfrm>
                  <a:off x="7620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604" name="Rectangle 603"/>
                <p:cNvSpPr/>
                <p:nvPr/>
              </p:nvSpPr>
              <p:spPr>
                <a:xfrm>
                  <a:off x="8077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605" name="Rectangle 604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606" name="Rectangle 605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607" name="Rectangle 606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608" name="Rectangle 607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609" name="Rectangle 608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610" name="Rectangle 609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611" name="Rectangle 610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612" name="Rectangle 611"/>
                <p:cNvSpPr/>
                <p:nvPr/>
              </p:nvSpPr>
              <p:spPr>
                <a:xfrm>
                  <a:off x="3505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613" name="Rectangle 612"/>
                <p:cNvSpPr/>
                <p:nvPr/>
              </p:nvSpPr>
              <p:spPr>
                <a:xfrm>
                  <a:off x="3962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614" name="Rectangle 613"/>
                <p:cNvSpPr/>
                <p:nvPr/>
              </p:nvSpPr>
              <p:spPr>
                <a:xfrm>
                  <a:off x="4419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615" name="Rectangle 614"/>
                <p:cNvSpPr/>
                <p:nvPr/>
              </p:nvSpPr>
              <p:spPr>
                <a:xfrm>
                  <a:off x="4876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616" name="Rectangle 615"/>
                <p:cNvSpPr/>
                <p:nvPr/>
              </p:nvSpPr>
              <p:spPr>
                <a:xfrm>
                  <a:off x="5334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617" name="Rectangle 616"/>
                <p:cNvSpPr/>
                <p:nvPr/>
              </p:nvSpPr>
              <p:spPr>
                <a:xfrm>
                  <a:off x="5791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618" name="Rectangle 617"/>
                <p:cNvSpPr/>
                <p:nvPr/>
              </p:nvSpPr>
              <p:spPr>
                <a:xfrm>
                  <a:off x="6248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619" name="Rectangle 618"/>
                <p:cNvSpPr/>
                <p:nvPr/>
              </p:nvSpPr>
              <p:spPr>
                <a:xfrm>
                  <a:off x="6705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620" name="Rectangle 619"/>
                <p:cNvSpPr/>
                <p:nvPr/>
              </p:nvSpPr>
              <p:spPr>
                <a:xfrm>
                  <a:off x="7162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621" name="Rectangle 620"/>
                <p:cNvSpPr/>
                <p:nvPr/>
              </p:nvSpPr>
              <p:spPr>
                <a:xfrm>
                  <a:off x="7620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622" name="Rectangle 621"/>
                <p:cNvSpPr/>
                <p:nvPr/>
              </p:nvSpPr>
              <p:spPr>
                <a:xfrm>
                  <a:off x="8077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623" name="Rectangle 622"/>
                <p:cNvSpPr/>
                <p:nvPr/>
              </p:nvSpPr>
              <p:spPr>
                <a:xfrm>
                  <a:off x="304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624" name="Rectangle 623"/>
                <p:cNvSpPr/>
                <p:nvPr/>
              </p:nvSpPr>
              <p:spPr>
                <a:xfrm>
                  <a:off x="762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625" name="Rectangle 624"/>
                <p:cNvSpPr/>
                <p:nvPr/>
              </p:nvSpPr>
              <p:spPr>
                <a:xfrm>
                  <a:off x="1219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626" name="Rectangle 625"/>
                <p:cNvSpPr/>
                <p:nvPr/>
              </p:nvSpPr>
              <p:spPr>
                <a:xfrm>
                  <a:off x="1676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627" name="Rectangle 626"/>
                <p:cNvSpPr/>
                <p:nvPr/>
              </p:nvSpPr>
              <p:spPr>
                <a:xfrm>
                  <a:off x="2133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628" name="Rectangle 627"/>
                <p:cNvSpPr/>
                <p:nvPr/>
              </p:nvSpPr>
              <p:spPr>
                <a:xfrm>
                  <a:off x="2590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629" name="Rectangle 628"/>
                <p:cNvSpPr/>
                <p:nvPr/>
              </p:nvSpPr>
              <p:spPr>
                <a:xfrm>
                  <a:off x="3048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630" name="Rectangle 629"/>
                <p:cNvSpPr/>
                <p:nvPr/>
              </p:nvSpPr>
              <p:spPr>
                <a:xfrm>
                  <a:off x="3505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631" name="Rectangle 630"/>
                <p:cNvSpPr/>
                <p:nvPr/>
              </p:nvSpPr>
              <p:spPr>
                <a:xfrm>
                  <a:off x="3962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632" name="Rectangle 631"/>
                <p:cNvSpPr/>
                <p:nvPr/>
              </p:nvSpPr>
              <p:spPr>
                <a:xfrm>
                  <a:off x="4419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633" name="Rectangle 632"/>
                <p:cNvSpPr/>
                <p:nvPr/>
              </p:nvSpPr>
              <p:spPr>
                <a:xfrm>
                  <a:off x="4876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634" name="Rectangle 633"/>
                <p:cNvSpPr/>
                <p:nvPr/>
              </p:nvSpPr>
              <p:spPr>
                <a:xfrm>
                  <a:off x="5334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635" name="Rectangle 634"/>
                <p:cNvSpPr/>
                <p:nvPr/>
              </p:nvSpPr>
              <p:spPr>
                <a:xfrm>
                  <a:off x="5791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636" name="Rectangle 635"/>
                <p:cNvSpPr/>
                <p:nvPr/>
              </p:nvSpPr>
              <p:spPr>
                <a:xfrm>
                  <a:off x="6248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637" name="Rectangle 636"/>
                <p:cNvSpPr/>
                <p:nvPr/>
              </p:nvSpPr>
              <p:spPr>
                <a:xfrm>
                  <a:off x="6705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638" name="Rectangle 637"/>
                <p:cNvSpPr/>
                <p:nvPr/>
              </p:nvSpPr>
              <p:spPr>
                <a:xfrm>
                  <a:off x="7162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639" name="Rectangle 638"/>
                <p:cNvSpPr/>
                <p:nvPr/>
              </p:nvSpPr>
              <p:spPr>
                <a:xfrm>
                  <a:off x="7620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640" name="Rectangle 639"/>
                <p:cNvSpPr/>
                <p:nvPr/>
              </p:nvSpPr>
              <p:spPr>
                <a:xfrm>
                  <a:off x="8077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641" name="Rectangle 640"/>
                <p:cNvSpPr/>
                <p:nvPr/>
              </p:nvSpPr>
              <p:spPr>
                <a:xfrm>
                  <a:off x="304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642" name="Rectangle 641"/>
                <p:cNvSpPr/>
                <p:nvPr/>
              </p:nvSpPr>
              <p:spPr>
                <a:xfrm>
                  <a:off x="762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643" name="Rectangle 642"/>
                <p:cNvSpPr/>
                <p:nvPr/>
              </p:nvSpPr>
              <p:spPr>
                <a:xfrm>
                  <a:off x="1219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644" name="Rectangle 643"/>
                <p:cNvSpPr/>
                <p:nvPr/>
              </p:nvSpPr>
              <p:spPr>
                <a:xfrm>
                  <a:off x="1676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645" name="Rectangle 644"/>
                <p:cNvSpPr/>
                <p:nvPr/>
              </p:nvSpPr>
              <p:spPr>
                <a:xfrm>
                  <a:off x="2133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646" name="Rectangle 645"/>
                <p:cNvSpPr/>
                <p:nvPr/>
              </p:nvSpPr>
              <p:spPr>
                <a:xfrm>
                  <a:off x="2590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647" name="Rectangle 646"/>
                <p:cNvSpPr/>
                <p:nvPr/>
              </p:nvSpPr>
              <p:spPr>
                <a:xfrm>
                  <a:off x="3048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648" name="Rectangle 647"/>
                <p:cNvSpPr/>
                <p:nvPr/>
              </p:nvSpPr>
              <p:spPr>
                <a:xfrm>
                  <a:off x="3505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649" name="Rectangle 648"/>
                <p:cNvSpPr/>
                <p:nvPr/>
              </p:nvSpPr>
              <p:spPr>
                <a:xfrm>
                  <a:off x="3962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650" name="Rectangle 649"/>
                <p:cNvSpPr/>
                <p:nvPr/>
              </p:nvSpPr>
              <p:spPr>
                <a:xfrm>
                  <a:off x="4419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651" name="Rectangle 650"/>
                <p:cNvSpPr/>
                <p:nvPr/>
              </p:nvSpPr>
              <p:spPr>
                <a:xfrm>
                  <a:off x="4876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652" name="Rectangle 651"/>
                <p:cNvSpPr/>
                <p:nvPr/>
              </p:nvSpPr>
              <p:spPr>
                <a:xfrm>
                  <a:off x="5334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653" name="Rectangle 652"/>
                <p:cNvSpPr/>
                <p:nvPr/>
              </p:nvSpPr>
              <p:spPr>
                <a:xfrm>
                  <a:off x="5791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654" name="Rectangle 653"/>
                <p:cNvSpPr/>
                <p:nvPr/>
              </p:nvSpPr>
              <p:spPr>
                <a:xfrm>
                  <a:off x="6248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655" name="Rectangle 654"/>
                <p:cNvSpPr/>
                <p:nvPr/>
              </p:nvSpPr>
              <p:spPr>
                <a:xfrm>
                  <a:off x="6705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656" name="Rectangle 655"/>
                <p:cNvSpPr/>
                <p:nvPr/>
              </p:nvSpPr>
              <p:spPr>
                <a:xfrm>
                  <a:off x="7162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657" name="Rectangle 656"/>
                <p:cNvSpPr/>
                <p:nvPr/>
              </p:nvSpPr>
              <p:spPr>
                <a:xfrm>
                  <a:off x="7620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658" name="Rectangle 657"/>
                <p:cNvSpPr/>
                <p:nvPr/>
              </p:nvSpPr>
              <p:spPr>
                <a:xfrm>
                  <a:off x="8077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659" name="Rectangle 658"/>
                <p:cNvSpPr/>
                <p:nvPr/>
              </p:nvSpPr>
              <p:spPr>
                <a:xfrm>
                  <a:off x="304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660" name="Rectangle 659"/>
                <p:cNvSpPr/>
                <p:nvPr/>
              </p:nvSpPr>
              <p:spPr>
                <a:xfrm>
                  <a:off x="762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661" name="Rectangle 660"/>
                <p:cNvSpPr/>
                <p:nvPr/>
              </p:nvSpPr>
              <p:spPr>
                <a:xfrm>
                  <a:off x="1219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662" name="Rectangle 661"/>
                <p:cNvSpPr/>
                <p:nvPr/>
              </p:nvSpPr>
              <p:spPr>
                <a:xfrm>
                  <a:off x="1676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663" name="Rectangle 662"/>
                <p:cNvSpPr/>
                <p:nvPr/>
              </p:nvSpPr>
              <p:spPr>
                <a:xfrm>
                  <a:off x="2133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664" name="Rectangle 663"/>
                <p:cNvSpPr/>
                <p:nvPr/>
              </p:nvSpPr>
              <p:spPr>
                <a:xfrm>
                  <a:off x="2590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665" name="Rectangle 664"/>
                <p:cNvSpPr/>
                <p:nvPr/>
              </p:nvSpPr>
              <p:spPr>
                <a:xfrm>
                  <a:off x="3048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666" name="Rectangle 665"/>
                <p:cNvSpPr/>
                <p:nvPr/>
              </p:nvSpPr>
              <p:spPr>
                <a:xfrm>
                  <a:off x="3505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667" name="Rectangle 666"/>
                <p:cNvSpPr/>
                <p:nvPr/>
              </p:nvSpPr>
              <p:spPr>
                <a:xfrm>
                  <a:off x="3962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668" name="Rectangle 667"/>
                <p:cNvSpPr/>
                <p:nvPr/>
              </p:nvSpPr>
              <p:spPr>
                <a:xfrm>
                  <a:off x="4419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669" name="Rectangle 668"/>
                <p:cNvSpPr/>
                <p:nvPr/>
              </p:nvSpPr>
              <p:spPr>
                <a:xfrm>
                  <a:off x="4876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670" name="Rectangle 669"/>
                <p:cNvSpPr/>
                <p:nvPr/>
              </p:nvSpPr>
              <p:spPr>
                <a:xfrm>
                  <a:off x="5334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671" name="Rectangle 670"/>
                <p:cNvSpPr/>
                <p:nvPr/>
              </p:nvSpPr>
              <p:spPr>
                <a:xfrm>
                  <a:off x="5791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672" name="Rectangle 671"/>
                <p:cNvSpPr/>
                <p:nvPr/>
              </p:nvSpPr>
              <p:spPr>
                <a:xfrm>
                  <a:off x="6248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673" name="Rectangle 672"/>
                <p:cNvSpPr/>
                <p:nvPr/>
              </p:nvSpPr>
              <p:spPr>
                <a:xfrm>
                  <a:off x="6705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674" name="Rectangle 673"/>
                <p:cNvSpPr/>
                <p:nvPr/>
              </p:nvSpPr>
              <p:spPr>
                <a:xfrm>
                  <a:off x="7162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675" name="Rectangle 674"/>
                <p:cNvSpPr/>
                <p:nvPr/>
              </p:nvSpPr>
              <p:spPr>
                <a:xfrm>
                  <a:off x="7620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676" name="Rectangle 675"/>
                <p:cNvSpPr/>
                <p:nvPr/>
              </p:nvSpPr>
              <p:spPr>
                <a:xfrm>
                  <a:off x="8077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677" name="Rectangle 676"/>
                <p:cNvSpPr/>
                <p:nvPr/>
              </p:nvSpPr>
              <p:spPr>
                <a:xfrm>
                  <a:off x="304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678" name="Rectangle 677"/>
                <p:cNvSpPr/>
                <p:nvPr/>
              </p:nvSpPr>
              <p:spPr>
                <a:xfrm>
                  <a:off x="7620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679" name="Rectangle 678"/>
                <p:cNvSpPr/>
                <p:nvPr/>
              </p:nvSpPr>
              <p:spPr>
                <a:xfrm>
                  <a:off x="1219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680" name="Rectangle 679"/>
                <p:cNvSpPr/>
                <p:nvPr/>
              </p:nvSpPr>
              <p:spPr>
                <a:xfrm>
                  <a:off x="16764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681" name="Rectangle 680"/>
                <p:cNvSpPr/>
                <p:nvPr/>
              </p:nvSpPr>
              <p:spPr>
                <a:xfrm>
                  <a:off x="21336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682" name="Rectangle 681"/>
                <p:cNvSpPr/>
                <p:nvPr/>
              </p:nvSpPr>
              <p:spPr>
                <a:xfrm>
                  <a:off x="2590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683" name="Rectangle 682"/>
                <p:cNvSpPr/>
                <p:nvPr/>
              </p:nvSpPr>
              <p:spPr>
                <a:xfrm>
                  <a:off x="30480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684" name="Rectangle 683"/>
                <p:cNvSpPr/>
                <p:nvPr/>
              </p:nvSpPr>
              <p:spPr>
                <a:xfrm>
                  <a:off x="3505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685" name="Rectangle 684"/>
                <p:cNvSpPr/>
                <p:nvPr/>
              </p:nvSpPr>
              <p:spPr>
                <a:xfrm>
                  <a:off x="39624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686" name="Rectangle 685"/>
                <p:cNvSpPr/>
                <p:nvPr/>
              </p:nvSpPr>
              <p:spPr>
                <a:xfrm>
                  <a:off x="44196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687" name="Rectangle 686"/>
                <p:cNvSpPr/>
                <p:nvPr/>
              </p:nvSpPr>
              <p:spPr>
                <a:xfrm>
                  <a:off x="4876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688" name="Rectangle 687"/>
                <p:cNvSpPr/>
                <p:nvPr/>
              </p:nvSpPr>
              <p:spPr>
                <a:xfrm>
                  <a:off x="53340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689" name="Rectangle 688"/>
                <p:cNvSpPr/>
                <p:nvPr/>
              </p:nvSpPr>
              <p:spPr>
                <a:xfrm>
                  <a:off x="5791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690" name="Rectangle 689"/>
                <p:cNvSpPr/>
                <p:nvPr/>
              </p:nvSpPr>
              <p:spPr>
                <a:xfrm>
                  <a:off x="62484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691" name="Rectangle 690"/>
                <p:cNvSpPr/>
                <p:nvPr/>
              </p:nvSpPr>
              <p:spPr>
                <a:xfrm>
                  <a:off x="67056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692" name="Rectangle 691"/>
                <p:cNvSpPr/>
                <p:nvPr/>
              </p:nvSpPr>
              <p:spPr>
                <a:xfrm>
                  <a:off x="7162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693" name="Rectangle 692"/>
                <p:cNvSpPr/>
                <p:nvPr/>
              </p:nvSpPr>
              <p:spPr>
                <a:xfrm>
                  <a:off x="76200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694" name="Rectangle 693"/>
                <p:cNvSpPr/>
                <p:nvPr/>
              </p:nvSpPr>
              <p:spPr>
                <a:xfrm>
                  <a:off x="8077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695" name="Rectangle 694"/>
                <p:cNvSpPr/>
                <p:nvPr/>
              </p:nvSpPr>
              <p:spPr>
                <a:xfrm>
                  <a:off x="304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696" name="Rectangle 695"/>
                <p:cNvSpPr/>
                <p:nvPr/>
              </p:nvSpPr>
              <p:spPr>
                <a:xfrm>
                  <a:off x="762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697" name="Rectangle 696"/>
                <p:cNvSpPr/>
                <p:nvPr/>
              </p:nvSpPr>
              <p:spPr>
                <a:xfrm>
                  <a:off x="1219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698" name="Rectangle 697"/>
                <p:cNvSpPr/>
                <p:nvPr/>
              </p:nvSpPr>
              <p:spPr>
                <a:xfrm>
                  <a:off x="1676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699" name="Rectangle 698"/>
                <p:cNvSpPr/>
                <p:nvPr/>
              </p:nvSpPr>
              <p:spPr>
                <a:xfrm>
                  <a:off x="2133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700" name="Rectangle 699"/>
                <p:cNvSpPr/>
                <p:nvPr/>
              </p:nvSpPr>
              <p:spPr>
                <a:xfrm>
                  <a:off x="2590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701" name="Rectangle 700"/>
                <p:cNvSpPr/>
                <p:nvPr/>
              </p:nvSpPr>
              <p:spPr>
                <a:xfrm>
                  <a:off x="3048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702" name="Rectangle 701"/>
                <p:cNvSpPr/>
                <p:nvPr/>
              </p:nvSpPr>
              <p:spPr>
                <a:xfrm>
                  <a:off x="3505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703" name="Rectangle 702"/>
                <p:cNvSpPr/>
                <p:nvPr/>
              </p:nvSpPr>
              <p:spPr>
                <a:xfrm>
                  <a:off x="3962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705" name="Rectangle 704"/>
                <p:cNvSpPr/>
                <p:nvPr/>
              </p:nvSpPr>
              <p:spPr>
                <a:xfrm>
                  <a:off x="4419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706" name="Rectangle 705"/>
                <p:cNvSpPr/>
                <p:nvPr/>
              </p:nvSpPr>
              <p:spPr>
                <a:xfrm>
                  <a:off x="4876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707" name="Rectangle 706"/>
                <p:cNvSpPr/>
                <p:nvPr/>
              </p:nvSpPr>
              <p:spPr>
                <a:xfrm>
                  <a:off x="5334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708" name="Rectangle 707"/>
                <p:cNvSpPr/>
                <p:nvPr/>
              </p:nvSpPr>
              <p:spPr>
                <a:xfrm>
                  <a:off x="5791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709" name="Rectangle 708"/>
                <p:cNvSpPr/>
                <p:nvPr/>
              </p:nvSpPr>
              <p:spPr>
                <a:xfrm>
                  <a:off x="6248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710" name="Rectangle 709"/>
                <p:cNvSpPr/>
                <p:nvPr/>
              </p:nvSpPr>
              <p:spPr>
                <a:xfrm>
                  <a:off x="6705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711" name="Rectangle 710"/>
                <p:cNvSpPr/>
                <p:nvPr/>
              </p:nvSpPr>
              <p:spPr>
                <a:xfrm>
                  <a:off x="7162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712" name="Rectangle 711"/>
                <p:cNvSpPr/>
                <p:nvPr/>
              </p:nvSpPr>
              <p:spPr>
                <a:xfrm>
                  <a:off x="7620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822" name="Rectangle 821"/>
                <p:cNvSpPr/>
                <p:nvPr/>
              </p:nvSpPr>
              <p:spPr>
                <a:xfrm>
                  <a:off x="8077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</p:grpSp>
          <p:sp>
            <p:nvSpPr>
              <p:cNvPr id="550" name="TextBox 549"/>
              <p:cNvSpPr txBox="1"/>
              <p:nvPr/>
            </p:nvSpPr>
            <p:spPr>
              <a:xfrm>
                <a:off x="3287166" y="5565338"/>
                <a:ext cx="32766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92D050"/>
                    </a:solidFill>
                    <a:latin typeface="Calibri"/>
                    <a:cs typeface="Calibri"/>
                  </a:rPr>
                  <a:t>deterministic</a:t>
                </a:r>
                <a:endParaRPr lang="en-US" sz="3600" dirty="0">
                  <a:solidFill>
                    <a:srgbClr val="92D050"/>
                  </a:solidFill>
                  <a:latin typeface="Calibri"/>
                  <a:cs typeface="Calibri"/>
                </a:endParaRPr>
              </a:p>
            </p:txBody>
          </p:sp>
        </p:grpSp>
        <p:sp>
          <p:nvSpPr>
            <p:cNvPr id="823" name="Rectangle 822"/>
            <p:cNvSpPr/>
            <p:nvPr/>
          </p:nvSpPr>
          <p:spPr bwMode="auto">
            <a:xfrm>
              <a:off x="2743200" y="5562600"/>
              <a:ext cx="5715000" cy="1066800"/>
            </a:xfrm>
            <a:prstGeom prst="rect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/>
                <a:cs typeface="Calibri"/>
              </a:endParaRPr>
            </a:p>
          </p:txBody>
        </p:sp>
      </p:grpSp>
      <p:pic>
        <p:nvPicPr>
          <p:cNvPr id="824" name="Picture 82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400" y="152400"/>
            <a:ext cx="1683431" cy="1727200"/>
          </a:xfrm>
          <a:prstGeom prst="rect">
            <a:avLst/>
          </a:prstGeom>
        </p:spPr>
      </p:pic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342900" y="-533400"/>
            <a:ext cx="8839200" cy="533400"/>
          </a:xfrm>
        </p:spPr>
        <p:txBody>
          <a:bodyPr/>
          <a:lstStyle/>
          <a:p>
            <a:r>
              <a:rPr lang="en-US" dirty="0" smtClean="0"/>
              <a:t>Dthreads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2743200" y="1600200"/>
            <a:ext cx="6096000" cy="3810000"/>
            <a:chOff x="2743200" y="1600200"/>
            <a:chExt cx="6096000" cy="3810000"/>
          </a:xfrm>
        </p:grpSpPr>
        <p:sp>
          <p:nvSpPr>
            <p:cNvPr id="11" name="Rounded Rectangle 10"/>
            <p:cNvSpPr/>
            <p:nvPr/>
          </p:nvSpPr>
          <p:spPr>
            <a:xfrm>
              <a:off x="2743200" y="1600200"/>
              <a:ext cx="6096000" cy="3810000"/>
            </a:xfrm>
            <a:prstGeom prst="roundRect">
              <a:avLst>
                <a:gd name="adj" fmla="val 8504"/>
              </a:avLst>
            </a:prstGeom>
            <a:blipFill rotWithShape="1">
              <a:blip r:embed="rId4">
                <a:alphaModFix amt="29000"/>
              </a:blip>
              <a:tile tx="0" ty="0" sx="100000" sy="100000" flip="none" algn="tl"/>
            </a:blipFill>
            <a:ln w="381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grpSp>
          <p:nvGrpSpPr>
            <p:cNvPr id="2" name="Group 706"/>
            <p:cNvGrpSpPr/>
            <p:nvPr/>
          </p:nvGrpSpPr>
          <p:grpSpPr>
            <a:xfrm>
              <a:off x="2971799" y="1752600"/>
              <a:ext cx="5638801" cy="3524930"/>
              <a:chOff x="1142999" y="1219200"/>
              <a:chExt cx="5638801" cy="3524930"/>
            </a:xfrm>
          </p:grpSpPr>
          <p:grpSp>
            <p:nvGrpSpPr>
              <p:cNvPr id="3" name="Group 821"/>
              <p:cNvGrpSpPr/>
              <p:nvPr/>
            </p:nvGrpSpPr>
            <p:grpSpPr>
              <a:xfrm>
                <a:off x="1143000" y="1219200"/>
                <a:ext cx="4724400" cy="646331"/>
                <a:chOff x="914400" y="1219200"/>
                <a:chExt cx="4724400" cy="646331"/>
              </a:xfrm>
            </p:grpSpPr>
            <p:sp>
              <p:nvSpPr>
                <p:cNvPr id="1769" name="TextBox 1768"/>
                <p:cNvSpPr txBox="1"/>
                <p:nvPr/>
              </p:nvSpPr>
              <p:spPr>
                <a:xfrm>
                  <a:off x="2133600" y="1219200"/>
                  <a:ext cx="3505200" cy="646331"/>
                </a:xfrm>
                <a:prstGeom prst="rect">
                  <a:avLst/>
                </a:prstGeom>
                <a:noFill/>
                <a:effectLst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3600" b="1" dirty="0" smtClean="0">
                      <a:solidFill>
                        <a:schemeClr val="bg1">
                          <a:lumMod val="65000"/>
                        </a:schemeClr>
                      </a:solidFill>
                      <a:effectLst>
                        <a:innerShdw blurRad="63500" dist="114300" dir="13500000">
                          <a:srgbClr val="000000">
                            <a:alpha val="50000"/>
                          </a:srgbClr>
                        </a:innerShdw>
                      </a:effectLst>
                      <a:latin typeface="Calibri"/>
                      <a:cs typeface="Calibri"/>
                    </a:rPr>
                    <a:t>race conditions</a:t>
                  </a:r>
                  <a:endParaRPr lang="en-US" sz="3600" dirty="0">
                    <a:solidFill>
                      <a:schemeClr val="bg1">
                        <a:lumMod val="65000"/>
                      </a:schemeClr>
                    </a:solidFill>
                    <a:effectLst>
                      <a:innerShdw blurRad="63500" dist="114300" dir="13500000">
                        <a:srgbClr val="000000">
                          <a:alpha val="50000"/>
                        </a:srgbClr>
                      </a:innerShdw>
                    </a:effectLst>
                    <a:latin typeface="Calibri"/>
                    <a:cs typeface="Calibri"/>
                  </a:endParaRPr>
                </a:p>
              </p:txBody>
            </p:sp>
            <p:grpSp>
              <p:nvGrpSpPr>
                <p:cNvPr id="4" name="Group 164"/>
                <p:cNvGrpSpPr/>
                <p:nvPr/>
              </p:nvGrpSpPr>
              <p:grpSpPr>
                <a:xfrm>
                  <a:off x="914400" y="1237564"/>
                  <a:ext cx="1045026" cy="609597"/>
                  <a:chOff x="304800" y="914400"/>
                  <a:chExt cx="8229600" cy="4800600"/>
                </a:xfrm>
              </p:grpSpPr>
              <p:sp>
                <p:nvSpPr>
                  <p:cNvPr id="1771" name="Rectangle 1770"/>
                  <p:cNvSpPr/>
                  <p:nvPr/>
                </p:nvSpPr>
                <p:spPr>
                  <a:xfrm>
                    <a:off x="3048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Calibri"/>
                      <a:cs typeface="Calibri"/>
                    </a:endParaRPr>
                  </a:p>
                </p:txBody>
              </p:sp>
              <p:sp>
                <p:nvSpPr>
                  <p:cNvPr id="1772" name="Rectangle 1771"/>
                  <p:cNvSpPr/>
                  <p:nvPr/>
                </p:nvSpPr>
                <p:spPr>
                  <a:xfrm>
                    <a:off x="762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Calibri"/>
                      <a:cs typeface="Calibri"/>
                    </a:endParaRPr>
                  </a:p>
                </p:txBody>
              </p:sp>
              <p:sp>
                <p:nvSpPr>
                  <p:cNvPr id="1773" name="Rectangle 1772"/>
                  <p:cNvSpPr/>
                  <p:nvPr/>
                </p:nvSpPr>
                <p:spPr>
                  <a:xfrm>
                    <a:off x="12192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Calibri"/>
                      <a:cs typeface="Calibri"/>
                    </a:endParaRPr>
                  </a:p>
                </p:txBody>
              </p:sp>
              <p:sp>
                <p:nvSpPr>
                  <p:cNvPr id="1774" name="Rectangle 1773"/>
                  <p:cNvSpPr/>
                  <p:nvPr/>
                </p:nvSpPr>
                <p:spPr>
                  <a:xfrm>
                    <a:off x="16764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Calibri"/>
                      <a:cs typeface="Calibri"/>
                    </a:endParaRPr>
                  </a:p>
                </p:txBody>
              </p:sp>
              <p:sp>
                <p:nvSpPr>
                  <p:cNvPr id="1775" name="Rectangle 1774"/>
                  <p:cNvSpPr/>
                  <p:nvPr/>
                </p:nvSpPr>
                <p:spPr>
                  <a:xfrm>
                    <a:off x="21336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Calibri"/>
                      <a:cs typeface="Calibri"/>
                    </a:endParaRPr>
                  </a:p>
                </p:txBody>
              </p:sp>
              <p:sp>
                <p:nvSpPr>
                  <p:cNvPr id="1776" name="Rectangle 170"/>
                  <p:cNvSpPr/>
                  <p:nvPr/>
                </p:nvSpPr>
                <p:spPr>
                  <a:xfrm>
                    <a:off x="25908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Calibri"/>
                      <a:cs typeface="Calibri"/>
                    </a:endParaRPr>
                  </a:p>
                </p:txBody>
              </p:sp>
              <p:sp>
                <p:nvSpPr>
                  <p:cNvPr id="1777" name="Rectangle 1776"/>
                  <p:cNvSpPr/>
                  <p:nvPr/>
                </p:nvSpPr>
                <p:spPr>
                  <a:xfrm>
                    <a:off x="3048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Calibri"/>
                      <a:cs typeface="Calibri"/>
                    </a:endParaRPr>
                  </a:p>
                </p:txBody>
              </p:sp>
              <p:sp>
                <p:nvSpPr>
                  <p:cNvPr id="1778" name="Rectangle 1777"/>
                  <p:cNvSpPr/>
                  <p:nvPr/>
                </p:nvSpPr>
                <p:spPr>
                  <a:xfrm>
                    <a:off x="35052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Calibri"/>
                      <a:cs typeface="Calibri"/>
                    </a:endParaRPr>
                  </a:p>
                </p:txBody>
              </p:sp>
              <p:sp>
                <p:nvSpPr>
                  <p:cNvPr id="1779" name="Rectangle 1778"/>
                  <p:cNvSpPr/>
                  <p:nvPr/>
                </p:nvSpPr>
                <p:spPr>
                  <a:xfrm>
                    <a:off x="39624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Calibri"/>
                      <a:cs typeface="Calibri"/>
                    </a:endParaRPr>
                  </a:p>
                </p:txBody>
              </p:sp>
              <p:sp>
                <p:nvSpPr>
                  <p:cNvPr id="1780" name="Rectangle 1779"/>
                  <p:cNvSpPr/>
                  <p:nvPr/>
                </p:nvSpPr>
                <p:spPr>
                  <a:xfrm>
                    <a:off x="44196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Calibri"/>
                      <a:cs typeface="Calibri"/>
                    </a:endParaRPr>
                  </a:p>
                </p:txBody>
              </p:sp>
              <p:sp>
                <p:nvSpPr>
                  <p:cNvPr id="1781" name="Rectangle 1780"/>
                  <p:cNvSpPr/>
                  <p:nvPr/>
                </p:nvSpPr>
                <p:spPr>
                  <a:xfrm>
                    <a:off x="48768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Calibri"/>
                      <a:cs typeface="Calibri"/>
                    </a:endParaRPr>
                  </a:p>
                </p:txBody>
              </p:sp>
              <p:sp>
                <p:nvSpPr>
                  <p:cNvPr id="1782" name="Rectangle 1781"/>
                  <p:cNvSpPr/>
                  <p:nvPr/>
                </p:nvSpPr>
                <p:spPr>
                  <a:xfrm>
                    <a:off x="5334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Calibri"/>
                      <a:cs typeface="Calibri"/>
                    </a:endParaRPr>
                  </a:p>
                </p:txBody>
              </p:sp>
              <p:sp>
                <p:nvSpPr>
                  <p:cNvPr id="1783" name="Rectangle 1782"/>
                  <p:cNvSpPr/>
                  <p:nvPr/>
                </p:nvSpPr>
                <p:spPr>
                  <a:xfrm>
                    <a:off x="57912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Calibri"/>
                      <a:cs typeface="Calibri"/>
                    </a:endParaRPr>
                  </a:p>
                </p:txBody>
              </p:sp>
              <p:sp>
                <p:nvSpPr>
                  <p:cNvPr id="1784" name="Rectangle 1783"/>
                  <p:cNvSpPr/>
                  <p:nvPr/>
                </p:nvSpPr>
                <p:spPr>
                  <a:xfrm>
                    <a:off x="62484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Calibri"/>
                      <a:cs typeface="Calibri"/>
                    </a:endParaRPr>
                  </a:p>
                </p:txBody>
              </p:sp>
              <p:sp>
                <p:nvSpPr>
                  <p:cNvPr id="1785" name="Rectangle 1784"/>
                  <p:cNvSpPr/>
                  <p:nvPr/>
                </p:nvSpPr>
                <p:spPr>
                  <a:xfrm>
                    <a:off x="67056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Calibri"/>
                      <a:cs typeface="Calibri"/>
                    </a:endParaRPr>
                  </a:p>
                </p:txBody>
              </p:sp>
              <p:sp>
                <p:nvSpPr>
                  <p:cNvPr id="1786" name="Rectangle 1785"/>
                  <p:cNvSpPr/>
                  <p:nvPr/>
                </p:nvSpPr>
                <p:spPr>
                  <a:xfrm>
                    <a:off x="71628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Calibri"/>
                      <a:cs typeface="Calibri"/>
                    </a:endParaRPr>
                  </a:p>
                </p:txBody>
              </p:sp>
              <p:sp>
                <p:nvSpPr>
                  <p:cNvPr id="1787" name="Rectangle 1786"/>
                  <p:cNvSpPr/>
                  <p:nvPr/>
                </p:nvSpPr>
                <p:spPr>
                  <a:xfrm>
                    <a:off x="7620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Calibri"/>
                      <a:cs typeface="Calibri"/>
                    </a:endParaRPr>
                  </a:p>
                </p:txBody>
              </p:sp>
              <p:sp>
                <p:nvSpPr>
                  <p:cNvPr id="1788" name="Rectangle 1787"/>
                  <p:cNvSpPr/>
                  <p:nvPr/>
                </p:nvSpPr>
                <p:spPr>
                  <a:xfrm>
                    <a:off x="80772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Calibri"/>
                      <a:cs typeface="Calibri"/>
                    </a:endParaRPr>
                  </a:p>
                </p:txBody>
              </p:sp>
              <p:sp>
                <p:nvSpPr>
                  <p:cNvPr id="1789" name="Rectangle 1788"/>
                  <p:cNvSpPr/>
                  <p:nvPr/>
                </p:nvSpPr>
                <p:spPr>
                  <a:xfrm>
                    <a:off x="3048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Calibri"/>
                      <a:cs typeface="Calibri"/>
                    </a:endParaRPr>
                  </a:p>
                </p:txBody>
              </p:sp>
              <p:sp>
                <p:nvSpPr>
                  <p:cNvPr id="1790" name="Rectangle 1789"/>
                  <p:cNvSpPr/>
                  <p:nvPr/>
                </p:nvSpPr>
                <p:spPr>
                  <a:xfrm>
                    <a:off x="7620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Calibri"/>
                      <a:cs typeface="Calibri"/>
                    </a:endParaRPr>
                  </a:p>
                </p:txBody>
              </p:sp>
              <p:sp>
                <p:nvSpPr>
                  <p:cNvPr id="1791" name="Rectangle 1790"/>
                  <p:cNvSpPr/>
                  <p:nvPr/>
                </p:nvSpPr>
                <p:spPr>
                  <a:xfrm>
                    <a:off x="12192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Calibri"/>
                      <a:cs typeface="Calibri"/>
                    </a:endParaRPr>
                  </a:p>
                </p:txBody>
              </p:sp>
              <p:sp>
                <p:nvSpPr>
                  <p:cNvPr id="1792" name="Rectangle 1791"/>
                  <p:cNvSpPr/>
                  <p:nvPr/>
                </p:nvSpPr>
                <p:spPr>
                  <a:xfrm>
                    <a:off x="16764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Calibri"/>
                      <a:cs typeface="Calibri"/>
                    </a:endParaRPr>
                  </a:p>
                </p:txBody>
              </p:sp>
              <p:sp>
                <p:nvSpPr>
                  <p:cNvPr id="1793" name="Rectangle 1792"/>
                  <p:cNvSpPr/>
                  <p:nvPr/>
                </p:nvSpPr>
                <p:spPr>
                  <a:xfrm>
                    <a:off x="21336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Calibri"/>
                      <a:cs typeface="Calibri"/>
                    </a:endParaRPr>
                  </a:p>
                </p:txBody>
              </p:sp>
              <p:sp>
                <p:nvSpPr>
                  <p:cNvPr id="1794" name="Rectangle 1793"/>
                  <p:cNvSpPr/>
                  <p:nvPr/>
                </p:nvSpPr>
                <p:spPr>
                  <a:xfrm>
                    <a:off x="25908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Calibri"/>
                      <a:cs typeface="Calibri"/>
                    </a:endParaRPr>
                  </a:p>
                </p:txBody>
              </p:sp>
              <p:sp>
                <p:nvSpPr>
                  <p:cNvPr id="1795" name="Rectangle 1794"/>
                  <p:cNvSpPr/>
                  <p:nvPr/>
                </p:nvSpPr>
                <p:spPr>
                  <a:xfrm>
                    <a:off x="30480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Calibri"/>
                      <a:cs typeface="Calibri"/>
                    </a:endParaRPr>
                  </a:p>
                </p:txBody>
              </p:sp>
              <p:sp>
                <p:nvSpPr>
                  <p:cNvPr id="1796" name="Rectangle 1795"/>
                  <p:cNvSpPr/>
                  <p:nvPr/>
                </p:nvSpPr>
                <p:spPr>
                  <a:xfrm>
                    <a:off x="35052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Calibri"/>
                      <a:cs typeface="Calibri"/>
                    </a:endParaRPr>
                  </a:p>
                </p:txBody>
              </p:sp>
              <p:sp>
                <p:nvSpPr>
                  <p:cNvPr id="1797" name="Rectangle 1796"/>
                  <p:cNvSpPr/>
                  <p:nvPr/>
                </p:nvSpPr>
                <p:spPr>
                  <a:xfrm>
                    <a:off x="39624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Calibri"/>
                      <a:cs typeface="Calibri"/>
                    </a:endParaRPr>
                  </a:p>
                </p:txBody>
              </p:sp>
              <p:sp>
                <p:nvSpPr>
                  <p:cNvPr id="1798" name="Rectangle 1797"/>
                  <p:cNvSpPr/>
                  <p:nvPr/>
                </p:nvSpPr>
                <p:spPr>
                  <a:xfrm>
                    <a:off x="44196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Calibri"/>
                      <a:cs typeface="Calibri"/>
                    </a:endParaRPr>
                  </a:p>
                </p:txBody>
              </p:sp>
              <p:sp>
                <p:nvSpPr>
                  <p:cNvPr id="1799" name="Rectangle 1798"/>
                  <p:cNvSpPr/>
                  <p:nvPr/>
                </p:nvSpPr>
                <p:spPr>
                  <a:xfrm>
                    <a:off x="48768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Calibri"/>
                      <a:cs typeface="Calibri"/>
                    </a:endParaRPr>
                  </a:p>
                </p:txBody>
              </p:sp>
              <p:sp>
                <p:nvSpPr>
                  <p:cNvPr id="1800" name="Rectangle 1799"/>
                  <p:cNvSpPr/>
                  <p:nvPr/>
                </p:nvSpPr>
                <p:spPr>
                  <a:xfrm>
                    <a:off x="53340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Calibri"/>
                      <a:cs typeface="Calibri"/>
                    </a:endParaRPr>
                  </a:p>
                </p:txBody>
              </p:sp>
              <p:sp>
                <p:nvSpPr>
                  <p:cNvPr id="1801" name="Rectangle 1800"/>
                  <p:cNvSpPr/>
                  <p:nvPr/>
                </p:nvSpPr>
                <p:spPr>
                  <a:xfrm>
                    <a:off x="57912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latin typeface="Calibri"/>
                      <a:cs typeface="Calibri"/>
                    </a:endParaRPr>
                  </a:p>
                </p:txBody>
              </p:sp>
              <p:sp>
                <p:nvSpPr>
                  <p:cNvPr id="1802" name="Rectangle 1801"/>
                  <p:cNvSpPr/>
                  <p:nvPr/>
                </p:nvSpPr>
                <p:spPr>
                  <a:xfrm>
                    <a:off x="62484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Calibri"/>
                      <a:cs typeface="Calibri"/>
                    </a:endParaRPr>
                  </a:p>
                </p:txBody>
              </p:sp>
              <p:sp>
                <p:nvSpPr>
                  <p:cNvPr id="1803" name="Rectangle 1802"/>
                  <p:cNvSpPr/>
                  <p:nvPr/>
                </p:nvSpPr>
                <p:spPr>
                  <a:xfrm>
                    <a:off x="67056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Calibri"/>
                      <a:cs typeface="Calibri"/>
                    </a:endParaRPr>
                  </a:p>
                </p:txBody>
              </p:sp>
              <p:sp>
                <p:nvSpPr>
                  <p:cNvPr id="1804" name="Rectangle 1803"/>
                  <p:cNvSpPr/>
                  <p:nvPr/>
                </p:nvSpPr>
                <p:spPr>
                  <a:xfrm>
                    <a:off x="71628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Calibri"/>
                      <a:cs typeface="Calibri"/>
                    </a:endParaRPr>
                  </a:p>
                </p:txBody>
              </p:sp>
              <p:sp>
                <p:nvSpPr>
                  <p:cNvPr id="1805" name="Rectangle 1804"/>
                  <p:cNvSpPr/>
                  <p:nvPr/>
                </p:nvSpPr>
                <p:spPr>
                  <a:xfrm>
                    <a:off x="76200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Calibri"/>
                      <a:cs typeface="Calibri"/>
                    </a:endParaRPr>
                  </a:p>
                </p:txBody>
              </p:sp>
              <p:sp>
                <p:nvSpPr>
                  <p:cNvPr id="1806" name="Rectangle 1805"/>
                  <p:cNvSpPr/>
                  <p:nvPr/>
                </p:nvSpPr>
                <p:spPr>
                  <a:xfrm>
                    <a:off x="80772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Calibri"/>
                      <a:cs typeface="Calibri"/>
                    </a:endParaRPr>
                  </a:p>
                </p:txBody>
              </p:sp>
              <p:sp>
                <p:nvSpPr>
                  <p:cNvPr id="1807" name="Rectangle 1806"/>
                  <p:cNvSpPr/>
                  <p:nvPr/>
                </p:nvSpPr>
                <p:spPr>
                  <a:xfrm>
                    <a:off x="3048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Calibri"/>
                      <a:cs typeface="Calibri"/>
                    </a:endParaRPr>
                  </a:p>
                </p:txBody>
              </p:sp>
              <p:sp>
                <p:nvSpPr>
                  <p:cNvPr id="1808" name="Rectangle 1807"/>
                  <p:cNvSpPr/>
                  <p:nvPr/>
                </p:nvSpPr>
                <p:spPr>
                  <a:xfrm>
                    <a:off x="7620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Calibri"/>
                      <a:cs typeface="Calibri"/>
                    </a:endParaRPr>
                  </a:p>
                </p:txBody>
              </p:sp>
              <p:sp>
                <p:nvSpPr>
                  <p:cNvPr id="1809" name="Rectangle 1808"/>
                  <p:cNvSpPr/>
                  <p:nvPr/>
                </p:nvSpPr>
                <p:spPr>
                  <a:xfrm>
                    <a:off x="12192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Calibri"/>
                      <a:cs typeface="Calibri"/>
                    </a:endParaRPr>
                  </a:p>
                </p:txBody>
              </p:sp>
              <p:sp>
                <p:nvSpPr>
                  <p:cNvPr id="1810" name="Rectangle 1809"/>
                  <p:cNvSpPr/>
                  <p:nvPr/>
                </p:nvSpPr>
                <p:spPr>
                  <a:xfrm>
                    <a:off x="16764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Calibri"/>
                      <a:cs typeface="Calibri"/>
                    </a:endParaRPr>
                  </a:p>
                </p:txBody>
              </p:sp>
              <p:sp>
                <p:nvSpPr>
                  <p:cNvPr id="1811" name="Rectangle 1810"/>
                  <p:cNvSpPr/>
                  <p:nvPr/>
                </p:nvSpPr>
                <p:spPr>
                  <a:xfrm>
                    <a:off x="21336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Calibri"/>
                      <a:cs typeface="Calibri"/>
                    </a:endParaRPr>
                  </a:p>
                </p:txBody>
              </p:sp>
              <p:sp>
                <p:nvSpPr>
                  <p:cNvPr id="1812" name="Rectangle 1811"/>
                  <p:cNvSpPr/>
                  <p:nvPr/>
                </p:nvSpPr>
                <p:spPr>
                  <a:xfrm>
                    <a:off x="25908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Calibri"/>
                      <a:cs typeface="Calibri"/>
                    </a:endParaRPr>
                  </a:p>
                </p:txBody>
              </p:sp>
              <p:sp>
                <p:nvSpPr>
                  <p:cNvPr id="1813" name="Rectangle 1812"/>
                  <p:cNvSpPr/>
                  <p:nvPr/>
                </p:nvSpPr>
                <p:spPr>
                  <a:xfrm>
                    <a:off x="30480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Calibri"/>
                      <a:cs typeface="Calibri"/>
                    </a:endParaRPr>
                  </a:p>
                </p:txBody>
              </p:sp>
              <p:sp>
                <p:nvSpPr>
                  <p:cNvPr id="1814" name="Rectangle 1813"/>
                  <p:cNvSpPr/>
                  <p:nvPr/>
                </p:nvSpPr>
                <p:spPr>
                  <a:xfrm>
                    <a:off x="35052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Calibri"/>
                      <a:cs typeface="Calibri"/>
                    </a:endParaRPr>
                  </a:p>
                </p:txBody>
              </p:sp>
              <p:sp>
                <p:nvSpPr>
                  <p:cNvPr id="1815" name="Rectangle 1814"/>
                  <p:cNvSpPr/>
                  <p:nvPr/>
                </p:nvSpPr>
                <p:spPr>
                  <a:xfrm>
                    <a:off x="39624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Calibri"/>
                      <a:cs typeface="Calibri"/>
                    </a:endParaRPr>
                  </a:p>
                </p:txBody>
              </p:sp>
              <p:sp>
                <p:nvSpPr>
                  <p:cNvPr id="1816" name="Rectangle 210"/>
                  <p:cNvSpPr/>
                  <p:nvPr/>
                </p:nvSpPr>
                <p:spPr>
                  <a:xfrm>
                    <a:off x="44196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Calibri"/>
                      <a:cs typeface="Calibri"/>
                    </a:endParaRPr>
                  </a:p>
                </p:txBody>
              </p:sp>
              <p:sp>
                <p:nvSpPr>
                  <p:cNvPr id="1817" name="Rectangle 1816"/>
                  <p:cNvSpPr/>
                  <p:nvPr/>
                </p:nvSpPr>
                <p:spPr>
                  <a:xfrm>
                    <a:off x="48768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Calibri"/>
                      <a:cs typeface="Calibri"/>
                    </a:endParaRPr>
                  </a:p>
                </p:txBody>
              </p:sp>
              <p:sp>
                <p:nvSpPr>
                  <p:cNvPr id="1818" name="Rectangle 1817"/>
                  <p:cNvSpPr/>
                  <p:nvPr/>
                </p:nvSpPr>
                <p:spPr>
                  <a:xfrm>
                    <a:off x="53340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Calibri"/>
                      <a:cs typeface="Calibri"/>
                    </a:endParaRPr>
                  </a:p>
                </p:txBody>
              </p:sp>
              <p:sp>
                <p:nvSpPr>
                  <p:cNvPr id="1819" name="Rectangle 1818"/>
                  <p:cNvSpPr/>
                  <p:nvPr/>
                </p:nvSpPr>
                <p:spPr>
                  <a:xfrm>
                    <a:off x="57912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Calibri"/>
                      <a:cs typeface="Calibri"/>
                    </a:endParaRPr>
                  </a:p>
                </p:txBody>
              </p:sp>
              <p:sp>
                <p:nvSpPr>
                  <p:cNvPr id="1820" name="Rectangle 1819"/>
                  <p:cNvSpPr/>
                  <p:nvPr/>
                </p:nvSpPr>
                <p:spPr>
                  <a:xfrm>
                    <a:off x="62484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Calibri"/>
                      <a:cs typeface="Calibri"/>
                    </a:endParaRPr>
                  </a:p>
                </p:txBody>
              </p:sp>
              <p:sp>
                <p:nvSpPr>
                  <p:cNvPr id="1821" name="Rectangle 1820"/>
                  <p:cNvSpPr/>
                  <p:nvPr/>
                </p:nvSpPr>
                <p:spPr>
                  <a:xfrm>
                    <a:off x="67056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Calibri"/>
                      <a:cs typeface="Calibri"/>
                    </a:endParaRPr>
                  </a:p>
                </p:txBody>
              </p:sp>
              <p:sp>
                <p:nvSpPr>
                  <p:cNvPr id="1822" name="Rectangle 1821"/>
                  <p:cNvSpPr/>
                  <p:nvPr/>
                </p:nvSpPr>
                <p:spPr>
                  <a:xfrm>
                    <a:off x="71628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Calibri"/>
                      <a:cs typeface="Calibri"/>
                    </a:endParaRPr>
                  </a:p>
                </p:txBody>
              </p:sp>
              <p:sp>
                <p:nvSpPr>
                  <p:cNvPr id="1823" name="Rectangle 1822"/>
                  <p:cNvSpPr/>
                  <p:nvPr/>
                </p:nvSpPr>
                <p:spPr>
                  <a:xfrm>
                    <a:off x="76200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Calibri"/>
                      <a:cs typeface="Calibri"/>
                    </a:endParaRPr>
                  </a:p>
                </p:txBody>
              </p:sp>
              <p:sp>
                <p:nvSpPr>
                  <p:cNvPr id="1824" name="Rectangle 1823"/>
                  <p:cNvSpPr/>
                  <p:nvPr/>
                </p:nvSpPr>
                <p:spPr>
                  <a:xfrm>
                    <a:off x="80772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Calibri"/>
                      <a:cs typeface="Calibri"/>
                    </a:endParaRPr>
                  </a:p>
                </p:txBody>
              </p:sp>
              <p:sp>
                <p:nvSpPr>
                  <p:cNvPr id="1825" name="Rectangle 1824"/>
                  <p:cNvSpPr/>
                  <p:nvPr/>
                </p:nvSpPr>
                <p:spPr>
                  <a:xfrm>
                    <a:off x="3048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Calibri"/>
                      <a:cs typeface="Calibri"/>
                    </a:endParaRPr>
                  </a:p>
                </p:txBody>
              </p:sp>
              <p:sp>
                <p:nvSpPr>
                  <p:cNvPr id="1826" name="Rectangle 1825"/>
                  <p:cNvSpPr/>
                  <p:nvPr/>
                </p:nvSpPr>
                <p:spPr>
                  <a:xfrm>
                    <a:off x="7620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Calibri"/>
                      <a:cs typeface="Calibri"/>
                    </a:endParaRPr>
                  </a:p>
                </p:txBody>
              </p:sp>
              <p:sp>
                <p:nvSpPr>
                  <p:cNvPr id="1827" name="Rectangle 1826"/>
                  <p:cNvSpPr/>
                  <p:nvPr/>
                </p:nvSpPr>
                <p:spPr>
                  <a:xfrm>
                    <a:off x="12192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Calibri"/>
                      <a:cs typeface="Calibri"/>
                    </a:endParaRPr>
                  </a:p>
                </p:txBody>
              </p:sp>
              <p:sp>
                <p:nvSpPr>
                  <p:cNvPr id="1828" name="Rectangle 1827"/>
                  <p:cNvSpPr/>
                  <p:nvPr/>
                </p:nvSpPr>
                <p:spPr>
                  <a:xfrm>
                    <a:off x="16764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Calibri"/>
                      <a:cs typeface="Calibri"/>
                    </a:endParaRPr>
                  </a:p>
                </p:txBody>
              </p:sp>
              <p:sp>
                <p:nvSpPr>
                  <p:cNvPr id="1829" name="Rectangle 1828"/>
                  <p:cNvSpPr/>
                  <p:nvPr/>
                </p:nvSpPr>
                <p:spPr>
                  <a:xfrm>
                    <a:off x="21336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Calibri"/>
                      <a:cs typeface="Calibri"/>
                    </a:endParaRPr>
                  </a:p>
                </p:txBody>
              </p:sp>
              <p:sp>
                <p:nvSpPr>
                  <p:cNvPr id="1830" name="Rectangle 1829"/>
                  <p:cNvSpPr/>
                  <p:nvPr/>
                </p:nvSpPr>
                <p:spPr>
                  <a:xfrm>
                    <a:off x="25908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Calibri"/>
                      <a:cs typeface="Calibri"/>
                    </a:endParaRPr>
                  </a:p>
                </p:txBody>
              </p:sp>
              <p:sp>
                <p:nvSpPr>
                  <p:cNvPr id="1831" name="Rectangle 1830"/>
                  <p:cNvSpPr/>
                  <p:nvPr/>
                </p:nvSpPr>
                <p:spPr>
                  <a:xfrm>
                    <a:off x="30480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Calibri"/>
                      <a:cs typeface="Calibri"/>
                    </a:endParaRPr>
                  </a:p>
                </p:txBody>
              </p:sp>
              <p:sp>
                <p:nvSpPr>
                  <p:cNvPr id="1832" name="Rectangle 1831"/>
                  <p:cNvSpPr/>
                  <p:nvPr/>
                </p:nvSpPr>
                <p:spPr>
                  <a:xfrm>
                    <a:off x="35052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Calibri"/>
                      <a:cs typeface="Calibri"/>
                    </a:endParaRPr>
                  </a:p>
                </p:txBody>
              </p:sp>
              <p:sp>
                <p:nvSpPr>
                  <p:cNvPr id="1833" name="Rectangle 1832"/>
                  <p:cNvSpPr/>
                  <p:nvPr/>
                </p:nvSpPr>
                <p:spPr>
                  <a:xfrm>
                    <a:off x="39624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Calibri"/>
                      <a:cs typeface="Calibri"/>
                    </a:endParaRPr>
                  </a:p>
                </p:txBody>
              </p:sp>
              <p:sp>
                <p:nvSpPr>
                  <p:cNvPr id="1834" name="Rectangle 1833"/>
                  <p:cNvSpPr/>
                  <p:nvPr/>
                </p:nvSpPr>
                <p:spPr>
                  <a:xfrm>
                    <a:off x="44196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Calibri"/>
                      <a:cs typeface="Calibri"/>
                    </a:endParaRPr>
                  </a:p>
                </p:txBody>
              </p:sp>
              <p:sp>
                <p:nvSpPr>
                  <p:cNvPr id="1835" name="Rectangle 1834"/>
                  <p:cNvSpPr/>
                  <p:nvPr/>
                </p:nvSpPr>
                <p:spPr>
                  <a:xfrm>
                    <a:off x="48768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Calibri"/>
                      <a:cs typeface="Calibri"/>
                    </a:endParaRPr>
                  </a:p>
                </p:txBody>
              </p:sp>
              <p:sp>
                <p:nvSpPr>
                  <p:cNvPr id="1836" name="Rectangle 1835"/>
                  <p:cNvSpPr/>
                  <p:nvPr/>
                </p:nvSpPr>
                <p:spPr>
                  <a:xfrm>
                    <a:off x="53340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Calibri"/>
                      <a:cs typeface="Calibri"/>
                    </a:endParaRPr>
                  </a:p>
                </p:txBody>
              </p:sp>
              <p:sp>
                <p:nvSpPr>
                  <p:cNvPr id="1837" name="Rectangle 1836"/>
                  <p:cNvSpPr/>
                  <p:nvPr/>
                </p:nvSpPr>
                <p:spPr>
                  <a:xfrm>
                    <a:off x="57912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Calibri"/>
                      <a:cs typeface="Calibri"/>
                    </a:endParaRPr>
                  </a:p>
                </p:txBody>
              </p:sp>
              <p:sp>
                <p:nvSpPr>
                  <p:cNvPr id="1838" name="Rectangle 1837"/>
                  <p:cNvSpPr/>
                  <p:nvPr/>
                </p:nvSpPr>
                <p:spPr>
                  <a:xfrm>
                    <a:off x="62484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Calibri"/>
                      <a:cs typeface="Calibri"/>
                    </a:endParaRPr>
                  </a:p>
                </p:txBody>
              </p:sp>
              <p:sp>
                <p:nvSpPr>
                  <p:cNvPr id="1839" name="Rectangle 1838"/>
                  <p:cNvSpPr/>
                  <p:nvPr/>
                </p:nvSpPr>
                <p:spPr>
                  <a:xfrm>
                    <a:off x="67056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Calibri"/>
                      <a:cs typeface="Calibri"/>
                    </a:endParaRPr>
                  </a:p>
                </p:txBody>
              </p:sp>
              <p:sp>
                <p:nvSpPr>
                  <p:cNvPr id="1840" name="Rectangle 1839"/>
                  <p:cNvSpPr/>
                  <p:nvPr/>
                </p:nvSpPr>
                <p:spPr>
                  <a:xfrm>
                    <a:off x="71628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Calibri"/>
                      <a:cs typeface="Calibri"/>
                    </a:endParaRPr>
                  </a:p>
                </p:txBody>
              </p:sp>
              <p:sp>
                <p:nvSpPr>
                  <p:cNvPr id="1841" name="Rectangle 1840"/>
                  <p:cNvSpPr/>
                  <p:nvPr/>
                </p:nvSpPr>
                <p:spPr>
                  <a:xfrm>
                    <a:off x="76200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Calibri"/>
                      <a:cs typeface="Calibri"/>
                    </a:endParaRPr>
                  </a:p>
                </p:txBody>
              </p:sp>
              <p:sp>
                <p:nvSpPr>
                  <p:cNvPr id="1842" name="Rectangle 1841"/>
                  <p:cNvSpPr/>
                  <p:nvPr/>
                </p:nvSpPr>
                <p:spPr>
                  <a:xfrm>
                    <a:off x="80772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Calibri"/>
                      <a:cs typeface="Calibri"/>
                    </a:endParaRPr>
                  </a:p>
                </p:txBody>
              </p:sp>
              <p:sp>
                <p:nvSpPr>
                  <p:cNvPr id="1843" name="Rectangle 1842"/>
                  <p:cNvSpPr/>
                  <p:nvPr/>
                </p:nvSpPr>
                <p:spPr>
                  <a:xfrm>
                    <a:off x="3048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Calibri"/>
                      <a:cs typeface="Calibri"/>
                    </a:endParaRPr>
                  </a:p>
                </p:txBody>
              </p:sp>
              <p:sp>
                <p:nvSpPr>
                  <p:cNvPr id="1844" name="Rectangle 1843"/>
                  <p:cNvSpPr/>
                  <p:nvPr/>
                </p:nvSpPr>
                <p:spPr>
                  <a:xfrm>
                    <a:off x="7620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Calibri"/>
                      <a:cs typeface="Calibri"/>
                    </a:endParaRPr>
                  </a:p>
                </p:txBody>
              </p:sp>
              <p:sp>
                <p:nvSpPr>
                  <p:cNvPr id="1845" name="Rectangle 1844"/>
                  <p:cNvSpPr/>
                  <p:nvPr/>
                </p:nvSpPr>
                <p:spPr>
                  <a:xfrm>
                    <a:off x="12192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Calibri"/>
                      <a:cs typeface="Calibri"/>
                    </a:endParaRPr>
                  </a:p>
                </p:txBody>
              </p:sp>
              <p:sp>
                <p:nvSpPr>
                  <p:cNvPr id="1846" name="Rectangle 1845"/>
                  <p:cNvSpPr/>
                  <p:nvPr/>
                </p:nvSpPr>
                <p:spPr>
                  <a:xfrm>
                    <a:off x="16764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Calibri"/>
                      <a:cs typeface="Calibri"/>
                    </a:endParaRPr>
                  </a:p>
                </p:txBody>
              </p:sp>
              <p:sp>
                <p:nvSpPr>
                  <p:cNvPr id="1847" name="Rectangle 1846"/>
                  <p:cNvSpPr/>
                  <p:nvPr/>
                </p:nvSpPr>
                <p:spPr>
                  <a:xfrm>
                    <a:off x="21336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Calibri"/>
                      <a:cs typeface="Calibri"/>
                    </a:endParaRPr>
                  </a:p>
                </p:txBody>
              </p:sp>
              <p:sp>
                <p:nvSpPr>
                  <p:cNvPr id="1848" name="Rectangle 1847"/>
                  <p:cNvSpPr/>
                  <p:nvPr/>
                </p:nvSpPr>
                <p:spPr>
                  <a:xfrm>
                    <a:off x="25908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Calibri"/>
                      <a:cs typeface="Calibri"/>
                    </a:endParaRPr>
                  </a:p>
                </p:txBody>
              </p:sp>
              <p:sp>
                <p:nvSpPr>
                  <p:cNvPr id="1849" name="Rectangle 1848"/>
                  <p:cNvSpPr/>
                  <p:nvPr/>
                </p:nvSpPr>
                <p:spPr>
                  <a:xfrm>
                    <a:off x="30480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Calibri"/>
                      <a:cs typeface="Calibri"/>
                    </a:endParaRPr>
                  </a:p>
                </p:txBody>
              </p:sp>
              <p:sp>
                <p:nvSpPr>
                  <p:cNvPr id="1850" name="Rectangle 1849"/>
                  <p:cNvSpPr/>
                  <p:nvPr/>
                </p:nvSpPr>
                <p:spPr>
                  <a:xfrm>
                    <a:off x="35052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Calibri"/>
                      <a:cs typeface="Calibri"/>
                    </a:endParaRPr>
                  </a:p>
                </p:txBody>
              </p:sp>
              <p:sp>
                <p:nvSpPr>
                  <p:cNvPr id="1851" name="Rectangle 1850"/>
                  <p:cNvSpPr/>
                  <p:nvPr/>
                </p:nvSpPr>
                <p:spPr>
                  <a:xfrm>
                    <a:off x="39624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Calibri"/>
                      <a:cs typeface="Calibri"/>
                    </a:endParaRPr>
                  </a:p>
                </p:txBody>
              </p:sp>
              <p:sp>
                <p:nvSpPr>
                  <p:cNvPr id="1852" name="Rectangle 1851"/>
                  <p:cNvSpPr/>
                  <p:nvPr/>
                </p:nvSpPr>
                <p:spPr>
                  <a:xfrm>
                    <a:off x="44196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Calibri"/>
                      <a:cs typeface="Calibri"/>
                    </a:endParaRPr>
                  </a:p>
                </p:txBody>
              </p:sp>
              <p:sp>
                <p:nvSpPr>
                  <p:cNvPr id="1853" name="Rectangle 1852"/>
                  <p:cNvSpPr/>
                  <p:nvPr/>
                </p:nvSpPr>
                <p:spPr>
                  <a:xfrm>
                    <a:off x="48768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Calibri"/>
                      <a:cs typeface="Calibri"/>
                    </a:endParaRPr>
                  </a:p>
                </p:txBody>
              </p:sp>
              <p:sp>
                <p:nvSpPr>
                  <p:cNvPr id="1854" name="Rectangle 1853"/>
                  <p:cNvSpPr/>
                  <p:nvPr/>
                </p:nvSpPr>
                <p:spPr>
                  <a:xfrm>
                    <a:off x="53340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Calibri"/>
                      <a:cs typeface="Calibri"/>
                    </a:endParaRPr>
                  </a:p>
                </p:txBody>
              </p:sp>
              <p:sp>
                <p:nvSpPr>
                  <p:cNvPr id="1855" name="Rectangle 375"/>
                  <p:cNvSpPr/>
                  <p:nvPr/>
                </p:nvSpPr>
                <p:spPr>
                  <a:xfrm>
                    <a:off x="57912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Calibri"/>
                      <a:cs typeface="Calibri"/>
                    </a:endParaRPr>
                  </a:p>
                </p:txBody>
              </p:sp>
              <p:sp>
                <p:nvSpPr>
                  <p:cNvPr id="1856" name="Rectangle 1855"/>
                  <p:cNvSpPr/>
                  <p:nvPr/>
                </p:nvSpPr>
                <p:spPr>
                  <a:xfrm>
                    <a:off x="62484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Calibri"/>
                      <a:cs typeface="Calibri"/>
                    </a:endParaRPr>
                  </a:p>
                </p:txBody>
              </p:sp>
              <p:sp>
                <p:nvSpPr>
                  <p:cNvPr id="1857" name="Rectangle 1856"/>
                  <p:cNvSpPr/>
                  <p:nvPr/>
                </p:nvSpPr>
                <p:spPr>
                  <a:xfrm>
                    <a:off x="67056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Calibri"/>
                      <a:cs typeface="Calibri"/>
                    </a:endParaRPr>
                  </a:p>
                </p:txBody>
              </p:sp>
              <p:sp>
                <p:nvSpPr>
                  <p:cNvPr id="1858" name="Rectangle 1857"/>
                  <p:cNvSpPr/>
                  <p:nvPr/>
                </p:nvSpPr>
                <p:spPr>
                  <a:xfrm>
                    <a:off x="71628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Calibri"/>
                      <a:cs typeface="Calibri"/>
                    </a:endParaRPr>
                  </a:p>
                </p:txBody>
              </p:sp>
              <p:sp>
                <p:nvSpPr>
                  <p:cNvPr id="1859" name="Rectangle 1858"/>
                  <p:cNvSpPr/>
                  <p:nvPr/>
                </p:nvSpPr>
                <p:spPr>
                  <a:xfrm>
                    <a:off x="76200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Calibri"/>
                      <a:cs typeface="Calibri"/>
                    </a:endParaRPr>
                  </a:p>
                </p:txBody>
              </p:sp>
              <p:sp>
                <p:nvSpPr>
                  <p:cNvPr id="1860" name="Rectangle 1859"/>
                  <p:cNvSpPr/>
                  <p:nvPr/>
                </p:nvSpPr>
                <p:spPr>
                  <a:xfrm>
                    <a:off x="80772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Calibri"/>
                      <a:cs typeface="Calibri"/>
                    </a:endParaRPr>
                  </a:p>
                </p:txBody>
              </p:sp>
              <p:sp>
                <p:nvSpPr>
                  <p:cNvPr id="1861" name="Rectangle 1860"/>
                  <p:cNvSpPr/>
                  <p:nvPr/>
                </p:nvSpPr>
                <p:spPr>
                  <a:xfrm>
                    <a:off x="3048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Calibri"/>
                      <a:cs typeface="Calibri"/>
                    </a:endParaRPr>
                  </a:p>
                </p:txBody>
              </p:sp>
              <p:sp>
                <p:nvSpPr>
                  <p:cNvPr id="1862" name="Rectangle 1861"/>
                  <p:cNvSpPr/>
                  <p:nvPr/>
                </p:nvSpPr>
                <p:spPr>
                  <a:xfrm>
                    <a:off x="7620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Calibri"/>
                      <a:cs typeface="Calibri"/>
                    </a:endParaRPr>
                  </a:p>
                </p:txBody>
              </p:sp>
              <p:sp>
                <p:nvSpPr>
                  <p:cNvPr id="1863" name="Rectangle 1862"/>
                  <p:cNvSpPr/>
                  <p:nvPr/>
                </p:nvSpPr>
                <p:spPr>
                  <a:xfrm>
                    <a:off x="12192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Calibri"/>
                      <a:cs typeface="Calibri"/>
                    </a:endParaRPr>
                  </a:p>
                </p:txBody>
              </p:sp>
              <p:sp>
                <p:nvSpPr>
                  <p:cNvPr id="1864" name="Rectangle 1863"/>
                  <p:cNvSpPr/>
                  <p:nvPr/>
                </p:nvSpPr>
                <p:spPr>
                  <a:xfrm>
                    <a:off x="16764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Calibri"/>
                      <a:cs typeface="Calibri"/>
                    </a:endParaRPr>
                  </a:p>
                </p:txBody>
              </p:sp>
              <p:sp>
                <p:nvSpPr>
                  <p:cNvPr id="1865" name="Rectangle 1864"/>
                  <p:cNvSpPr/>
                  <p:nvPr/>
                </p:nvSpPr>
                <p:spPr>
                  <a:xfrm>
                    <a:off x="21336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Calibri"/>
                      <a:cs typeface="Calibri"/>
                    </a:endParaRPr>
                  </a:p>
                </p:txBody>
              </p:sp>
              <p:sp>
                <p:nvSpPr>
                  <p:cNvPr id="1866" name="Rectangle 1865"/>
                  <p:cNvSpPr/>
                  <p:nvPr/>
                </p:nvSpPr>
                <p:spPr>
                  <a:xfrm>
                    <a:off x="25908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Calibri"/>
                      <a:cs typeface="Calibri"/>
                    </a:endParaRPr>
                  </a:p>
                </p:txBody>
              </p:sp>
              <p:sp>
                <p:nvSpPr>
                  <p:cNvPr id="1867" name="Rectangle 1866"/>
                  <p:cNvSpPr/>
                  <p:nvPr/>
                </p:nvSpPr>
                <p:spPr>
                  <a:xfrm>
                    <a:off x="30480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Calibri"/>
                      <a:cs typeface="Calibri"/>
                    </a:endParaRPr>
                  </a:p>
                </p:txBody>
              </p:sp>
              <p:sp>
                <p:nvSpPr>
                  <p:cNvPr id="1868" name="Rectangle 1867"/>
                  <p:cNvSpPr/>
                  <p:nvPr/>
                </p:nvSpPr>
                <p:spPr>
                  <a:xfrm>
                    <a:off x="35052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Calibri"/>
                      <a:cs typeface="Calibri"/>
                    </a:endParaRPr>
                  </a:p>
                </p:txBody>
              </p:sp>
              <p:sp>
                <p:nvSpPr>
                  <p:cNvPr id="1869" name="Rectangle 1868"/>
                  <p:cNvSpPr/>
                  <p:nvPr/>
                </p:nvSpPr>
                <p:spPr>
                  <a:xfrm>
                    <a:off x="39624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Calibri"/>
                      <a:cs typeface="Calibri"/>
                    </a:endParaRPr>
                  </a:p>
                </p:txBody>
              </p:sp>
              <p:sp>
                <p:nvSpPr>
                  <p:cNvPr id="1870" name="Rectangle 1869"/>
                  <p:cNvSpPr/>
                  <p:nvPr/>
                </p:nvSpPr>
                <p:spPr>
                  <a:xfrm>
                    <a:off x="44196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Calibri"/>
                      <a:cs typeface="Calibri"/>
                    </a:endParaRPr>
                  </a:p>
                </p:txBody>
              </p:sp>
              <p:sp>
                <p:nvSpPr>
                  <p:cNvPr id="1871" name="Rectangle 1870"/>
                  <p:cNvSpPr/>
                  <p:nvPr/>
                </p:nvSpPr>
                <p:spPr>
                  <a:xfrm>
                    <a:off x="48768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Calibri"/>
                      <a:cs typeface="Calibri"/>
                    </a:endParaRPr>
                  </a:p>
                </p:txBody>
              </p:sp>
              <p:sp>
                <p:nvSpPr>
                  <p:cNvPr id="1872" name="Rectangle 1871"/>
                  <p:cNvSpPr/>
                  <p:nvPr/>
                </p:nvSpPr>
                <p:spPr>
                  <a:xfrm>
                    <a:off x="53340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Calibri"/>
                      <a:cs typeface="Calibri"/>
                    </a:endParaRPr>
                  </a:p>
                </p:txBody>
              </p:sp>
              <p:sp>
                <p:nvSpPr>
                  <p:cNvPr id="1873" name="Rectangle 1872"/>
                  <p:cNvSpPr/>
                  <p:nvPr/>
                </p:nvSpPr>
                <p:spPr>
                  <a:xfrm>
                    <a:off x="57912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Calibri"/>
                      <a:cs typeface="Calibri"/>
                    </a:endParaRPr>
                  </a:p>
                </p:txBody>
              </p:sp>
              <p:sp>
                <p:nvSpPr>
                  <p:cNvPr id="1874" name="Rectangle 1873"/>
                  <p:cNvSpPr/>
                  <p:nvPr/>
                </p:nvSpPr>
                <p:spPr>
                  <a:xfrm>
                    <a:off x="62484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Calibri"/>
                      <a:cs typeface="Calibri"/>
                    </a:endParaRPr>
                  </a:p>
                </p:txBody>
              </p:sp>
              <p:sp>
                <p:nvSpPr>
                  <p:cNvPr id="1875" name="Rectangle 1874"/>
                  <p:cNvSpPr/>
                  <p:nvPr/>
                </p:nvSpPr>
                <p:spPr>
                  <a:xfrm>
                    <a:off x="67056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Calibri"/>
                      <a:cs typeface="Calibri"/>
                    </a:endParaRPr>
                  </a:p>
                </p:txBody>
              </p:sp>
              <p:sp>
                <p:nvSpPr>
                  <p:cNvPr id="1876" name="Rectangle 1875"/>
                  <p:cNvSpPr/>
                  <p:nvPr/>
                </p:nvSpPr>
                <p:spPr>
                  <a:xfrm>
                    <a:off x="71628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Calibri"/>
                      <a:cs typeface="Calibri"/>
                    </a:endParaRPr>
                  </a:p>
                </p:txBody>
              </p:sp>
              <p:sp>
                <p:nvSpPr>
                  <p:cNvPr id="1877" name="Rectangle 1876"/>
                  <p:cNvSpPr/>
                  <p:nvPr/>
                </p:nvSpPr>
                <p:spPr>
                  <a:xfrm>
                    <a:off x="76200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Calibri"/>
                      <a:cs typeface="Calibri"/>
                    </a:endParaRPr>
                  </a:p>
                </p:txBody>
              </p:sp>
              <p:sp>
                <p:nvSpPr>
                  <p:cNvPr id="1878" name="Rectangle 1877"/>
                  <p:cNvSpPr/>
                  <p:nvPr/>
                </p:nvSpPr>
                <p:spPr>
                  <a:xfrm>
                    <a:off x="80772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Calibri"/>
                      <a:cs typeface="Calibri"/>
                    </a:endParaRPr>
                  </a:p>
                </p:txBody>
              </p:sp>
              <p:sp>
                <p:nvSpPr>
                  <p:cNvPr id="1879" name="Rectangle 1878"/>
                  <p:cNvSpPr/>
                  <p:nvPr/>
                </p:nvSpPr>
                <p:spPr>
                  <a:xfrm>
                    <a:off x="3048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Calibri"/>
                      <a:cs typeface="Calibri"/>
                    </a:endParaRPr>
                  </a:p>
                </p:txBody>
              </p:sp>
              <p:sp>
                <p:nvSpPr>
                  <p:cNvPr id="1880" name="Rectangle 1879"/>
                  <p:cNvSpPr/>
                  <p:nvPr/>
                </p:nvSpPr>
                <p:spPr>
                  <a:xfrm>
                    <a:off x="7620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Calibri"/>
                      <a:cs typeface="Calibri"/>
                    </a:endParaRPr>
                  </a:p>
                </p:txBody>
              </p:sp>
              <p:sp>
                <p:nvSpPr>
                  <p:cNvPr id="1881" name="Rectangle 1880"/>
                  <p:cNvSpPr/>
                  <p:nvPr/>
                </p:nvSpPr>
                <p:spPr>
                  <a:xfrm>
                    <a:off x="12192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Calibri"/>
                      <a:cs typeface="Calibri"/>
                    </a:endParaRPr>
                  </a:p>
                </p:txBody>
              </p:sp>
              <p:sp>
                <p:nvSpPr>
                  <p:cNvPr id="1882" name="Rectangle 1881"/>
                  <p:cNvSpPr/>
                  <p:nvPr/>
                </p:nvSpPr>
                <p:spPr>
                  <a:xfrm>
                    <a:off x="16764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Calibri"/>
                      <a:cs typeface="Calibri"/>
                    </a:endParaRPr>
                  </a:p>
                </p:txBody>
              </p:sp>
              <p:sp>
                <p:nvSpPr>
                  <p:cNvPr id="1883" name="Rectangle 1882"/>
                  <p:cNvSpPr/>
                  <p:nvPr/>
                </p:nvSpPr>
                <p:spPr>
                  <a:xfrm>
                    <a:off x="21336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Calibri"/>
                      <a:cs typeface="Calibri"/>
                    </a:endParaRPr>
                  </a:p>
                </p:txBody>
              </p:sp>
              <p:sp>
                <p:nvSpPr>
                  <p:cNvPr id="1884" name="Rectangle 1883"/>
                  <p:cNvSpPr/>
                  <p:nvPr/>
                </p:nvSpPr>
                <p:spPr>
                  <a:xfrm>
                    <a:off x="25908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Calibri"/>
                      <a:cs typeface="Calibri"/>
                    </a:endParaRPr>
                  </a:p>
                </p:txBody>
              </p:sp>
              <p:sp>
                <p:nvSpPr>
                  <p:cNvPr id="1885" name="Rectangle 1884"/>
                  <p:cNvSpPr/>
                  <p:nvPr/>
                </p:nvSpPr>
                <p:spPr>
                  <a:xfrm>
                    <a:off x="30480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Calibri"/>
                      <a:cs typeface="Calibri"/>
                    </a:endParaRPr>
                  </a:p>
                </p:txBody>
              </p:sp>
              <p:sp>
                <p:nvSpPr>
                  <p:cNvPr id="1886" name="Rectangle 1885"/>
                  <p:cNvSpPr/>
                  <p:nvPr/>
                </p:nvSpPr>
                <p:spPr>
                  <a:xfrm>
                    <a:off x="35052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Calibri"/>
                      <a:cs typeface="Calibri"/>
                    </a:endParaRPr>
                  </a:p>
                </p:txBody>
              </p:sp>
              <p:sp>
                <p:nvSpPr>
                  <p:cNvPr id="1887" name="Rectangle 1886"/>
                  <p:cNvSpPr/>
                  <p:nvPr/>
                </p:nvSpPr>
                <p:spPr>
                  <a:xfrm>
                    <a:off x="39624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Calibri"/>
                      <a:cs typeface="Calibri"/>
                    </a:endParaRPr>
                  </a:p>
                </p:txBody>
              </p:sp>
              <p:sp>
                <p:nvSpPr>
                  <p:cNvPr id="1888" name="Rectangle 1887"/>
                  <p:cNvSpPr/>
                  <p:nvPr/>
                </p:nvSpPr>
                <p:spPr>
                  <a:xfrm>
                    <a:off x="44196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Calibri"/>
                      <a:cs typeface="Calibri"/>
                    </a:endParaRPr>
                  </a:p>
                </p:txBody>
              </p:sp>
              <p:sp>
                <p:nvSpPr>
                  <p:cNvPr id="1889" name="Rectangle 1888"/>
                  <p:cNvSpPr/>
                  <p:nvPr/>
                </p:nvSpPr>
                <p:spPr>
                  <a:xfrm>
                    <a:off x="48768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Calibri"/>
                      <a:cs typeface="Calibri"/>
                    </a:endParaRPr>
                  </a:p>
                </p:txBody>
              </p:sp>
              <p:sp>
                <p:nvSpPr>
                  <p:cNvPr id="1890" name="Rectangle 1889"/>
                  <p:cNvSpPr/>
                  <p:nvPr/>
                </p:nvSpPr>
                <p:spPr>
                  <a:xfrm>
                    <a:off x="53340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Calibri"/>
                      <a:cs typeface="Calibri"/>
                    </a:endParaRPr>
                  </a:p>
                </p:txBody>
              </p:sp>
              <p:sp>
                <p:nvSpPr>
                  <p:cNvPr id="1891" name="Rectangle 1890"/>
                  <p:cNvSpPr/>
                  <p:nvPr/>
                </p:nvSpPr>
                <p:spPr>
                  <a:xfrm>
                    <a:off x="57912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Calibri"/>
                      <a:cs typeface="Calibri"/>
                    </a:endParaRPr>
                  </a:p>
                </p:txBody>
              </p:sp>
              <p:sp>
                <p:nvSpPr>
                  <p:cNvPr id="1892" name="Rectangle 1891"/>
                  <p:cNvSpPr/>
                  <p:nvPr/>
                </p:nvSpPr>
                <p:spPr>
                  <a:xfrm>
                    <a:off x="62484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Calibri"/>
                      <a:cs typeface="Calibri"/>
                    </a:endParaRPr>
                  </a:p>
                </p:txBody>
              </p:sp>
              <p:sp>
                <p:nvSpPr>
                  <p:cNvPr id="1893" name="Rectangle 1892"/>
                  <p:cNvSpPr/>
                  <p:nvPr/>
                </p:nvSpPr>
                <p:spPr>
                  <a:xfrm>
                    <a:off x="67056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Calibri"/>
                      <a:cs typeface="Calibri"/>
                    </a:endParaRPr>
                  </a:p>
                </p:txBody>
              </p:sp>
              <p:sp>
                <p:nvSpPr>
                  <p:cNvPr id="1894" name="Rectangle 1893"/>
                  <p:cNvSpPr/>
                  <p:nvPr/>
                </p:nvSpPr>
                <p:spPr>
                  <a:xfrm>
                    <a:off x="71628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Calibri"/>
                      <a:cs typeface="Calibri"/>
                    </a:endParaRPr>
                  </a:p>
                </p:txBody>
              </p:sp>
              <p:sp>
                <p:nvSpPr>
                  <p:cNvPr id="1895" name="Rectangle 1894"/>
                  <p:cNvSpPr/>
                  <p:nvPr/>
                </p:nvSpPr>
                <p:spPr>
                  <a:xfrm>
                    <a:off x="76200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Calibri"/>
                      <a:cs typeface="Calibri"/>
                    </a:endParaRPr>
                  </a:p>
                </p:txBody>
              </p:sp>
              <p:sp>
                <p:nvSpPr>
                  <p:cNvPr id="1896" name="Rectangle 1895"/>
                  <p:cNvSpPr/>
                  <p:nvPr/>
                </p:nvSpPr>
                <p:spPr>
                  <a:xfrm>
                    <a:off x="80772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Calibri"/>
                      <a:cs typeface="Calibri"/>
                    </a:endParaRPr>
                  </a:p>
                </p:txBody>
              </p:sp>
              <p:sp>
                <p:nvSpPr>
                  <p:cNvPr id="1897" name="Rectangle 1896"/>
                  <p:cNvSpPr/>
                  <p:nvPr/>
                </p:nvSpPr>
                <p:spPr>
                  <a:xfrm>
                    <a:off x="3048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Calibri"/>
                      <a:cs typeface="Calibri"/>
                    </a:endParaRPr>
                  </a:p>
                </p:txBody>
              </p:sp>
              <p:sp>
                <p:nvSpPr>
                  <p:cNvPr id="1898" name="Rectangle 1897"/>
                  <p:cNvSpPr/>
                  <p:nvPr/>
                </p:nvSpPr>
                <p:spPr>
                  <a:xfrm>
                    <a:off x="7620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Calibri"/>
                      <a:cs typeface="Calibri"/>
                    </a:endParaRPr>
                  </a:p>
                </p:txBody>
              </p:sp>
              <p:sp>
                <p:nvSpPr>
                  <p:cNvPr id="1899" name="Rectangle 1898"/>
                  <p:cNvSpPr/>
                  <p:nvPr/>
                </p:nvSpPr>
                <p:spPr>
                  <a:xfrm>
                    <a:off x="12192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Calibri"/>
                      <a:cs typeface="Calibri"/>
                    </a:endParaRPr>
                  </a:p>
                </p:txBody>
              </p:sp>
              <p:sp>
                <p:nvSpPr>
                  <p:cNvPr id="1900" name="Rectangle 1899"/>
                  <p:cNvSpPr/>
                  <p:nvPr/>
                </p:nvSpPr>
                <p:spPr>
                  <a:xfrm>
                    <a:off x="16764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Calibri"/>
                      <a:cs typeface="Calibri"/>
                    </a:endParaRPr>
                  </a:p>
                </p:txBody>
              </p:sp>
              <p:sp>
                <p:nvSpPr>
                  <p:cNvPr id="1901" name="Rectangle 1900"/>
                  <p:cNvSpPr/>
                  <p:nvPr/>
                </p:nvSpPr>
                <p:spPr>
                  <a:xfrm>
                    <a:off x="21336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Calibri"/>
                      <a:cs typeface="Calibri"/>
                    </a:endParaRPr>
                  </a:p>
                </p:txBody>
              </p:sp>
              <p:sp>
                <p:nvSpPr>
                  <p:cNvPr id="1902" name="Rectangle 1901"/>
                  <p:cNvSpPr/>
                  <p:nvPr/>
                </p:nvSpPr>
                <p:spPr>
                  <a:xfrm>
                    <a:off x="25908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Calibri"/>
                      <a:cs typeface="Calibri"/>
                    </a:endParaRPr>
                  </a:p>
                </p:txBody>
              </p:sp>
              <p:sp>
                <p:nvSpPr>
                  <p:cNvPr id="1903" name="Rectangle 1902"/>
                  <p:cNvSpPr/>
                  <p:nvPr/>
                </p:nvSpPr>
                <p:spPr>
                  <a:xfrm>
                    <a:off x="30480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Calibri"/>
                      <a:cs typeface="Calibri"/>
                    </a:endParaRPr>
                  </a:p>
                </p:txBody>
              </p:sp>
              <p:sp>
                <p:nvSpPr>
                  <p:cNvPr id="1904" name="Rectangle 1903"/>
                  <p:cNvSpPr/>
                  <p:nvPr/>
                </p:nvSpPr>
                <p:spPr>
                  <a:xfrm>
                    <a:off x="35052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Calibri"/>
                      <a:cs typeface="Calibri"/>
                    </a:endParaRPr>
                  </a:p>
                </p:txBody>
              </p:sp>
              <p:sp>
                <p:nvSpPr>
                  <p:cNvPr id="1905" name="Rectangle 1904"/>
                  <p:cNvSpPr/>
                  <p:nvPr/>
                </p:nvSpPr>
                <p:spPr>
                  <a:xfrm>
                    <a:off x="39624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Calibri"/>
                      <a:cs typeface="Calibri"/>
                    </a:endParaRPr>
                  </a:p>
                </p:txBody>
              </p:sp>
              <p:sp>
                <p:nvSpPr>
                  <p:cNvPr id="1906" name="Rectangle 1905"/>
                  <p:cNvSpPr/>
                  <p:nvPr/>
                </p:nvSpPr>
                <p:spPr>
                  <a:xfrm>
                    <a:off x="44196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Calibri"/>
                      <a:cs typeface="Calibri"/>
                    </a:endParaRPr>
                  </a:p>
                </p:txBody>
              </p:sp>
              <p:sp>
                <p:nvSpPr>
                  <p:cNvPr id="1907" name="Rectangle 1906"/>
                  <p:cNvSpPr/>
                  <p:nvPr/>
                </p:nvSpPr>
                <p:spPr>
                  <a:xfrm>
                    <a:off x="48768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Calibri"/>
                      <a:cs typeface="Calibri"/>
                    </a:endParaRPr>
                  </a:p>
                </p:txBody>
              </p:sp>
              <p:sp>
                <p:nvSpPr>
                  <p:cNvPr id="1908" name="Rectangle 1907"/>
                  <p:cNvSpPr/>
                  <p:nvPr/>
                </p:nvSpPr>
                <p:spPr>
                  <a:xfrm>
                    <a:off x="53340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Calibri"/>
                      <a:cs typeface="Calibri"/>
                    </a:endParaRPr>
                  </a:p>
                </p:txBody>
              </p:sp>
              <p:sp>
                <p:nvSpPr>
                  <p:cNvPr id="1909" name="Rectangle 1908"/>
                  <p:cNvSpPr/>
                  <p:nvPr/>
                </p:nvSpPr>
                <p:spPr>
                  <a:xfrm>
                    <a:off x="57912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Calibri"/>
                      <a:cs typeface="Calibri"/>
                    </a:endParaRPr>
                  </a:p>
                </p:txBody>
              </p:sp>
              <p:sp>
                <p:nvSpPr>
                  <p:cNvPr id="1910" name="Rectangle 1909"/>
                  <p:cNvSpPr/>
                  <p:nvPr/>
                </p:nvSpPr>
                <p:spPr>
                  <a:xfrm>
                    <a:off x="62484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Calibri"/>
                      <a:cs typeface="Calibri"/>
                    </a:endParaRPr>
                  </a:p>
                </p:txBody>
              </p:sp>
              <p:sp>
                <p:nvSpPr>
                  <p:cNvPr id="1911" name="Rectangle 1910"/>
                  <p:cNvSpPr/>
                  <p:nvPr/>
                </p:nvSpPr>
                <p:spPr>
                  <a:xfrm>
                    <a:off x="67056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Calibri"/>
                      <a:cs typeface="Calibri"/>
                    </a:endParaRPr>
                  </a:p>
                </p:txBody>
              </p:sp>
              <p:sp>
                <p:nvSpPr>
                  <p:cNvPr id="1912" name="Rectangle 1911"/>
                  <p:cNvSpPr/>
                  <p:nvPr/>
                </p:nvSpPr>
                <p:spPr>
                  <a:xfrm>
                    <a:off x="71628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Calibri"/>
                      <a:cs typeface="Calibri"/>
                    </a:endParaRPr>
                  </a:p>
                </p:txBody>
              </p:sp>
              <p:sp>
                <p:nvSpPr>
                  <p:cNvPr id="1913" name="Rectangle 1912"/>
                  <p:cNvSpPr/>
                  <p:nvPr/>
                </p:nvSpPr>
                <p:spPr>
                  <a:xfrm>
                    <a:off x="76200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Calibri"/>
                      <a:cs typeface="Calibri"/>
                    </a:endParaRPr>
                  </a:p>
                </p:txBody>
              </p:sp>
              <p:sp>
                <p:nvSpPr>
                  <p:cNvPr id="1914" name="Rectangle 1913"/>
                  <p:cNvSpPr/>
                  <p:nvPr/>
                </p:nvSpPr>
                <p:spPr>
                  <a:xfrm>
                    <a:off x="80772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Calibri"/>
                      <a:cs typeface="Calibri"/>
                    </a:endParaRPr>
                  </a:p>
                </p:txBody>
              </p:sp>
              <p:sp>
                <p:nvSpPr>
                  <p:cNvPr id="1915" name="Rectangle 1914"/>
                  <p:cNvSpPr/>
                  <p:nvPr/>
                </p:nvSpPr>
                <p:spPr>
                  <a:xfrm>
                    <a:off x="3048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Calibri"/>
                      <a:cs typeface="Calibri"/>
                    </a:endParaRPr>
                  </a:p>
                </p:txBody>
              </p:sp>
              <p:sp>
                <p:nvSpPr>
                  <p:cNvPr id="1916" name="Rectangle 1915"/>
                  <p:cNvSpPr/>
                  <p:nvPr/>
                </p:nvSpPr>
                <p:spPr>
                  <a:xfrm>
                    <a:off x="7620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Calibri"/>
                      <a:cs typeface="Calibri"/>
                    </a:endParaRPr>
                  </a:p>
                </p:txBody>
              </p:sp>
              <p:sp>
                <p:nvSpPr>
                  <p:cNvPr id="1917" name="Rectangle 1916"/>
                  <p:cNvSpPr/>
                  <p:nvPr/>
                </p:nvSpPr>
                <p:spPr>
                  <a:xfrm>
                    <a:off x="12192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Calibri"/>
                      <a:cs typeface="Calibri"/>
                    </a:endParaRPr>
                  </a:p>
                </p:txBody>
              </p:sp>
              <p:sp>
                <p:nvSpPr>
                  <p:cNvPr id="1918" name="Rectangle 1917"/>
                  <p:cNvSpPr/>
                  <p:nvPr/>
                </p:nvSpPr>
                <p:spPr>
                  <a:xfrm>
                    <a:off x="16764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Calibri"/>
                      <a:cs typeface="Calibri"/>
                    </a:endParaRPr>
                  </a:p>
                </p:txBody>
              </p:sp>
              <p:sp>
                <p:nvSpPr>
                  <p:cNvPr id="1919" name="Rectangle 1918"/>
                  <p:cNvSpPr/>
                  <p:nvPr/>
                </p:nvSpPr>
                <p:spPr>
                  <a:xfrm>
                    <a:off x="21336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Calibri"/>
                      <a:cs typeface="Calibri"/>
                    </a:endParaRPr>
                  </a:p>
                </p:txBody>
              </p:sp>
              <p:sp>
                <p:nvSpPr>
                  <p:cNvPr id="1920" name="Rectangle 1919"/>
                  <p:cNvSpPr/>
                  <p:nvPr/>
                </p:nvSpPr>
                <p:spPr>
                  <a:xfrm>
                    <a:off x="25908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Calibri"/>
                      <a:cs typeface="Calibri"/>
                    </a:endParaRPr>
                  </a:p>
                </p:txBody>
              </p:sp>
              <p:sp>
                <p:nvSpPr>
                  <p:cNvPr id="1921" name="Rectangle 1920"/>
                  <p:cNvSpPr/>
                  <p:nvPr/>
                </p:nvSpPr>
                <p:spPr>
                  <a:xfrm>
                    <a:off x="30480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Calibri"/>
                      <a:cs typeface="Calibri"/>
                    </a:endParaRPr>
                  </a:p>
                </p:txBody>
              </p:sp>
              <p:sp>
                <p:nvSpPr>
                  <p:cNvPr id="1922" name="Rectangle 1921"/>
                  <p:cNvSpPr/>
                  <p:nvPr/>
                </p:nvSpPr>
                <p:spPr>
                  <a:xfrm>
                    <a:off x="35052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Calibri"/>
                      <a:cs typeface="Calibri"/>
                    </a:endParaRPr>
                  </a:p>
                </p:txBody>
              </p:sp>
              <p:sp>
                <p:nvSpPr>
                  <p:cNvPr id="1923" name="Rectangle 1922"/>
                  <p:cNvSpPr/>
                  <p:nvPr/>
                </p:nvSpPr>
                <p:spPr>
                  <a:xfrm>
                    <a:off x="39624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Calibri"/>
                      <a:cs typeface="Calibri"/>
                    </a:endParaRPr>
                  </a:p>
                </p:txBody>
              </p:sp>
              <p:sp>
                <p:nvSpPr>
                  <p:cNvPr id="1924" name="Rectangle 1923"/>
                  <p:cNvSpPr/>
                  <p:nvPr/>
                </p:nvSpPr>
                <p:spPr>
                  <a:xfrm>
                    <a:off x="44196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Calibri"/>
                      <a:cs typeface="Calibri"/>
                    </a:endParaRPr>
                  </a:p>
                </p:txBody>
              </p:sp>
              <p:sp>
                <p:nvSpPr>
                  <p:cNvPr id="1925" name="Rectangle 1924"/>
                  <p:cNvSpPr/>
                  <p:nvPr/>
                </p:nvSpPr>
                <p:spPr>
                  <a:xfrm>
                    <a:off x="48768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Calibri"/>
                      <a:cs typeface="Calibri"/>
                    </a:endParaRPr>
                  </a:p>
                </p:txBody>
              </p:sp>
              <p:sp>
                <p:nvSpPr>
                  <p:cNvPr id="1926" name="Rectangle 1925"/>
                  <p:cNvSpPr/>
                  <p:nvPr/>
                </p:nvSpPr>
                <p:spPr>
                  <a:xfrm>
                    <a:off x="53340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Calibri"/>
                      <a:cs typeface="Calibri"/>
                    </a:endParaRPr>
                  </a:p>
                </p:txBody>
              </p:sp>
              <p:sp>
                <p:nvSpPr>
                  <p:cNvPr id="1927" name="Rectangle 1926"/>
                  <p:cNvSpPr/>
                  <p:nvPr/>
                </p:nvSpPr>
                <p:spPr>
                  <a:xfrm>
                    <a:off x="57912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Calibri"/>
                      <a:cs typeface="Calibri"/>
                    </a:endParaRPr>
                  </a:p>
                </p:txBody>
              </p:sp>
              <p:sp>
                <p:nvSpPr>
                  <p:cNvPr id="1928" name="Rectangle 1927"/>
                  <p:cNvSpPr/>
                  <p:nvPr/>
                </p:nvSpPr>
                <p:spPr>
                  <a:xfrm>
                    <a:off x="62484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Calibri"/>
                      <a:cs typeface="Calibri"/>
                    </a:endParaRPr>
                  </a:p>
                </p:txBody>
              </p:sp>
              <p:sp>
                <p:nvSpPr>
                  <p:cNvPr id="1929" name="Rectangle 1928"/>
                  <p:cNvSpPr/>
                  <p:nvPr/>
                </p:nvSpPr>
                <p:spPr>
                  <a:xfrm>
                    <a:off x="67056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Calibri"/>
                      <a:cs typeface="Calibri"/>
                    </a:endParaRPr>
                  </a:p>
                </p:txBody>
              </p:sp>
              <p:sp>
                <p:nvSpPr>
                  <p:cNvPr id="1930" name="Rectangle 1929"/>
                  <p:cNvSpPr/>
                  <p:nvPr/>
                </p:nvSpPr>
                <p:spPr>
                  <a:xfrm>
                    <a:off x="71628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Calibri"/>
                      <a:cs typeface="Calibri"/>
                    </a:endParaRPr>
                  </a:p>
                </p:txBody>
              </p:sp>
              <p:sp>
                <p:nvSpPr>
                  <p:cNvPr id="1931" name="Rectangle 1930"/>
                  <p:cNvSpPr/>
                  <p:nvPr/>
                </p:nvSpPr>
                <p:spPr>
                  <a:xfrm>
                    <a:off x="76200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Calibri"/>
                      <a:cs typeface="Calibri"/>
                    </a:endParaRPr>
                  </a:p>
                </p:txBody>
              </p:sp>
              <p:sp>
                <p:nvSpPr>
                  <p:cNvPr id="1932" name="Rectangle 1931"/>
                  <p:cNvSpPr/>
                  <p:nvPr/>
                </p:nvSpPr>
                <p:spPr>
                  <a:xfrm>
                    <a:off x="80772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Calibri"/>
                      <a:cs typeface="Calibri"/>
                    </a:endParaRPr>
                  </a:p>
                </p:txBody>
              </p:sp>
            </p:grpSp>
          </p:grpSp>
          <p:grpSp>
            <p:nvGrpSpPr>
              <p:cNvPr id="5" name="Group 822"/>
              <p:cNvGrpSpPr/>
              <p:nvPr/>
            </p:nvGrpSpPr>
            <p:grpSpPr>
              <a:xfrm>
                <a:off x="1143000" y="2209799"/>
                <a:ext cx="5638800" cy="666067"/>
                <a:chOff x="914400" y="2209799"/>
                <a:chExt cx="5638800" cy="666067"/>
              </a:xfrm>
            </p:grpSpPr>
            <p:grpSp>
              <p:nvGrpSpPr>
                <p:cNvPr id="6" name="Group 453"/>
                <p:cNvGrpSpPr/>
                <p:nvPr/>
              </p:nvGrpSpPr>
              <p:grpSpPr>
                <a:xfrm>
                  <a:off x="914400" y="2209799"/>
                  <a:ext cx="1045026" cy="609597"/>
                  <a:chOff x="304800" y="914400"/>
                  <a:chExt cx="8229600" cy="4800600"/>
                </a:xfrm>
              </p:grpSpPr>
              <p:sp>
                <p:nvSpPr>
                  <p:cNvPr id="1607" name="Rectangle 1606"/>
                  <p:cNvSpPr/>
                  <p:nvPr/>
                </p:nvSpPr>
                <p:spPr>
                  <a:xfrm>
                    <a:off x="3048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Calibri"/>
                      <a:cs typeface="Calibri"/>
                    </a:endParaRPr>
                  </a:p>
                </p:txBody>
              </p:sp>
              <p:sp>
                <p:nvSpPr>
                  <p:cNvPr id="1608" name="Rectangle 1607"/>
                  <p:cNvSpPr/>
                  <p:nvPr/>
                </p:nvSpPr>
                <p:spPr>
                  <a:xfrm>
                    <a:off x="762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Calibri"/>
                      <a:cs typeface="Calibri"/>
                    </a:endParaRPr>
                  </a:p>
                </p:txBody>
              </p:sp>
              <p:sp>
                <p:nvSpPr>
                  <p:cNvPr id="1609" name="Rectangle 1608"/>
                  <p:cNvSpPr/>
                  <p:nvPr/>
                </p:nvSpPr>
                <p:spPr>
                  <a:xfrm>
                    <a:off x="12192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Calibri"/>
                      <a:cs typeface="Calibri"/>
                    </a:endParaRPr>
                  </a:p>
                </p:txBody>
              </p:sp>
              <p:sp>
                <p:nvSpPr>
                  <p:cNvPr id="1610" name="Rectangle 1609"/>
                  <p:cNvSpPr/>
                  <p:nvPr/>
                </p:nvSpPr>
                <p:spPr>
                  <a:xfrm>
                    <a:off x="16764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Calibri"/>
                      <a:cs typeface="Calibri"/>
                    </a:endParaRPr>
                  </a:p>
                </p:txBody>
              </p:sp>
              <p:sp>
                <p:nvSpPr>
                  <p:cNvPr id="1611" name="Rectangle 1610"/>
                  <p:cNvSpPr/>
                  <p:nvPr/>
                </p:nvSpPr>
                <p:spPr>
                  <a:xfrm>
                    <a:off x="21336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Calibri"/>
                      <a:cs typeface="Calibri"/>
                    </a:endParaRPr>
                  </a:p>
                </p:txBody>
              </p:sp>
              <p:sp>
                <p:nvSpPr>
                  <p:cNvPr id="1612" name="Rectangle 1611"/>
                  <p:cNvSpPr/>
                  <p:nvPr/>
                </p:nvSpPr>
                <p:spPr>
                  <a:xfrm>
                    <a:off x="25908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Calibri"/>
                      <a:cs typeface="Calibri"/>
                    </a:endParaRPr>
                  </a:p>
                </p:txBody>
              </p:sp>
              <p:sp>
                <p:nvSpPr>
                  <p:cNvPr id="1613" name="Rectangle 1612"/>
                  <p:cNvSpPr/>
                  <p:nvPr/>
                </p:nvSpPr>
                <p:spPr>
                  <a:xfrm>
                    <a:off x="3048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Calibri"/>
                      <a:cs typeface="Calibri"/>
                    </a:endParaRPr>
                  </a:p>
                </p:txBody>
              </p:sp>
              <p:sp>
                <p:nvSpPr>
                  <p:cNvPr id="1614" name="Rectangle 1613"/>
                  <p:cNvSpPr/>
                  <p:nvPr/>
                </p:nvSpPr>
                <p:spPr>
                  <a:xfrm>
                    <a:off x="35052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Calibri"/>
                      <a:cs typeface="Calibri"/>
                    </a:endParaRPr>
                  </a:p>
                </p:txBody>
              </p:sp>
              <p:sp>
                <p:nvSpPr>
                  <p:cNvPr id="1615" name="Rectangle 1614"/>
                  <p:cNvSpPr/>
                  <p:nvPr/>
                </p:nvSpPr>
                <p:spPr>
                  <a:xfrm>
                    <a:off x="39624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Calibri"/>
                      <a:cs typeface="Calibri"/>
                    </a:endParaRPr>
                  </a:p>
                </p:txBody>
              </p:sp>
              <p:sp>
                <p:nvSpPr>
                  <p:cNvPr id="1616" name="Rectangle 1615"/>
                  <p:cNvSpPr/>
                  <p:nvPr/>
                </p:nvSpPr>
                <p:spPr>
                  <a:xfrm>
                    <a:off x="44196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Calibri"/>
                      <a:cs typeface="Calibri"/>
                    </a:endParaRPr>
                  </a:p>
                </p:txBody>
              </p:sp>
              <p:sp>
                <p:nvSpPr>
                  <p:cNvPr id="1617" name="Rectangle 1616"/>
                  <p:cNvSpPr/>
                  <p:nvPr/>
                </p:nvSpPr>
                <p:spPr>
                  <a:xfrm>
                    <a:off x="48768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Calibri"/>
                      <a:cs typeface="Calibri"/>
                    </a:endParaRPr>
                  </a:p>
                </p:txBody>
              </p:sp>
              <p:sp>
                <p:nvSpPr>
                  <p:cNvPr id="1618" name="Rectangle 1617"/>
                  <p:cNvSpPr/>
                  <p:nvPr/>
                </p:nvSpPr>
                <p:spPr>
                  <a:xfrm>
                    <a:off x="5334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Calibri"/>
                      <a:cs typeface="Calibri"/>
                    </a:endParaRPr>
                  </a:p>
                </p:txBody>
              </p:sp>
              <p:sp>
                <p:nvSpPr>
                  <p:cNvPr id="1619" name="Rectangle 1618"/>
                  <p:cNvSpPr/>
                  <p:nvPr/>
                </p:nvSpPr>
                <p:spPr>
                  <a:xfrm>
                    <a:off x="57912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Calibri"/>
                      <a:cs typeface="Calibri"/>
                    </a:endParaRPr>
                  </a:p>
                </p:txBody>
              </p:sp>
              <p:sp>
                <p:nvSpPr>
                  <p:cNvPr id="1620" name="Rectangle 1619"/>
                  <p:cNvSpPr/>
                  <p:nvPr/>
                </p:nvSpPr>
                <p:spPr>
                  <a:xfrm>
                    <a:off x="62484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Calibri"/>
                      <a:cs typeface="Calibri"/>
                    </a:endParaRPr>
                  </a:p>
                </p:txBody>
              </p:sp>
              <p:sp>
                <p:nvSpPr>
                  <p:cNvPr id="1621" name="Rectangle 1620"/>
                  <p:cNvSpPr/>
                  <p:nvPr/>
                </p:nvSpPr>
                <p:spPr>
                  <a:xfrm>
                    <a:off x="67056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Calibri"/>
                      <a:cs typeface="Calibri"/>
                    </a:endParaRPr>
                  </a:p>
                </p:txBody>
              </p:sp>
              <p:sp>
                <p:nvSpPr>
                  <p:cNvPr id="1622" name="Rectangle 1621"/>
                  <p:cNvSpPr/>
                  <p:nvPr/>
                </p:nvSpPr>
                <p:spPr>
                  <a:xfrm>
                    <a:off x="71628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Calibri"/>
                      <a:cs typeface="Calibri"/>
                    </a:endParaRPr>
                  </a:p>
                </p:txBody>
              </p:sp>
              <p:sp>
                <p:nvSpPr>
                  <p:cNvPr id="1623" name="Rectangle 1622"/>
                  <p:cNvSpPr/>
                  <p:nvPr/>
                </p:nvSpPr>
                <p:spPr>
                  <a:xfrm>
                    <a:off x="7620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Calibri"/>
                      <a:cs typeface="Calibri"/>
                    </a:endParaRPr>
                  </a:p>
                </p:txBody>
              </p:sp>
              <p:sp>
                <p:nvSpPr>
                  <p:cNvPr id="1624" name="Rectangle 1623"/>
                  <p:cNvSpPr/>
                  <p:nvPr/>
                </p:nvSpPr>
                <p:spPr>
                  <a:xfrm>
                    <a:off x="80772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Calibri"/>
                      <a:cs typeface="Calibri"/>
                    </a:endParaRPr>
                  </a:p>
                </p:txBody>
              </p:sp>
              <p:sp>
                <p:nvSpPr>
                  <p:cNvPr id="1625" name="Rectangle 1624"/>
                  <p:cNvSpPr/>
                  <p:nvPr/>
                </p:nvSpPr>
                <p:spPr>
                  <a:xfrm>
                    <a:off x="3048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Calibri"/>
                      <a:cs typeface="Calibri"/>
                    </a:endParaRPr>
                  </a:p>
                </p:txBody>
              </p:sp>
              <p:sp>
                <p:nvSpPr>
                  <p:cNvPr id="1626" name="Rectangle 1625"/>
                  <p:cNvSpPr/>
                  <p:nvPr/>
                </p:nvSpPr>
                <p:spPr>
                  <a:xfrm>
                    <a:off x="7620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Calibri"/>
                      <a:cs typeface="Calibri"/>
                    </a:endParaRPr>
                  </a:p>
                </p:txBody>
              </p:sp>
              <p:sp>
                <p:nvSpPr>
                  <p:cNvPr id="1627" name="Rectangle 1626"/>
                  <p:cNvSpPr/>
                  <p:nvPr/>
                </p:nvSpPr>
                <p:spPr>
                  <a:xfrm>
                    <a:off x="12192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Calibri"/>
                      <a:cs typeface="Calibri"/>
                    </a:endParaRPr>
                  </a:p>
                </p:txBody>
              </p:sp>
              <p:sp>
                <p:nvSpPr>
                  <p:cNvPr id="1628" name="Rectangle 1627"/>
                  <p:cNvSpPr/>
                  <p:nvPr/>
                </p:nvSpPr>
                <p:spPr>
                  <a:xfrm>
                    <a:off x="16764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Calibri"/>
                      <a:cs typeface="Calibri"/>
                    </a:endParaRPr>
                  </a:p>
                </p:txBody>
              </p:sp>
              <p:sp>
                <p:nvSpPr>
                  <p:cNvPr id="1629" name="Rectangle 1628"/>
                  <p:cNvSpPr/>
                  <p:nvPr/>
                </p:nvSpPr>
                <p:spPr>
                  <a:xfrm>
                    <a:off x="21336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Calibri"/>
                      <a:cs typeface="Calibri"/>
                    </a:endParaRPr>
                  </a:p>
                </p:txBody>
              </p:sp>
              <p:sp>
                <p:nvSpPr>
                  <p:cNvPr id="1630" name="Rectangle 1629"/>
                  <p:cNvSpPr/>
                  <p:nvPr/>
                </p:nvSpPr>
                <p:spPr>
                  <a:xfrm>
                    <a:off x="25908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Calibri"/>
                      <a:cs typeface="Calibri"/>
                    </a:endParaRPr>
                  </a:p>
                </p:txBody>
              </p:sp>
              <p:sp>
                <p:nvSpPr>
                  <p:cNvPr id="1631" name="Rectangle 1630"/>
                  <p:cNvSpPr/>
                  <p:nvPr/>
                </p:nvSpPr>
                <p:spPr>
                  <a:xfrm>
                    <a:off x="30480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Calibri"/>
                      <a:cs typeface="Calibri"/>
                    </a:endParaRPr>
                  </a:p>
                </p:txBody>
              </p:sp>
              <p:sp>
                <p:nvSpPr>
                  <p:cNvPr id="1632" name="Rectangle 1631"/>
                  <p:cNvSpPr/>
                  <p:nvPr/>
                </p:nvSpPr>
                <p:spPr>
                  <a:xfrm>
                    <a:off x="35052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Calibri"/>
                      <a:cs typeface="Calibri"/>
                    </a:endParaRPr>
                  </a:p>
                </p:txBody>
              </p:sp>
              <p:sp>
                <p:nvSpPr>
                  <p:cNvPr id="1633" name="Rectangle 1632"/>
                  <p:cNvSpPr/>
                  <p:nvPr/>
                </p:nvSpPr>
                <p:spPr>
                  <a:xfrm>
                    <a:off x="39624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Calibri"/>
                      <a:cs typeface="Calibri"/>
                    </a:endParaRPr>
                  </a:p>
                </p:txBody>
              </p:sp>
              <p:sp>
                <p:nvSpPr>
                  <p:cNvPr id="1634" name="Rectangle 1633"/>
                  <p:cNvSpPr/>
                  <p:nvPr/>
                </p:nvSpPr>
                <p:spPr>
                  <a:xfrm>
                    <a:off x="44196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Calibri"/>
                      <a:cs typeface="Calibri"/>
                    </a:endParaRPr>
                  </a:p>
                </p:txBody>
              </p:sp>
              <p:sp>
                <p:nvSpPr>
                  <p:cNvPr id="1635" name="Rectangle 1634"/>
                  <p:cNvSpPr/>
                  <p:nvPr/>
                </p:nvSpPr>
                <p:spPr>
                  <a:xfrm>
                    <a:off x="48768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Calibri"/>
                      <a:cs typeface="Calibri"/>
                    </a:endParaRPr>
                  </a:p>
                </p:txBody>
              </p:sp>
              <p:sp>
                <p:nvSpPr>
                  <p:cNvPr id="1636" name="Rectangle 1635"/>
                  <p:cNvSpPr/>
                  <p:nvPr/>
                </p:nvSpPr>
                <p:spPr>
                  <a:xfrm>
                    <a:off x="53340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Calibri"/>
                      <a:cs typeface="Calibri"/>
                    </a:endParaRPr>
                  </a:p>
                </p:txBody>
              </p:sp>
              <p:sp>
                <p:nvSpPr>
                  <p:cNvPr id="1637" name="Rectangle 1636"/>
                  <p:cNvSpPr/>
                  <p:nvPr/>
                </p:nvSpPr>
                <p:spPr>
                  <a:xfrm>
                    <a:off x="57912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latin typeface="Calibri"/>
                      <a:cs typeface="Calibri"/>
                    </a:endParaRPr>
                  </a:p>
                </p:txBody>
              </p:sp>
              <p:sp>
                <p:nvSpPr>
                  <p:cNvPr id="1638" name="Rectangle 1637"/>
                  <p:cNvSpPr/>
                  <p:nvPr/>
                </p:nvSpPr>
                <p:spPr>
                  <a:xfrm>
                    <a:off x="62484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Calibri"/>
                      <a:cs typeface="Calibri"/>
                    </a:endParaRPr>
                  </a:p>
                </p:txBody>
              </p:sp>
              <p:sp>
                <p:nvSpPr>
                  <p:cNvPr id="1639" name="Rectangle 1638"/>
                  <p:cNvSpPr/>
                  <p:nvPr/>
                </p:nvSpPr>
                <p:spPr>
                  <a:xfrm>
                    <a:off x="67056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Calibri"/>
                      <a:cs typeface="Calibri"/>
                    </a:endParaRPr>
                  </a:p>
                </p:txBody>
              </p:sp>
              <p:sp>
                <p:nvSpPr>
                  <p:cNvPr id="1640" name="Rectangle 1639"/>
                  <p:cNvSpPr/>
                  <p:nvPr/>
                </p:nvSpPr>
                <p:spPr>
                  <a:xfrm>
                    <a:off x="71628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Calibri"/>
                      <a:cs typeface="Calibri"/>
                    </a:endParaRPr>
                  </a:p>
                </p:txBody>
              </p:sp>
              <p:sp>
                <p:nvSpPr>
                  <p:cNvPr id="1641" name="Rectangle 1640"/>
                  <p:cNvSpPr/>
                  <p:nvPr/>
                </p:nvSpPr>
                <p:spPr>
                  <a:xfrm>
                    <a:off x="76200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Calibri"/>
                      <a:cs typeface="Calibri"/>
                    </a:endParaRPr>
                  </a:p>
                </p:txBody>
              </p:sp>
              <p:sp>
                <p:nvSpPr>
                  <p:cNvPr id="1642" name="Rectangle 1641"/>
                  <p:cNvSpPr/>
                  <p:nvPr/>
                </p:nvSpPr>
                <p:spPr>
                  <a:xfrm>
                    <a:off x="80772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Calibri"/>
                      <a:cs typeface="Calibri"/>
                    </a:endParaRPr>
                  </a:p>
                </p:txBody>
              </p:sp>
              <p:sp>
                <p:nvSpPr>
                  <p:cNvPr id="1643" name="Rectangle 1642"/>
                  <p:cNvSpPr/>
                  <p:nvPr/>
                </p:nvSpPr>
                <p:spPr>
                  <a:xfrm>
                    <a:off x="3048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Calibri"/>
                      <a:cs typeface="Calibri"/>
                    </a:endParaRPr>
                  </a:p>
                </p:txBody>
              </p:sp>
              <p:sp>
                <p:nvSpPr>
                  <p:cNvPr id="1644" name="Rectangle 1643"/>
                  <p:cNvSpPr/>
                  <p:nvPr/>
                </p:nvSpPr>
                <p:spPr>
                  <a:xfrm>
                    <a:off x="7620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Calibri"/>
                      <a:cs typeface="Calibri"/>
                    </a:endParaRPr>
                  </a:p>
                </p:txBody>
              </p:sp>
              <p:sp>
                <p:nvSpPr>
                  <p:cNvPr id="1645" name="Rectangle 1644"/>
                  <p:cNvSpPr/>
                  <p:nvPr/>
                </p:nvSpPr>
                <p:spPr>
                  <a:xfrm>
                    <a:off x="12192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Calibri"/>
                      <a:cs typeface="Calibri"/>
                    </a:endParaRPr>
                  </a:p>
                </p:txBody>
              </p:sp>
              <p:sp>
                <p:nvSpPr>
                  <p:cNvPr id="1646" name="Rectangle 1645"/>
                  <p:cNvSpPr/>
                  <p:nvPr/>
                </p:nvSpPr>
                <p:spPr>
                  <a:xfrm>
                    <a:off x="16764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Calibri"/>
                      <a:cs typeface="Calibri"/>
                    </a:endParaRPr>
                  </a:p>
                </p:txBody>
              </p:sp>
              <p:sp>
                <p:nvSpPr>
                  <p:cNvPr id="1647" name="Rectangle 1646"/>
                  <p:cNvSpPr/>
                  <p:nvPr/>
                </p:nvSpPr>
                <p:spPr>
                  <a:xfrm>
                    <a:off x="21336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Calibri"/>
                      <a:cs typeface="Calibri"/>
                    </a:endParaRPr>
                  </a:p>
                </p:txBody>
              </p:sp>
              <p:sp>
                <p:nvSpPr>
                  <p:cNvPr id="1648" name="Rectangle 1647"/>
                  <p:cNvSpPr/>
                  <p:nvPr/>
                </p:nvSpPr>
                <p:spPr>
                  <a:xfrm>
                    <a:off x="25908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Calibri"/>
                      <a:cs typeface="Calibri"/>
                    </a:endParaRPr>
                  </a:p>
                </p:txBody>
              </p:sp>
              <p:sp>
                <p:nvSpPr>
                  <p:cNvPr id="1649" name="Rectangle 1648"/>
                  <p:cNvSpPr/>
                  <p:nvPr/>
                </p:nvSpPr>
                <p:spPr>
                  <a:xfrm>
                    <a:off x="30480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Calibri"/>
                      <a:cs typeface="Calibri"/>
                    </a:endParaRPr>
                  </a:p>
                </p:txBody>
              </p:sp>
              <p:sp>
                <p:nvSpPr>
                  <p:cNvPr id="1650" name="Rectangle 1649"/>
                  <p:cNvSpPr/>
                  <p:nvPr/>
                </p:nvSpPr>
                <p:spPr>
                  <a:xfrm>
                    <a:off x="35052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Calibri"/>
                      <a:cs typeface="Calibri"/>
                    </a:endParaRPr>
                  </a:p>
                </p:txBody>
              </p:sp>
              <p:sp>
                <p:nvSpPr>
                  <p:cNvPr id="1651" name="Rectangle 1650"/>
                  <p:cNvSpPr/>
                  <p:nvPr/>
                </p:nvSpPr>
                <p:spPr>
                  <a:xfrm>
                    <a:off x="39624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Calibri"/>
                      <a:cs typeface="Calibri"/>
                    </a:endParaRPr>
                  </a:p>
                </p:txBody>
              </p:sp>
              <p:sp>
                <p:nvSpPr>
                  <p:cNvPr id="1652" name="Rectangle 1651"/>
                  <p:cNvSpPr/>
                  <p:nvPr/>
                </p:nvSpPr>
                <p:spPr>
                  <a:xfrm>
                    <a:off x="44196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Calibri"/>
                      <a:cs typeface="Calibri"/>
                    </a:endParaRPr>
                  </a:p>
                </p:txBody>
              </p:sp>
              <p:sp>
                <p:nvSpPr>
                  <p:cNvPr id="1653" name="Rectangle 1652"/>
                  <p:cNvSpPr/>
                  <p:nvPr/>
                </p:nvSpPr>
                <p:spPr>
                  <a:xfrm>
                    <a:off x="48768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Calibri"/>
                      <a:cs typeface="Calibri"/>
                    </a:endParaRPr>
                  </a:p>
                </p:txBody>
              </p:sp>
              <p:sp>
                <p:nvSpPr>
                  <p:cNvPr id="1654" name="Rectangle 1653"/>
                  <p:cNvSpPr/>
                  <p:nvPr/>
                </p:nvSpPr>
                <p:spPr>
                  <a:xfrm>
                    <a:off x="53340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Calibri"/>
                      <a:cs typeface="Calibri"/>
                    </a:endParaRPr>
                  </a:p>
                </p:txBody>
              </p:sp>
              <p:sp>
                <p:nvSpPr>
                  <p:cNvPr id="1655" name="Rectangle 1654"/>
                  <p:cNvSpPr/>
                  <p:nvPr/>
                </p:nvSpPr>
                <p:spPr>
                  <a:xfrm>
                    <a:off x="57912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Calibri"/>
                      <a:cs typeface="Calibri"/>
                    </a:endParaRPr>
                  </a:p>
                </p:txBody>
              </p:sp>
              <p:sp>
                <p:nvSpPr>
                  <p:cNvPr id="1656" name="Rectangle 1655"/>
                  <p:cNvSpPr/>
                  <p:nvPr/>
                </p:nvSpPr>
                <p:spPr>
                  <a:xfrm>
                    <a:off x="62484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Calibri"/>
                      <a:cs typeface="Calibri"/>
                    </a:endParaRPr>
                  </a:p>
                </p:txBody>
              </p:sp>
              <p:sp>
                <p:nvSpPr>
                  <p:cNvPr id="1657" name="Rectangle 1656"/>
                  <p:cNvSpPr/>
                  <p:nvPr/>
                </p:nvSpPr>
                <p:spPr>
                  <a:xfrm>
                    <a:off x="67056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Calibri"/>
                      <a:cs typeface="Calibri"/>
                    </a:endParaRPr>
                  </a:p>
                </p:txBody>
              </p:sp>
              <p:sp>
                <p:nvSpPr>
                  <p:cNvPr id="1658" name="Rectangle 1657"/>
                  <p:cNvSpPr/>
                  <p:nvPr/>
                </p:nvSpPr>
                <p:spPr>
                  <a:xfrm>
                    <a:off x="71628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Calibri"/>
                      <a:cs typeface="Calibri"/>
                    </a:endParaRPr>
                  </a:p>
                </p:txBody>
              </p:sp>
              <p:sp>
                <p:nvSpPr>
                  <p:cNvPr id="1659" name="Rectangle 1658"/>
                  <p:cNvSpPr/>
                  <p:nvPr/>
                </p:nvSpPr>
                <p:spPr>
                  <a:xfrm>
                    <a:off x="76200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Calibri"/>
                      <a:cs typeface="Calibri"/>
                    </a:endParaRPr>
                  </a:p>
                </p:txBody>
              </p:sp>
              <p:sp>
                <p:nvSpPr>
                  <p:cNvPr id="1660" name="Rectangle 1659"/>
                  <p:cNvSpPr/>
                  <p:nvPr/>
                </p:nvSpPr>
                <p:spPr>
                  <a:xfrm>
                    <a:off x="80772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Calibri"/>
                      <a:cs typeface="Calibri"/>
                    </a:endParaRPr>
                  </a:p>
                </p:txBody>
              </p:sp>
              <p:sp>
                <p:nvSpPr>
                  <p:cNvPr id="1661" name="Rectangle 1660"/>
                  <p:cNvSpPr/>
                  <p:nvPr/>
                </p:nvSpPr>
                <p:spPr>
                  <a:xfrm>
                    <a:off x="3048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Calibri"/>
                      <a:cs typeface="Calibri"/>
                    </a:endParaRPr>
                  </a:p>
                </p:txBody>
              </p:sp>
              <p:sp>
                <p:nvSpPr>
                  <p:cNvPr id="1662" name="Rectangle 1661"/>
                  <p:cNvSpPr/>
                  <p:nvPr/>
                </p:nvSpPr>
                <p:spPr>
                  <a:xfrm>
                    <a:off x="7620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Calibri"/>
                      <a:cs typeface="Calibri"/>
                    </a:endParaRPr>
                  </a:p>
                </p:txBody>
              </p:sp>
              <p:sp>
                <p:nvSpPr>
                  <p:cNvPr id="1663" name="Rectangle 1662"/>
                  <p:cNvSpPr/>
                  <p:nvPr/>
                </p:nvSpPr>
                <p:spPr>
                  <a:xfrm>
                    <a:off x="12192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Calibri"/>
                      <a:cs typeface="Calibri"/>
                    </a:endParaRPr>
                  </a:p>
                </p:txBody>
              </p:sp>
              <p:sp>
                <p:nvSpPr>
                  <p:cNvPr id="1664" name="Rectangle 1663"/>
                  <p:cNvSpPr/>
                  <p:nvPr/>
                </p:nvSpPr>
                <p:spPr>
                  <a:xfrm>
                    <a:off x="16764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Calibri"/>
                      <a:cs typeface="Calibri"/>
                    </a:endParaRPr>
                  </a:p>
                </p:txBody>
              </p:sp>
              <p:sp>
                <p:nvSpPr>
                  <p:cNvPr id="1665" name="Rectangle 1664"/>
                  <p:cNvSpPr/>
                  <p:nvPr/>
                </p:nvSpPr>
                <p:spPr>
                  <a:xfrm>
                    <a:off x="21336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Calibri"/>
                      <a:cs typeface="Calibri"/>
                    </a:endParaRPr>
                  </a:p>
                </p:txBody>
              </p:sp>
              <p:sp>
                <p:nvSpPr>
                  <p:cNvPr id="1666" name="Rectangle 1665"/>
                  <p:cNvSpPr/>
                  <p:nvPr/>
                </p:nvSpPr>
                <p:spPr>
                  <a:xfrm>
                    <a:off x="25908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Calibri"/>
                      <a:cs typeface="Calibri"/>
                    </a:endParaRPr>
                  </a:p>
                </p:txBody>
              </p:sp>
              <p:sp>
                <p:nvSpPr>
                  <p:cNvPr id="1667" name="Rectangle 1666"/>
                  <p:cNvSpPr/>
                  <p:nvPr/>
                </p:nvSpPr>
                <p:spPr>
                  <a:xfrm>
                    <a:off x="30480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Calibri"/>
                      <a:cs typeface="Calibri"/>
                    </a:endParaRPr>
                  </a:p>
                </p:txBody>
              </p:sp>
              <p:sp>
                <p:nvSpPr>
                  <p:cNvPr id="1668" name="Rectangle 1667"/>
                  <p:cNvSpPr/>
                  <p:nvPr/>
                </p:nvSpPr>
                <p:spPr>
                  <a:xfrm>
                    <a:off x="35052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Calibri"/>
                      <a:cs typeface="Calibri"/>
                    </a:endParaRPr>
                  </a:p>
                </p:txBody>
              </p:sp>
              <p:sp>
                <p:nvSpPr>
                  <p:cNvPr id="1669" name="Rectangle 1668"/>
                  <p:cNvSpPr/>
                  <p:nvPr/>
                </p:nvSpPr>
                <p:spPr>
                  <a:xfrm>
                    <a:off x="39624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Calibri"/>
                      <a:cs typeface="Calibri"/>
                    </a:endParaRPr>
                  </a:p>
                </p:txBody>
              </p:sp>
              <p:sp>
                <p:nvSpPr>
                  <p:cNvPr id="1670" name="Rectangle 1669"/>
                  <p:cNvSpPr/>
                  <p:nvPr/>
                </p:nvSpPr>
                <p:spPr>
                  <a:xfrm>
                    <a:off x="44196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Calibri"/>
                      <a:cs typeface="Calibri"/>
                    </a:endParaRPr>
                  </a:p>
                </p:txBody>
              </p:sp>
              <p:sp>
                <p:nvSpPr>
                  <p:cNvPr id="1671" name="Rectangle 1670"/>
                  <p:cNvSpPr/>
                  <p:nvPr/>
                </p:nvSpPr>
                <p:spPr>
                  <a:xfrm>
                    <a:off x="48768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Calibri"/>
                      <a:cs typeface="Calibri"/>
                    </a:endParaRPr>
                  </a:p>
                </p:txBody>
              </p:sp>
              <p:sp>
                <p:nvSpPr>
                  <p:cNvPr id="1672" name="Rectangle 1671"/>
                  <p:cNvSpPr/>
                  <p:nvPr/>
                </p:nvSpPr>
                <p:spPr>
                  <a:xfrm>
                    <a:off x="53340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Calibri"/>
                      <a:cs typeface="Calibri"/>
                    </a:endParaRPr>
                  </a:p>
                </p:txBody>
              </p:sp>
              <p:sp>
                <p:nvSpPr>
                  <p:cNvPr id="1673" name="Rectangle 1672"/>
                  <p:cNvSpPr/>
                  <p:nvPr/>
                </p:nvSpPr>
                <p:spPr>
                  <a:xfrm>
                    <a:off x="57912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Calibri"/>
                      <a:cs typeface="Calibri"/>
                    </a:endParaRPr>
                  </a:p>
                </p:txBody>
              </p:sp>
              <p:sp>
                <p:nvSpPr>
                  <p:cNvPr id="1674" name="Rectangle 1673"/>
                  <p:cNvSpPr/>
                  <p:nvPr/>
                </p:nvSpPr>
                <p:spPr>
                  <a:xfrm>
                    <a:off x="62484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Calibri"/>
                      <a:cs typeface="Calibri"/>
                    </a:endParaRPr>
                  </a:p>
                </p:txBody>
              </p:sp>
              <p:sp>
                <p:nvSpPr>
                  <p:cNvPr id="1675" name="Rectangle 1674"/>
                  <p:cNvSpPr/>
                  <p:nvPr/>
                </p:nvSpPr>
                <p:spPr>
                  <a:xfrm>
                    <a:off x="67056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Calibri"/>
                      <a:cs typeface="Calibri"/>
                    </a:endParaRPr>
                  </a:p>
                </p:txBody>
              </p:sp>
              <p:sp>
                <p:nvSpPr>
                  <p:cNvPr id="1676" name="Rectangle 1675"/>
                  <p:cNvSpPr/>
                  <p:nvPr/>
                </p:nvSpPr>
                <p:spPr>
                  <a:xfrm>
                    <a:off x="71628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Calibri"/>
                      <a:cs typeface="Calibri"/>
                    </a:endParaRPr>
                  </a:p>
                </p:txBody>
              </p:sp>
              <p:sp>
                <p:nvSpPr>
                  <p:cNvPr id="1677" name="Rectangle 1676"/>
                  <p:cNvSpPr/>
                  <p:nvPr/>
                </p:nvSpPr>
                <p:spPr>
                  <a:xfrm>
                    <a:off x="76200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Calibri"/>
                      <a:cs typeface="Calibri"/>
                    </a:endParaRPr>
                  </a:p>
                </p:txBody>
              </p:sp>
              <p:sp>
                <p:nvSpPr>
                  <p:cNvPr id="1678" name="Rectangle 1677"/>
                  <p:cNvSpPr/>
                  <p:nvPr/>
                </p:nvSpPr>
                <p:spPr>
                  <a:xfrm>
                    <a:off x="80772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Calibri"/>
                      <a:cs typeface="Calibri"/>
                    </a:endParaRPr>
                  </a:p>
                </p:txBody>
              </p:sp>
              <p:sp>
                <p:nvSpPr>
                  <p:cNvPr id="1679" name="Rectangle 1678"/>
                  <p:cNvSpPr/>
                  <p:nvPr/>
                </p:nvSpPr>
                <p:spPr>
                  <a:xfrm>
                    <a:off x="3048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Calibri"/>
                      <a:cs typeface="Calibri"/>
                    </a:endParaRPr>
                  </a:p>
                </p:txBody>
              </p:sp>
              <p:sp>
                <p:nvSpPr>
                  <p:cNvPr id="1680" name="Rectangle 1679"/>
                  <p:cNvSpPr/>
                  <p:nvPr/>
                </p:nvSpPr>
                <p:spPr>
                  <a:xfrm>
                    <a:off x="7620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Calibri"/>
                      <a:cs typeface="Calibri"/>
                    </a:endParaRPr>
                  </a:p>
                </p:txBody>
              </p:sp>
              <p:sp>
                <p:nvSpPr>
                  <p:cNvPr id="1681" name="Rectangle 1680"/>
                  <p:cNvSpPr/>
                  <p:nvPr/>
                </p:nvSpPr>
                <p:spPr>
                  <a:xfrm>
                    <a:off x="12192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Calibri"/>
                      <a:cs typeface="Calibri"/>
                    </a:endParaRPr>
                  </a:p>
                </p:txBody>
              </p:sp>
              <p:sp>
                <p:nvSpPr>
                  <p:cNvPr id="1682" name="Rectangle 1681"/>
                  <p:cNvSpPr/>
                  <p:nvPr/>
                </p:nvSpPr>
                <p:spPr>
                  <a:xfrm>
                    <a:off x="16764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Calibri"/>
                      <a:cs typeface="Calibri"/>
                    </a:endParaRPr>
                  </a:p>
                </p:txBody>
              </p:sp>
              <p:sp>
                <p:nvSpPr>
                  <p:cNvPr id="1683" name="Rectangle 1682"/>
                  <p:cNvSpPr/>
                  <p:nvPr/>
                </p:nvSpPr>
                <p:spPr>
                  <a:xfrm>
                    <a:off x="21336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Calibri"/>
                      <a:cs typeface="Calibri"/>
                    </a:endParaRPr>
                  </a:p>
                </p:txBody>
              </p:sp>
              <p:sp>
                <p:nvSpPr>
                  <p:cNvPr id="1684" name="Rectangle 1683"/>
                  <p:cNvSpPr/>
                  <p:nvPr/>
                </p:nvSpPr>
                <p:spPr>
                  <a:xfrm>
                    <a:off x="25908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Calibri"/>
                      <a:cs typeface="Calibri"/>
                    </a:endParaRPr>
                  </a:p>
                </p:txBody>
              </p:sp>
              <p:sp>
                <p:nvSpPr>
                  <p:cNvPr id="1685" name="Rectangle 1684"/>
                  <p:cNvSpPr/>
                  <p:nvPr/>
                </p:nvSpPr>
                <p:spPr>
                  <a:xfrm>
                    <a:off x="30480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Calibri"/>
                      <a:cs typeface="Calibri"/>
                    </a:endParaRPr>
                  </a:p>
                </p:txBody>
              </p:sp>
              <p:sp>
                <p:nvSpPr>
                  <p:cNvPr id="1686" name="Rectangle 1685"/>
                  <p:cNvSpPr/>
                  <p:nvPr/>
                </p:nvSpPr>
                <p:spPr>
                  <a:xfrm>
                    <a:off x="35052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Calibri"/>
                      <a:cs typeface="Calibri"/>
                    </a:endParaRPr>
                  </a:p>
                </p:txBody>
              </p:sp>
              <p:sp>
                <p:nvSpPr>
                  <p:cNvPr id="1687" name="Rectangle 1686"/>
                  <p:cNvSpPr/>
                  <p:nvPr/>
                </p:nvSpPr>
                <p:spPr>
                  <a:xfrm>
                    <a:off x="39624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Calibri"/>
                      <a:cs typeface="Calibri"/>
                    </a:endParaRPr>
                  </a:p>
                </p:txBody>
              </p:sp>
              <p:sp>
                <p:nvSpPr>
                  <p:cNvPr id="1688" name="Rectangle 1687"/>
                  <p:cNvSpPr/>
                  <p:nvPr/>
                </p:nvSpPr>
                <p:spPr>
                  <a:xfrm>
                    <a:off x="44196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Calibri"/>
                      <a:cs typeface="Calibri"/>
                    </a:endParaRPr>
                  </a:p>
                </p:txBody>
              </p:sp>
              <p:sp>
                <p:nvSpPr>
                  <p:cNvPr id="1689" name="Rectangle 1688"/>
                  <p:cNvSpPr/>
                  <p:nvPr/>
                </p:nvSpPr>
                <p:spPr>
                  <a:xfrm>
                    <a:off x="48768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Calibri"/>
                      <a:cs typeface="Calibri"/>
                    </a:endParaRPr>
                  </a:p>
                </p:txBody>
              </p:sp>
              <p:sp>
                <p:nvSpPr>
                  <p:cNvPr id="1690" name="Rectangle 1689"/>
                  <p:cNvSpPr/>
                  <p:nvPr/>
                </p:nvSpPr>
                <p:spPr>
                  <a:xfrm>
                    <a:off x="53340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Calibri"/>
                      <a:cs typeface="Calibri"/>
                    </a:endParaRPr>
                  </a:p>
                </p:txBody>
              </p:sp>
              <p:sp>
                <p:nvSpPr>
                  <p:cNvPr id="1691" name="Rectangle 1690"/>
                  <p:cNvSpPr/>
                  <p:nvPr/>
                </p:nvSpPr>
                <p:spPr>
                  <a:xfrm>
                    <a:off x="57912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Calibri"/>
                      <a:cs typeface="Calibri"/>
                    </a:endParaRPr>
                  </a:p>
                </p:txBody>
              </p:sp>
              <p:sp>
                <p:nvSpPr>
                  <p:cNvPr id="1692" name="Rectangle 1691"/>
                  <p:cNvSpPr/>
                  <p:nvPr/>
                </p:nvSpPr>
                <p:spPr>
                  <a:xfrm>
                    <a:off x="62484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Calibri"/>
                      <a:cs typeface="Calibri"/>
                    </a:endParaRPr>
                  </a:p>
                </p:txBody>
              </p:sp>
              <p:sp>
                <p:nvSpPr>
                  <p:cNvPr id="1693" name="Rectangle 1692"/>
                  <p:cNvSpPr/>
                  <p:nvPr/>
                </p:nvSpPr>
                <p:spPr>
                  <a:xfrm>
                    <a:off x="67056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Calibri"/>
                      <a:cs typeface="Calibri"/>
                    </a:endParaRPr>
                  </a:p>
                </p:txBody>
              </p:sp>
              <p:sp>
                <p:nvSpPr>
                  <p:cNvPr id="1694" name="Rectangle 1693"/>
                  <p:cNvSpPr/>
                  <p:nvPr/>
                </p:nvSpPr>
                <p:spPr>
                  <a:xfrm>
                    <a:off x="71628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Calibri"/>
                      <a:cs typeface="Calibri"/>
                    </a:endParaRPr>
                  </a:p>
                </p:txBody>
              </p:sp>
              <p:sp>
                <p:nvSpPr>
                  <p:cNvPr id="1695" name="Rectangle 1694"/>
                  <p:cNvSpPr/>
                  <p:nvPr/>
                </p:nvSpPr>
                <p:spPr>
                  <a:xfrm>
                    <a:off x="76200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Calibri"/>
                      <a:cs typeface="Calibri"/>
                    </a:endParaRPr>
                  </a:p>
                </p:txBody>
              </p:sp>
              <p:sp>
                <p:nvSpPr>
                  <p:cNvPr id="1696" name="Rectangle 1695"/>
                  <p:cNvSpPr/>
                  <p:nvPr/>
                </p:nvSpPr>
                <p:spPr>
                  <a:xfrm>
                    <a:off x="80772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Calibri"/>
                      <a:cs typeface="Calibri"/>
                    </a:endParaRPr>
                  </a:p>
                </p:txBody>
              </p:sp>
              <p:sp>
                <p:nvSpPr>
                  <p:cNvPr id="1697" name="Rectangle 1696"/>
                  <p:cNvSpPr/>
                  <p:nvPr/>
                </p:nvSpPr>
                <p:spPr>
                  <a:xfrm>
                    <a:off x="3048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Calibri"/>
                      <a:cs typeface="Calibri"/>
                    </a:endParaRPr>
                  </a:p>
                </p:txBody>
              </p:sp>
              <p:sp>
                <p:nvSpPr>
                  <p:cNvPr id="1698" name="Rectangle 1697"/>
                  <p:cNvSpPr/>
                  <p:nvPr/>
                </p:nvSpPr>
                <p:spPr>
                  <a:xfrm>
                    <a:off x="7620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Calibri"/>
                      <a:cs typeface="Calibri"/>
                    </a:endParaRPr>
                  </a:p>
                </p:txBody>
              </p:sp>
              <p:sp>
                <p:nvSpPr>
                  <p:cNvPr id="1699" name="Rectangle 1698"/>
                  <p:cNvSpPr/>
                  <p:nvPr/>
                </p:nvSpPr>
                <p:spPr>
                  <a:xfrm>
                    <a:off x="12192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Calibri"/>
                      <a:cs typeface="Calibri"/>
                    </a:endParaRPr>
                  </a:p>
                </p:txBody>
              </p:sp>
              <p:sp>
                <p:nvSpPr>
                  <p:cNvPr id="1700" name="Rectangle 1699"/>
                  <p:cNvSpPr/>
                  <p:nvPr/>
                </p:nvSpPr>
                <p:spPr>
                  <a:xfrm>
                    <a:off x="16764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Calibri"/>
                      <a:cs typeface="Calibri"/>
                    </a:endParaRPr>
                  </a:p>
                </p:txBody>
              </p:sp>
              <p:sp>
                <p:nvSpPr>
                  <p:cNvPr id="1701" name="Rectangle 1700"/>
                  <p:cNvSpPr/>
                  <p:nvPr/>
                </p:nvSpPr>
                <p:spPr>
                  <a:xfrm>
                    <a:off x="21336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Calibri"/>
                      <a:cs typeface="Calibri"/>
                    </a:endParaRPr>
                  </a:p>
                </p:txBody>
              </p:sp>
              <p:sp>
                <p:nvSpPr>
                  <p:cNvPr id="1702" name="Rectangle 1701"/>
                  <p:cNvSpPr/>
                  <p:nvPr/>
                </p:nvSpPr>
                <p:spPr>
                  <a:xfrm>
                    <a:off x="25908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Calibri"/>
                      <a:cs typeface="Calibri"/>
                    </a:endParaRPr>
                  </a:p>
                </p:txBody>
              </p:sp>
              <p:sp>
                <p:nvSpPr>
                  <p:cNvPr id="1703" name="Rectangle 1702"/>
                  <p:cNvSpPr/>
                  <p:nvPr/>
                </p:nvSpPr>
                <p:spPr>
                  <a:xfrm>
                    <a:off x="30480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Calibri"/>
                      <a:cs typeface="Calibri"/>
                    </a:endParaRPr>
                  </a:p>
                </p:txBody>
              </p:sp>
              <p:sp>
                <p:nvSpPr>
                  <p:cNvPr id="1704" name="Rectangle 1703"/>
                  <p:cNvSpPr/>
                  <p:nvPr/>
                </p:nvSpPr>
                <p:spPr>
                  <a:xfrm>
                    <a:off x="35052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Calibri"/>
                      <a:cs typeface="Calibri"/>
                    </a:endParaRPr>
                  </a:p>
                </p:txBody>
              </p:sp>
              <p:sp>
                <p:nvSpPr>
                  <p:cNvPr id="1705" name="Rectangle 1704"/>
                  <p:cNvSpPr/>
                  <p:nvPr/>
                </p:nvSpPr>
                <p:spPr>
                  <a:xfrm>
                    <a:off x="39624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Calibri"/>
                      <a:cs typeface="Calibri"/>
                    </a:endParaRPr>
                  </a:p>
                </p:txBody>
              </p:sp>
              <p:sp>
                <p:nvSpPr>
                  <p:cNvPr id="1706" name="Rectangle 1705"/>
                  <p:cNvSpPr/>
                  <p:nvPr/>
                </p:nvSpPr>
                <p:spPr>
                  <a:xfrm>
                    <a:off x="44196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Calibri"/>
                      <a:cs typeface="Calibri"/>
                    </a:endParaRPr>
                  </a:p>
                </p:txBody>
              </p:sp>
              <p:sp>
                <p:nvSpPr>
                  <p:cNvPr id="1707" name="Rectangle 1706"/>
                  <p:cNvSpPr/>
                  <p:nvPr/>
                </p:nvSpPr>
                <p:spPr>
                  <a:xfrm>
                    <a:off x="48768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Calibri"/>
                      <a:cs typeface="Calibri"/>
                    </a:endParaRPr>
                  </a:p>
                </p:txBody>
              </p:sp>
              <p:sp>
                <p:nvSpPr>
                  <p:cNvPr id="1708" name="Rectangle 1707"/>
                  <p:cNvSpPr/>
                  <p:nvPr/>
                </p:nvSpPr>
                <p:spPr>
                  <a:xfrm>
                    <a:off x="53340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Calibri"/>
                      <a:cs typeface="Calibri"/>
                    </a:endParaRPr>
                  </a:p>
                </p:txBody>
              </p:sp>
              <p:sp>
                <p:nvSpPr>
                  <p:cNvPr id="1709" name="Rectangle 1708"/>
                  <p:cNvSpPr/>
                  <p:nvPr/>
                </p:nvSpPr>
                <p:spPr>
                  <a:xfrm>
                    <a:off x="57912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Calibri"/>
                      <a:cs typeface="Calibri"/>
                    </a:endParaRPr>
                  </a:p>
                </p:txBody>
              </p:sp>
              <p:sp>
                <p:nvSpPr>
                  <p:cNvPr id="1710" name="Rectangle 1709"/>
                  <p:cNvSpPr/>
                  <p:nvPr/>
                </p:nvSpPr>
                <p:spPr>
                  <a:xfrm>
                    <a:off x="62484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Calibri"/>
                      <a:cs typeface="Calibri"/>
                    </a:endParaRPr>
                  </a:p>
                </p:txBody>
              </p:sp>
              <p:sp>
                <p:nvSpPr>
                  <p:cNvPr id="1711" name="Rectangle 1710"/>
                  <p:cNvSpPr/>
                  <p:nvPr/>
                </p:nvSpPr>
                <p:spPr>
                  <a:xfrm>
                    <a:off x="67056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Calibri"/>
                      <a:cs typeface="Calibri"/>
                    </a:endParaRPr>
                  </a:p>
                </p:txBody>
              </p:sp>
              <p:sp>
                <p:nvSpPr>
                  <p:cNvPr id="1712" name="Rectangle 1711"/>
                  <p:cNvSpPr/>
                  <p:nvPr/>
                </p:nvSpPr>
                <p:spPr>
                  <a:xfrm>
                    <a:off x="71628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Calibri"/>
                      <a:cs typeface="Calibri"/>
                    </a:endParaRPr>
                  </a:p>
                </p:txBody>
              </p:sp>
              <p:sp>
                <p:nvSpPr>
                  <p:cNvPr id="1713" name="Rectangle 1712"/>
                  <p:cNvSpPr/>
                  <p:nvPr/>
                </p:nvSpPr>
                <p:spPr>
                  <a:xfrm>
                    <a:off x="76200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Calibri"/>
                      <a:cs typeface="Calibri"/>
                    </a:endParaRPr>
                  </a:p>
                </p:txBody>
              </p:sp>
              <p:sp>
                <p:nvSpPr>
                  <p:cNvPr id="1714" name="Rectangle 1713"/>
                  <p:cNvSpPr/>
                  <p:nvPr/>
                </p:nvSpPr>
                <p:spPr>
                  <a:xfrm>
                    <a:off x="80772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Calibri"/>
                      <a:cs typeface="Calibri"/>
                    </a:endParaRPr>
                  </a:p>
                </p:txBody>
              </p:sp>
              <p:sp>
                <p:nvSpPr>
                  <p:cNvPr id="1715" name="Rectangle 1714"/>
                  <p:cNvSpPr/>
                  <p:nvPr/>
                </p:nvSpPr>
                <p:spPr>
                  <a:xfrm>
                    <a:off x="3048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Calibri"/>
                      <a:cs typeface="Calibri"/>
                    </a:endParaRPr>
                  </a:p>
                </p:txBody>
              </p:sp>
              <p:sp>
                <p:nvSpPr>
                  <p:cNvPr id="1716" name="Rectangle 1715"/>
                  <p:cNvSpPr/>
                  <p:nvPr/>
                </p:nvSpPr>
                <p:spPr>
                  <a:xfrm>
                    <a:off x="7620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Calibri"/>
                      <a:cs typeface="Calibri"/>
                    </a:endParaRPr>
                  </a:p>
                </p:txBody>
              </p:sp>
              <p:sp>
                <p:nvSpPr>
                  <p:cNvPr id="1717" name="Rectangle 1716"/>
                  <p:cNvSpPr/>
                  <p:nvPr/>
                </p:nvSpPr>
                <p:spPr>
                  <a:xfrm>
                    <a:off x="12192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Calibri"/>
                      <a:cs typeface="Calibri"/>
                    </a:endParaRPr>
                  </a:p>
                </p:txBody>
              </p:sp>
              <p:sp>
                <p:nvSpPr>
                  <p:cNvPr id="1718" name="Rectangle 1717"/>
                  <p:cNvSpPr/>
                  <p:nvPr/>
                </p:nvSpPr>
                <p:spPr>
                  <a:xfrm>
                    <a:off x="16764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Calibri"/>
                      <a:cs typeface="Calibri"/>
                    </a:endParaRPr>
                  </a:p>
                </p:txBody>
              </p:sp>
              <p:sp>
                <p:nvSpPr>
                  <p:cNvPr id="1719" name="Rectangle 1718"/>
                  <p:cNvSpPr/>
                  <p:nvPr/>
                </p:nvSpPr>
                <p:spPr>
                  <a:xfrm>
                    <a:off x="21336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Calibri"/>
                      <a:cs typeface="Calibri"/>
                    </a:endParaRPr>
                  </a:p>
                </p:txBody>
              </p:sp>
              <p:sp>
                <p:nvSpPr>
                  <p:cNvPr id="1720" name="Rectangle 1719"/>
                  <p:cNvSpPr/>
                  <p:nvPr/>
                </p:nvSpPr>
                <p:spPr>
                  <a:xfrm>
                    <a:off x="25908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Calibri"/>
                      <a:cs typeface="Calibri"/>
                    </a:endParaRPr>
                  </a:p>
                </p:txBody>
              </p:sp>
              <p:sp>
                <p:nvSpPr>
                  <p:cNvPr id="1721" name="Rectangle 1720"/>
                  <p:cNvSpPr/>
                  <p:nvPr/>
                </p:nvSpPr>
                <p:spPr>
                  <a:xfrm>
                    <a:off x="30480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Calibri"/>
                      <a:cs typeface="Calibri"/>
                    </a:endParaRPr>
                  </a:p>
                </p:txBody>
              </p:sp>
              <p:sp>
                <p:nvSpPr>
                  <p:cNvPr id="1722" name="Rectangle 1721"/>
                  <p:cNvSpPr/>
                  <p:nvPr/>
                </p:nvSpPr>
                <p:spPr>
                  <a:xfrm>
                    <a:off x="35052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Calibri"/>
                      <a:cs typeface="Calibri"/>
                    </a:endParaRPr>
                  </a:p>
                </p:txBody>
              </p:sp>
              <p:sp>
                <p:nvSpPr>
                  <p:cNvPr id="1723" name="Rectangle 1722"/>
                  <p:cNvSpPr/>
                  <p:nvPr/>
                </p:nvSpPr>
                <p:spPr>
                  <a:xfrm>
                    <a:off x="39624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Calibri"/>
                      <a:cs typeface="Calibri"/>
                    </a:endParaRPr>
                  </a:p>
                </p:txBody>
              </p:sp>
              <p:sp>
                <p:nvSpPr>
                  <p:cNvPr id="1724" name="Rectangle 1723"/>
                  <p:cNvSpPr/>
                  <p:nvPr/>
                </p:nvSpPr>
                <p:spPr>
                  <a:xfrm>
                    <a:off x="44196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Calibri"/>
                      <a:cs typeface="Calibri"/>
                    </a:endParaRPr>
                  </a:p>
                </p:txBody>
              </p:sp>
              <p:sp>
                <p:nvSpPr>
                  <p:cNvPr id="1725" name="Rectangle 1724"/>
                  <p:cNvSpPr/>
                  <p:nvPr/>
                </p:nvSpPr>
                <p:spPr>
                  <a:xfrm>
                    <a:off x="48768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Calibri"/>
                      <a:cs typeface="Calibri"/>
                    </a:endParaRPr>
                  </a:p>
                </p:txBody>
              </p:sp>
              <p:sp>
                <p:nvSpPr>
                  <p:cNvPr id="1726" name="Rectangle 1725"/>
                  <p:cNvSpPr/>
                  <p:nvPr/>
                </p:nvSpPr>
                <p:spPr>
                  <a:xfrm>
                    <a:off x="53340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Calibri"/>
                      <a:cs typeface="Calibri"/>
                    </a:endParaRPr>
                  </a:p>
                </p:txBody>
              </p:sp>
              <p:sp>
                <p:nvSpPr>
                  <p:cNvPr id="1727" name="Rectangle 1726"/>
                  <p:cNvSpPr/>
                  <p:nvPr/>
                </p:nvSpPr>
                <p:spPr>
                  <a:xfrm>
                    <a:off x="57912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Calibri"/>
                      <a:cs typeface="Calibri"/>
                    </a:endParaRPr>
                  </a:p>
                </p:txBody>
              </p:sp>
              <p:sp>
                <p:nvSpPr>
                  <p:cNvPr id="1728" name="Rectangle 1727"/>
                  <p:cNvSpPr/>
                  <p:nvPr/>
                </p:nvSpPr>
                <p:spPr>
                  <a:xfrm>
                    <a:off x="62484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Calibri"/>
                      <a:cs typeface="Calibri"/>
                    </a:endParaRPr>
                  </a:p>
                </p:txBody>
              </p:sp>
              <p:sp>
                <p:nvSpPr>
                  <p:cNvPr id="1729" name="Rectangle 1728"/>
                  <p:cNvSpPr/>
                  <p:nvPr/>
                </p:nvSpPr>
                <p:spPr>
                  <a:xfrm>
                    <a:off x="67056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Calibri"/>
                      <a:cs typeface="Calibri"/>
                    </a:endParaRPr>
                  </a:p>
                </p:txBody>
              </p:sp>
              <p:sp>
                <p:nvSpPr>
                  <p:cNvPr id="1730" name="Rectangle 1729"/>
                  <p:cNvSpPr/>
                  <p:nvPr/>
                </p:nvSpPr>
                <p:spPr>
                  <a:xfrm>
                    <a:off x="71628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Calibri"/>
                      <a:cs typeface="Calibri"/>
                    </a:endParaRPr>
                  </a:p>
                </p:txBody>
              </p:sp>
              <p:sp>
                <p:nvSpPr>
                  <p:cNvPr id="1731" name="Rectangle 1730"/>
                  <p:cNvSpPr/>
                  <p:nvPr/>
                </p:nvSpPr>
                <p:spPr>
                  <a:xfrm>
                    <a:off x="76200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Calibri"/>
                      <a:cs typeface="Calibri"/>
                    </a:endParaRPr>
                  </a:p>
                </p:txBody>
              </p:sp>
              <p:sp>
                <p:nvSpPr>
                  <p:cNvPr id="1732" name="Rectangle 1731"/>
                  <p:cNvSpPr/>
                  <p:nvPr/>
                </p:nvSpPr>
                <p:spPr>
                  <a:xfrm>
                    <a:off x="80772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Calibri"/>
                      <a:cs typeface="Calibri"/>
                    </a:endParaRPr>
                  </a:p>
                </p:txBody>
              </p:sp>
              <p:sp>
                <p:nvSpPr>
                  <p:cNvPr id="1733" name="Rectangle 1732"/>
                  <p:cNvSpPr/>
                  <p:nvPr/>
                </p:nvSpPr>
                <p:spPr>
                  <a:xfrm>
                    <a:off x="3048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Calibri"/>
                      <a:cs typeface="Calibri"/>
                    </a:endParaRPr>
                  </a:p>
                </p:txBody>
              </p:sp>
              <p:sp>
                <p:nvSpPr>
                  <p:cNvPr id="1734" name="Rectangle 1733"/>
                  <p:cNvSpPr/>
                  <p:nvPr/>
                </p:nvSpPr>
                <p:spPr>
                  <a:xfrm>
                    <a:off x="7620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Calibri"/>
                      <a:cs typeface="Calibri"/>
                    </a:endParaRPr>
                  </a:p>
                </p:txBody>
              </p:sp>
              <p:sp>
                <p:nvSpPr>
                  <p:cNvPr id="1735" name="Rectangle 1734"/>
                  <p:cNvSpPr/>
                  <p:nvPr/>
                </p:nvSpPr>
                <p:spPr>
                  <a:xfrm>
                    <a:off x="12192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Calibri"/>
                      <a:cs typeface="Calibri"/>
                    </a:endParaRPr>
                  </a:p>
                </p:txBody>
              </p:sp>
              <p:sp>
                <p:nvSpPr>
                  <p:cNvPr id="1736" name="Rectangle 1735"/>
                  <p:cNvSpPr/>
                  <p:nvPr/>
                </p:nvSpPr>
                <p:spPr>
                  <a:xfrm>
                    <a:off x="16764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Calibri"/>
                      <a:cs typeface="Calibri"/>
                    </a:endParaRPr>
                  </a:p>
                </p:txBody>
              </p:sp>
              <p:sp>
                <p:nvSpPr>
                  <p:cNvPr id="1737" name="Rectangle 1736"/>
                  <p:cNvSpPr/>
                  <p:nvPr/>
                </p:nvSpPr>
                <p:spPr>
                  <a:xfrm>
                    <a:off x="21336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Calibri"/>
                      <a:cs typeface="Calibri"/>
                    </a:endParaRPr>
                  </a:p>
                </p:txBody>
              </p:sp>
              <p:sp>
                <p:nvSpPr>
                  <p:cNvPr id="1738" name="Rectangle 1737"/>
                  <p:cNvSpPr/>
                  <p:nvPr/>
                </p:nvSpPr>
                <p:spPr>
                  <a:xfrm>
                    <a:off x="25908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Calibri"/>
                      <a:cs typeface="Calibri"/>
                    </a:endParaRPr>
                  </a:p>
                </p:txBody>
              </p:sp>
              <p:sp>
                <p:nvSpPr>
                  <p:cNvPr id="1739" name="Rectangle 1738"/>
                  <p:cNvSpPr/>
                  <p:nvPr/>
                </p:nvSpPr>
                <p:spPr>
                  <a:xfrm>
                    <a:off x="30480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Calibri"/>
                      <a:cs typeface="Calibri"/>
                    </a:endParaRPr>
                  </a:p>
                </p:txBody>
              </p:sp>
              <p:sp>
                <p:nvSpPr>
                  <p:cNvPr id="1740" name="Rectangle 1739"/>
                  <p:cNvSpPr/>
                  <p:nvPr/>
                </p:nvSpPr>
                <p:spPr>
                  <a:xfrm>
                    <a:off x="35052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Calibri"/>
                      <a:cs typeface="Calibri"/>
                    </a:endParaRPr>
                  </a:p>
                </p:txBody>
              </p:sp>
              <p:sp>
                <p:nvSpPr>
                  <p:cNvPr id="1741" name="Rectangle 1740"/>
                  <p:cNvSpPr/>
                  <p:nvPr/>
                </p:nvSpPr>
                <p:spPr>
                  <a:xfrm>
                    <a:off x="39624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Calibri"/>
                      <a:cs typeface="Calibri"/>
                    </a:endParaRPr>
                  </a:p>
                </p:txBody>
              </p:sp>
              <p:sp>
                <p:nvSpPr>
                  <p:cNvPr id="1742" name="Rectangle 1741"/>
                  <p:cNvSpPr/>
                  <p:nvPr/>
                </p:nvSpPr>
                <p:spPr>
                  <a:xfrm>
                    <a:off x="44196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Calibri"/>
                      <a:cs typeface="Calibri"/>
                    </a:endParaRPr>
                  </a:p>
                </p:txBody>
              </p:sp>
              <p:sp>
                <p:nvSpPr>
                  <p:cNvPr id="1743" name="Rectangle 1742"/>
                  <p:cNvSpPr/>
                  <p:nvPr/>
                </p:nvSpPr>
                <p:spPr>
                  <a:xfrm>
                    <a:off x="48768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Calibri"/>
                      <a:cs typeface="Calibri"/>
                    </a:endParaRPr>
                  </a:p>
                </p:txBody>
              </p:sp>
              <p:sp>
                <p:nvSpPr>
                  <p:cNvPr id="1744" name="Rectangle 1743"/>
                  <p:cNvSpPr/>
                  <p:nvPr/>
                </p:nvSpPr>
                <p:spPr>
                  <a:xfrm>
                    <a:off x="53340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Calibri"/>
                      <a:cs typeface="Calibri"/>
                    </a:endParaRPr>
                  </a:p>
                </p:txBody>
              </p:sp>
              <p:sp>
                <p:nvSpPr>
                  <p:cNvPr id="1745" name="Rectangle 1744"/>
                  <p:cNvSpPr/>
                  <p:nvPr/>
                </p:nvSpPr>
                <p:spPr>
                  <a:xfrm>
                    <a:off x="57912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Calibri"/>
                      <a:cs typeface="Calibri"/>
                    </a:endParaRPr>
                  </a:p>
                </p:txBody>
              </p:sp>
              <p:sp>
                <p:nvSpPr>
                  <p:cNvPr id="1746" name="Rectangle 1745"/>
                  <p:cNvSpPr/>
                  <p:nvPr/>
                </p:nvSpPr>
                <p:spPr>
                  <a:xfrm>
                    <a:off x="62484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Calibri"/>
                      <a:cs typeface="Calibri"/>
                    </a:endParaRPr>
                  </a:p>
                </p:txBody>
              </p:sp>
              <p:sp>
                <p:nvSpPr>
                  <p:cNvPr id="1747" name="Rectangle 1746"/>
                  <p:cNvSpPr/>
                  <p:nvPr/>
                </p:nvSpPr>
                <p:spPr>
                  <a:xfrm>
                    <a:off x="67056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Calibri"/>
                      <a:cs typeface="Calibri"/>
                    </a:endParaRPr>
                  </a:p>
                </p:txBody>
              </p:sp>
              <p:sp>
                <p:nvSpPr>
                  <p:cNvPr id="1748" name="Rectangle 1747"/>
                  <p:cNvSpPr/>
                  <p:nvPr/>
                </p:nvSpPr>
                <p:spPr>
                  <a:xfrm>
                    <a:off x="71628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Calibri"/>
                      <a:cs typeface="Calibri"/>
                    </a:endParaRPr>
                  </a:p>
                </p:txBody>
              </p:sp>
              <p:sp>
                <p:nvSpPr>
                  <p:cNvPr id="1749" name="Rectangle 1748"/>
                  <p:cNvSpPr/>
                  <p:nvPr/>
                </p:nvSpPr>
                <p:spPr>
                  <a:xfrm>
                    <a:off x="76200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Calibri"/>
                      <a:cs typeface="Calibri"/>
                    </a:endParaRPr>
                  </a:p>
                </p:txBody>
              </p:sp>
              <p:sp>
                <p:nvSpPr>
                  <p:cNvPr id="1750" name="Rectangle 1749"/>
                  <p:cNvSpPr/>
                  <p:nvPr/>
                </p:nvSpPr>
                <p:spPr>
                  <a:xfrm>
                    <a:off x="80772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Calibri"/>
                      <a:cs typeface="Calibri"/>
                    </a:endParaRPr>
                  </a:p>
                </p:txBody>
              </p:sp>
              <p:sp>
                <p:nvSpPr>
                  <p:cNvPr id="1751" name="Rectangle 1750"/>
                  <p:cNvSpPr/>
                  <p:nvPr/>
                </p:nvSpPr>
                <p:spPr>
                  <a:xfrm>
                    <a:off x="3048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Calibri"/>
                      <a:cs typeface="Calibri"/>
                    </a:endParaRPr>
                  </a:p>
                </p:txBody>
              </p:sp>
              <p:sp>
                <p:nvSpPr>
                  <p:cNvPr id="1752" name="Rectangle 1751"/>
                  <p:cNvSpPr/>
                  <p:nvPr/>
                </p:nvSpPr>
                <p:spPr>
                  <a:xfrm>
                    <a:off x="7620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Calibri"/>
                      <a:cs typeface="Calibri"/>
                    </a:endParaRPr>
                  </a:p>
                </p:txBody>
              </p:sp>
              <p:sp>
                <p:nvSpPr>
                  <p:cNvPr id="1753" name="Rectangle 1752"/>
                  <p:cNvSpPr/>
                  <p:nvPr/>
                </p:nvSpPr>
                <p:spPr>
                  <a:xfrm>
                    <a:off x="12192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Calibri"/>
                      <a:cs typeface="Calibri"/>
                    </a:endParaRPr>
                  </a:p>
                </p:txBody>
              </p:sp>
              <p:sp>
                <p:nvSpPr>
                  <p:cNvPr id="1754" name="Rectangle 1753"/>
                  <p:cNvSpPr/>
                  <p:nvPr/>
                </p:nvSpPr>
                <p:spPr>
                  <a:xfrm>
                    <a:off x="16764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Calibri"/>
                      <a:cs typeface="Calibri"/>
                    </a:endParaRPr>
                  </a:p>
                </p:txBody>
              </p:sp>
              <p:sp>
                <p:nvSpPr>
                  <p:cNvPr id="1755" name="Rectangle 1754"/>
                  <p:cNvSpPr/>
                  <p:nvPr/>
                </p:nvSpPr>
                <p:spPr>
                  <a:xfrm>
                    <a:off x="21336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Calibri"/>
                      <a:cs typeface="Calibri"/>
                    </a:endParaRPr>
                  </a:p>
                </p:txBody>
              </p:sp>
              <p:sp>
                <p:nvSpPr>
                  <p:cNvPr id="1756" name="Rectangle 1755"/>
                  <p:cNvSpPr/>
                  <p:nvPr/>
                </p:nvSpPr>
                <p:spPr>
                  <a:xfrm>
                    <a:off x="25908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Calibri"/>
                      <a:cs typeface="Calibri"/>
                    </a:endParaRPr>
                  </a:p>
                </p:txBody>
              </p:sp>
              <p:sp>
                <p:nvSpPr>
                  <p:cNvPr id="1757" name="Rectangle 1756"/>
                  <p:cNvSpPr/>
                  <p:nvPr/>
                </p:nvSpPr>
                <p:spPr>
                  <a:xfrm>
                    <a:off x="30480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Calibri"/>
                      <a:cs typeface="Calibri"/>
                    </a:endParaRPr>
                  </a:p>
                </p:txBody>
              </p:sp>
              <p:sp>
                <p:nvSpPr>
                  <p:cNvPr id="1758" name="Rectangle 1757"/>
                  <p:cNvSpPr/>
                  <p:nvPr/>
                </p:nvSpPr>
                <p:spPr>
                  <a:xfrm>
                    <a:off x="35052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Calibri"/>
                      <a:cs typeface="Calibri"/>
                    </a:endParaRPr>
                  </a:p>
                </p:txBody>
              </p:sp>
              <p:sp>
                <p:nvSpPr>
                  <p:cNvPr id="1759" name="Rectangle 1758"/>
                  <p:cNvSpPr/>
                  <p:nvPr/>
                </p:nvSpPr>
                <p:spPr>
                  <a:xfrm>
                    <a:off x="39624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Calibri"/>
                      <a:cs typeface="Calibri"/>
                    </a:endParaRPr>
                  </a:p>
                </p:txBody>
              </p:sp>
              <p:sp>
                <p:nvSpPr>
                  <p:cNvPr id="1760" name="Rectangle 1759"/>
                  <p:cNvSpPr/>
                  <p:nvPr/>
                </p:nvSpPr>
                <p:spPr>
                  <a:xfrm>
                    <a:off x="44196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Calibri"/>
                      <a:cs typeface="Calibri"/>
                    </a:endParaRPr>
                  </a:p>
                </p:txBody>
              </p:sp>
              <p:sp>
                <p:nvSpPr>
                  <p:cNvPr id="1761" name="Rectangle 1760"/>
                  <p:cNvSpPr/>
                  <p:nvPr/>
                </p:nvSpPr>
                <p:spPr>
                  <a:xfrm>
                    <a:off x="48768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Calibri"/>
                      <a:cs typeface="Calibri"/>
                    </a:endParaRPr>
                  </a:p>
                </p:txBody>
              </p:sp>
              <p:sp>
                <p:nvSpPr>
                  <p:cNvPr id="1762" name="Rectangle 1761"/>
                  <p:cNvSpPr/>
                  <p:nvPr/>
                </p:nvSpPr>
                <p:spPr>
                  <a:xfrm>
                    <a:off x="53340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Calibri"/>
                      <a:cs typeface="Calibri"/>
                    </a:endParaRPr>
                  </a:p>
                </p:txBody>
              </p:sp>
              <p:sp>
                <p:nvSpPr>
                  <p:cNvPr id="1763" name="Rectangle 1762"/>
                  <p:cNvSpPr/>
                  <p:nvPr/>
                </p:nvSpPr>
                <p:spPr>
                  <a:xfrm>
                    <a:off x="57912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Calibri"/>
                      <a:cs typeface="Calibri"/>
                    </a:endParaRPr>
                  </a:p>
                </p:txBody>
              </p:sp>
              <p:sp>
                <p:nvSpPr>
                  <p:cNvPr id="1764" name="Rectangle 1763"/>
                  <p:cNvSpPr/>
                  <p:nvPr/>
                </p:nvSpPr>
                <p:spPr>
                  <a:xfrm>
                    <a:off x="62484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Calibri"/>
                      <a:cs typeface="Calibri"/>
                    </a:endParaRPr>
                  </a:p>
                </p:txBody>
              </p:sp>
              <p:sp>
                <p:nvSpPr>
                  <p:cNvPr id="1765" name="Rectangle 1764"/>
                  <p:cNvSpPr/>
                  <p:nvPr/>
                </p:nvSpPr>
                <p:spPr>
                  <a:xfrm>
                    <a:off x="67056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Calibri"/>
                      <a:cs typeface="Calibri"/>
                    </a:endParaRPr>
                  </a:p>
                </p:txBody>
              </p:sp>
              <p:sp>
                <p:nvSpPr>
                  <p:cNvPr id="1766" name="Rectangle 1765"/>
                  <p:cNvSpPr/>
                  <p:nvPr/>
                </p:nvSpPr>
                <p:spPr>
                  <a:xfrm>
                    <a:off x="71628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Calibri"/>
                      <a:cs typeface="Calibri"/>
                    </a:endParaRPr>
                  </a:p>
                </p:txBody>
              </p:sp>
              <p:sp>
                <p:nvSpPr>
                  <p:cNvPr id="1767" name="Rectangle 1766"/>
                  <p:cNvSpPr/>
                  <p:nvPr/>
                </p:nvSpPr>
                <p:spPr>
                  <a:xfrm>
                    <a:off x="76200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Calibri"/>
                      <a:cs typeface="Calibri"/>
                    </a:endParaRPr>
                  </a:p>
                </p:txBody>
              </p:sp>
              <p:sp>
                <p:nvSpPr>
                  <p:cNvPr id="1768" name="Rectangle 1767"/>
                  <p:cNvSpPr/>
                  <p:nvPr/>
                </p:nvSpPr>
                <p:spPr>
                  <a:xfrm>
                    <a:off x="80772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Calibri"/>
                      <a:cs typeface="Calibri"/>
                    </a:endParaRPr>
                  </a:p>
                </p:txBody>
              </p:sp>
            </p:grpSp>
            <p:sp>
              <p:nvSpPr>
                <p:cNvPr id="1606" name="TextBox 1605"/>
                <p:cNvSpPr txBox="1"/>
                <p:nvPr/>
              </p:nvSpPr>
              <p:spPr>
                <a:xfrm>
                  <a:off x="2133600" y="2229535"/>
                  <a:ext cx="4419600" cy="646331"/>
                </a:xfrm>
                <a:prstGeom prst="rect">
                  <a:avLst/>
                </a:prstGeom>
                <a:noFill/>
                <a:effectLst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3600" b="1" dirty="0" smtClean="0">
                      <a:solidFill>
                        <a:schemeClr val="bg1">
                          <a:lumMod val="65000"/>
                        </a:schemeClr>
                      </a:solidFill>
                      <a:effectLst>
                        <a:innerShdw blurRad="63500" dist="114300" dir="13500000">
                          <a:srgbClr val="000000">
                            <a:alpha val="50000"/>
                          </a:srgbClr>
                        </a:innerShdw>
                      </a:effectLst>
                      <a:latin typeface="Calibri"/>
                      <a:cs typeface="Calibri"/>
                    </a:rPr>
                    <a:t>atomicity violations</a:t>
                  </a:r>
                  <a:endParaRPr lang="en-US" sz="3600" dirty="0">
                    <a:solidFill>
                      <a:schemeClr val="bg1">
                        <a:lumMod val="65000"/>
                      </a:schemeClr>
                    </a:solidFill>
                    <a:effectLst>
                      <a:innerShdw blurRad="63500" dist="114300" dir="13500000">
                        <a:srgbClr val="000000">
                          <a:alpha val="50000"/>
                        </a:srgbClr>
                      </a:innerShdw>
                    </a:effectLst>
                    <a:latin typeface="Calibri"/>
                    <a:cs typeface="Calibri"/>
                  </a:endParaRPr>
                </a:p>
              </p:txBody>
            </p:sp>
          </p:grpSp>
          <p:grpSp>
            <p:nvGrpSpPr>
              <p:cNvPr id="8" name="Group 616"/>
              <p:cNvGrpSpPr/>
              <p:nvPr/>
            </p:nvGrpSpPr>
            <p:grpSpPr>
              <a:xfrm flipV="1">
                <a:off x="1142999" y="3385234"/>
                <a:ext cx="838194" cy="279400"/>
                <a:chOff x="304800" y="914400"/>
                <a:chExt cx="6400800" cy="2133600"/>
              </a:xfrm>
            </p:grpSpPr>
            <p:sp>
              <p:nvSpPr>
                <p:cNvPr id="1567" name="Rectangle 1566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568" name="Rectangle 1567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569" name="Rectangle 1568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570" name="Rectangle 1569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571" name="Rectangle 1570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572" name="Rectangle 1571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573" name="Rectangle 1572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574" name="Rectangle 1573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575" name="Rectangle 1574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576" name="Rectangle 1575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577" name="Rectangle 1576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578" name="Rectangle 1577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579" name="Rectangle 1578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580" name="Rectangle 1579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581" name="Rectangle 1580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582" name="Rectangle 1581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583" name="Rectangle 1582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584" name="Rectangle 1583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585" name="Rectangle 1584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586" name="Rectangle 1585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587" name="Rectangle 1586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588" name="Rectangle 1587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589" name="Rectangle 1588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590" name="Rectangle 1589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591" name="Rectangle 1590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592" name="Rectangle 1591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593" name="Rectangle 1592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594" name="Rectangle 1593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595" name="Rectangle 1594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596" name="Rectangle 1595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597" name="Rectangle 1596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598" name="Rectangle 1597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599" name="Rectangle 1598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600" name="Rectangle 1599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601" name="Rectangle 1600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602" name="Rectangle 1601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603" name="Rectangle 1602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604" name="Rectangle 1603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</p:grpSp>
          <p:grpSp>
            <p:nvGrpSpPr>
              <p:cNvPr id="10" name="Group 655"/>
              <p:cNvGrpSpPr/>
              <p:nvPr/>
            </p:nvGrpSpPr>
            <p:grpSpPr>
              <a:xfrm>
                <a:off x="1164771" y="4134533"/>
                <a:ext cx="1045026" cy="609597"/>
                <a:chOff x="304800" y="914400"/>
                <a:chExt cx="8229600" cy="4800600"/>
              </a:xfrm>
            </p:grpSpPr>
            <p:sp>
              <p:nvSpPr>
                <p:cNvPr id="714" name="Rectangle 713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715" name="Rectangle 714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716" name="Rectangle 715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717" name="Rectangle 716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718" name="Rectangle 717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719" name="Rectangle 718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720" name="Rectangle 719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721" name="Rectangle 720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722" name="Rectangle 721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723" name="Rectangle 722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724" name="Rectangle 723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725" name="Rectangle 724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726" name="Rectangle 725"/>
                <p:cNvSpPr/>
                <p:nvPr/>
              </p:nvSpPr>
              <p:spPr>
                <a:xfrm>
                  <a:off x="5791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727" name="Rectangle 726"/>
                <p:cNvSpPr/>
                <p:nvPr/>
              </p:nvSpPr>
              <p:spPr>
                <a:xfrm>
                  <a:off x="62484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728" name="Rectangle 727"/>
                <p:cNvSpPr/>
                <p:nvPr/>
              </p:nvSpPr>
              <p:spPr>
                <a:xfrm>
                  <a:off x="67056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729" name="Rectangle 728"/>
                <p:cNvSpPr/>
                <p:nvPr/>
              </p:nvSpPr>
              <p:spPr>
                <a:xfrm>
                  <a:off x="7162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730" name="Rectangle 729"/>
                <p:cNvSpPr/>
                <p:nvPr/>
              </p:nvSpPr>
              <p:spPr>
                <a:xfrm>
                  <a:off x="7620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731" name="Rectangle 730"/>
                <p:cNvSpPr/>
                <p:nvPr/>
              </p:nvSpPr>
              <p:spPr>
                <a:xfrm>
                  <a:off x="8077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732" name="Rectangle 731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733" name="Rectangle 732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734" name="Rectangle 733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735" name="Rectangle 734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736" name="Rectangle 735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737" name="Rectangle 736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738" name="Rectangle 737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739" name="Rectangle 738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740" name="Rectangle 739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741" name="Rectangle 740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742" name="Rectangle 741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743" name="Rectangle 742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744" name="Rectangle 743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Calibri"/>
                    <a:cs typeface="Calibri"/>
                  </a:endParaRPr>
                </a:p>
              </p:txBody>
            </p:sp>
            <p:sp>
              <p:nvSpPr>
                <p:cNvPr id="745" name="Rectangle 744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746" name="Rectangle 745"/>
                <p:cNvSpPr/>
                <p:nvPr/>
              </p:nvSpPr>
              <p:spPr>
                <a:xfrm>
                  <a:off x="6705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747" name="Rectangle 746"/>
                <p:cNvSpPr/>
                <p:nvPr/>
              </p:nvSpPr>
              <p:spPr>
                <a:xfrm>
                  <a:off x="7162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748" name="Rectangle 747"/>
                <p:cNvSpPr/>
                <p:nvPr/>
              </p:nvSpPr>
              <p:spPr>
                <a:xfrm>
                  <a:off x="7620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749" name="Rectangle 748"/>
                <p:cNvSpPr/>
                <p:nvPr/>
              </p:nvSpPr>
              <p:spPr>
                <a:xfrm>
                  <a:off x="8077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750" name="Rectangle 749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751" name="Rectangle 750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752" name="Rectangle 751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753" name="Rectangle 752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754" name="Rectangle 753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755" name="Rectangle 754"/>
                <p:cNvSpPr/>
                <p:nvPr/>
              </p:nvSpPr>
              <p:spPr>
                <a:xfrm>
                  <a:off x="2590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756" name="Rectangle 755"/>
                <p:cNvSpPr/>
                <p:nvPr/>
              </p:nvSpPr>
              <p:spPr>
                <a:xfrm>
                  <a:off x="3048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757" name="Rectangle 756"/>
                <p:cNvSpPr/>
                <p:nvPr/>
              </p:nvSpPr>
              <p:spPr>
                <a:xfrm>
                  <a:off x="3505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758" name="Rectangle 757"/>
                <p:cNvSpPr/>
                <p:nvPr/>
              </p:nvSpPr>
              <p:spPr>
                <a:xfrm>
                  <a:off x="39624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759" name="Rectangle 758"/>
                <p:cNvSpPr/>
                <p:nvPr/>
              </p:nvSpPr>
              <p:spPr>
                <a:xfrm>
                  <a:off x="44196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760" name="Rectangle 759"/>
                <p:cNvSpPr/>
                <p:nvPr/>
              </p:nvSpPr>
              <p:spPr>
                <a:xfrm>
                  <a:off x="4876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761" name="Rectangle 760"/>
                <p:cNvSpPr/>
                <p:nvPr/>
              </p:nvSpPr>
              <p:spPr>
                <a:xfrm>
                  <a:off x="5334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762" name="Rectangle 761"/>
                <p:cNvSpPr/>
                <p:nvPr/>
              </p:nvSpPr>
              <p:spPr>
                <a:xfrm>
                  <a:off x="5791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763" name="Rectangle 762"/>
                <p:cNvSpPr/>
                <p:nvPr/>
              </p:nvSpPr>
              <p:spPr>
                <a:xfrm>
                  <a:off x="62484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764" name="Rectangle 763"/>
                <p:cNvSpPr/>
                <p:nvPr/>
              </p:nvSpPr>
              <p:spPr>
                <a:xfrm>
                  <a:off x="67056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765" name="Rectangle 764"/>
                <p:cNvSpPr/>
                <p:nvPr/>
              </p:nvSpPr>
              <p:spPr>
                <a:xfrm>
                  <a:off x="7162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766" name="Rectangle 765"/>
                <p:cNvSpPr/>
                <p:nvPr/>
              </p:nvSpPr>
              <p:spPr>
                <a:xfrm>
                  <a:off x="7620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767" name="Rectangle 766"/>
                <p:cNvSpPr/>
                <p:nvPr/>
              </p:nvSpPr>
              <p:spPr>
                <a:xfrm>
                  <a:off x="8077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768" name="Rectangle 767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769" name="Rectangle 768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770" name="Rectangle 769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771" name="Rectangle 770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772" name="Rectangle 771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773" name="Rectangle 772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774" name="Rectangle 773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775" name="Rectangle 774"/>
                <p:cNvSpPr/>
                <p:nvPr/>
              </p:nvSpPr>
              <p:spPr>
                <a:xfrm>
                  <a:off x="3505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776" name="Rectangle 775"/>
                <p:cNvSpPr/>
                <p:nvPr/>
              </p:nvSpPr>
              <p:spPr>
                <a:xfrm>
                  <a:off x="39624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777" name="Rectangle 776"/>
                <p:cNvSpPr/>
                <p:nvPr/>
              </p:nvSpPr>
              <p:spPr>
                <a:xfrm>
                  <a:off x="44196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778" name="Rectangle 777"/>
                <p:cNvSpPr/>
                <p:nvPr/>
              </p:nvSpPr>
              <p:spPr>
                <a:xfrm>
                  <a:off x="4876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779" name="Rectangle 778"/>
                <p:cNvSpPr/>
                <p:nvPr/>
              </p:nvSpPr>
              <p:spPr>
                <a:xfrm>
                  <a:off x="5334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780" name="Rectangle 779"/>
                <p:cNvSpPr/>
                <p:nvPr/>
              </p:nvSpPr>
              <p:spPr>
                <a:xfrm>
                  <a:off x="5791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781" name="Rectangle 780"/>
                <p:cNvSpPr/>
                <p:nvPr/>
              </p:nvSpPr>
              <p:spPr>
                <a:xfrm>
                  <a:off x="62484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782" name="Rectangle 781"/>
                <p:cNvSpPr/>
                <p:nvPr/>
              </p:nvSpPr>
              <p:spPr>
                <a:xfrm>
                  <a:off x="67056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783" name="Rectangle 782"/>
                <p:cNvSpPr/>
                <p:nvPr/>
              </p:nvSpPr>
              <p:spPr>
                <a:xfrm>
                  <a:off x="7162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784" name="Rectangle 783"/>
                <p:cNvSpPr/>
                <p:nvPr/>
              </p:nvSpPr>
              <p:spPr>
                <a:xfrm>
                  <a:off x="7620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785" name="Rectangle 784"/>
                <p:cNvSpPr/>
                <p:nvPr/>
              </p:nvSpPr>
              <p:spPr>
                <a:xfrm>
                  <a:off x="8077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786" name="Rectangle 785"/>
                <p:cNvSpPr/>
                <p:nvPr/>
              </p:nvSpPr>
              <p:spPr>
                <a:xfrm>
                  <a:off x="304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787" name="Rectangle 786"/>
                <p:cNvSpPr/>
                <p:nvPr/>
              </p:nvSpPr>
              <p:spPr>
                <a:xfrm>
                  <a:off x="762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788" name="Rectangle 787"/>
                <p:cNvSpPr/>
                <p:nvPr/>
              </p:nvSpPr>
              <p:spPr>
                <a:xfrm>
                  <a:off x="1219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789" name="Rectangle 788"/>
                <p:cNvSpPr/>
                <p:nvPr/>
              </p:nvSpPr>
              <p:spPr>
                <a:xfrm>
                  <a:off x="16764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790" name="Rectangle 789"/>
                <p:cNvSpPr/>
                <p:nvPr/>
              </p:nvSpPr>
              <p:spPr>
                <a:xfrm>
                  <a:off x="21336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791" name="Rectangle 790"/>
                <p:cNvSpPr/>
                <p:nvPr/>
              </p:nvSpPr>
              <p:spPr>
                <a:xfrm>
                  <a:off x="2590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792" name="Rectangle 791"/>
                <p:cNvSpPr/>
                <p:nvPr/>
              </p:nvSpPr>
              <p:spPr>
                <a:xfrm>
                  <a:off x="3048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793" name="Rectangle 792"/>
                <p:cNvSpPr/>
                <p:nvPr/>
              </p:nvSpPr>
              <p:spPr>
                <a:xfrm>
                  <a:off x="3505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794" name="Rectangle 793"/>
                <p:cNvSpPr/>
                <p:nvPr/>
              </p:nvSpPr>
              <p:spPr>
                <a:xfrm>
                  <a:off x="39624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795" name="Rectangle 794"/>
                <p:cNvSpPr/>
                <p:nvPr/>
              </p:nvSpPr>
              <p:spPr>
                <a:xfrm>
                  <a:off x="44196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796" name="Rectangle 795"/>
                <p:cNvSpPr/>
                <p:nvPr/>
              </p:nvSpPr>
              <p:spPr>
                <a:xfrm>
                  <a:off x="4876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797" name="Rectangle 796"/>
                <p:cNvSpPr/>
                <p:nvPr/>
              </p:nvSpPr>
              <p:spPr>
                <a:xfrm>
                  <a:off x="5334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798" name="Rectangle 797"/>
                <p:cNvSpPr/>
                <p:nvPr/>
              </p:nvSpPr>
              <p:spPr>
                <a:xfrm>
                  <a:off x="5791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799" name="Rectangle 798"/>
                <p:cNvSpPr/>
                <p:nvPr/>
              </p:nvSpPr>
              <p:spPr>
                <a:xfrm>
                  <a:off x="62484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800" name="Rectangle 799"/>
                <p:cNvSpPr/>
                <p:nvPr/>
              </p:nvSpPr>
              <p:spPr>
                <a:xfrm>
                  <a:off x="67056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801" name="Rectangle 800"/>
                <p:cNvSpPr/>
                <p:nvPr/>
              </p:nvSpPr>
              <p:spPr>
                <a:xfrm>
                  <a:off x="7162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802" name="Rectangle 801"/>
                <p:cNvSpPr/>
                <p:nvPr/>
              </p:nvSpPr>
              <p:spPr>
                <a:xfrm>
                  <a:off x="7620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803" name="Rectangle 802"/>
                <p:cNvSpPr/>
                <p:nvPr/>
              </p:nvSpPr>
              <p:spPr>
                <a:xfrm>
                  <a:off x="8077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804" name="Rectangle 803"/>
                <p:cNvSpPr/>
                <p:nvPr/>
              </p:nvSpPr>
              <p:spPr>
                <a:xfrm>
                  <a:off x="304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805" name="Rectangle 804"/>
                <p:cNvSpPr/>
                <p:nvPr/>
              </p:nvSpPr>
              <p:spPr>
                <a:xfrm>
                  <a:off x="762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806" name="Rectangle 805"/>
                <p:cNvSpPr/>
                <p:nvPr/>
              </p:nvSpPr>
              <p:spPr>
                <a:xfrm>
                  <a:off x="1219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807" name="Rectangle 806"/>
                <p:cNvSpPr/>
                <p:nvPr/>
              </p:nvSpPr>
              <p:spPr>
                <a:xfrm>
                  <a:off x="16764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808" name="Rectangle 807"/>
                <p:cNvSpPr/>
                <p:nvPr/>
              </p:nvSpPr>
              <p:spPr>
                <a:xfrm>
                  <a:off x="21336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809" name="Rectangle 808"/>
                <p:cNvSpPr/>
                <p:nvPr/>
              </p:nvSpPr>
              <p:spPr>
                <a:xfrm>
                  <a:off x="2590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810" name="Rectangle 809"/>
                <p:cNvSpPr/>
                <p:nvPr/>
              </p:nvSpPr>
              <p:spPr>
                <a:xfrm>
                  <a:off x="3048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811" name="Rectangle 810"/>
                <p:cNvSpPr/>
                <p:nvPr/>
              </p:nvSpPr>
              <p:spPr>
                <a:xfrm>
                  <a:off x="3505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812" name="Rectangle 811"/>
                <p:cNvSpPr/>
                <p:nvPr/>
              </p:nvSpPr>
              <p:spPr>
                <a:xfrm>
                  <a:off x="39624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813" name="Rectangle 812"/>
                <p:cNvSpPr/>
                <p:nvPr/>
              </p:nvSpPr>
              <p:spPr>
                <a:xfrm>
                  <a:off x="44196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814" name="Rectangle 813"/>
                <p:cNvSpPr/>
                <p:nvPr/>
              </p:nvSpPr>
              <p:spPr>
                <a:xfrm>
                  <a:off x="4876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815" name="Rectangle 814"/>
                <p:cNvSpPr/>
                <p:nvPr/>
              </p:nvSpPr>
              <p:spPr>
                <a:xfrm>
                  <a:off x="5334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816" name="Rectangle 815"/>
                <p:cNvSpPr/>
                <p:nvPr/>
              </p:nvSpPr>
              <p:spPr>
                <a:xfrm>
                  <a:off x="5791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817" name="Rectangle 816"/>
                <p:cNvSpPr/>
                <p:nvPr/>
              </p:nvSpPr>
              <p:spPr>
                <a:xfrm>
                  <a:off x="62484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818" name="Rectangle 817"/>
                <p:cNvSpPr/>
                <p:nvPr/>
              </p:nvSpPr>
              <p:spPr>
                <a:xfrm>
                  <a:off x="67056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819" name="Rectangle 818"/>
                <p:cNvSpPr/>
                <p:nvPr/>
              </p:nvSpPr>
              <p:spPr>
                <a:xfrm>
                  <a:off x="7162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820" name="Rectangle 819"/>
                <p:cNvSpPr/>
                <p:nvPr/>
              </p:nvSpPr>
              <p:spPr>
                <a:xfrm>
                  <a:off x="7620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821" name="Rectangle 820"/>
                <p:cNvSpPr/>
                <p:nvPr/>
              </p:nvSpPr>
              <p:spPr>
                <a:xfrm>
                  <a:off x="8077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982" name="Rectangle 981"/>
                <p:cNvSpPr/>
                <p:nvPr/>
              </p:nvSpPr>
              <p:spPr>
                <a:xfrm>
                  <a:off x="304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984" name="Rectangle 983"/>
                <p:cNvSpPr/>
                <p:nvPr/>
              </p:nvSpPr>
              <p:spPr>
                <a:xfrm>
                  <a:off x="762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985" name="Rectangle 984"/>
                <p:cNvSpPr/>
                <p:nvPr/>
              </p:nvSpPr>
              <p:spPr>
                <a:xfrm>
                  <a:off x="1219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986" name="Rectangle 985"/>
                <p:cNvSpPr/>
                <p:nvPr/>
              </p:nvSpPr>
              <p:spPr>
                <a:xfrm>
                  <a:off x="16764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987" name="Rectangle 986"/>
                <p:cNvSpPr/>
                <p:nvPr/>
              </p:nvSpPr>
              <p:spPr>
                <a:xfrm>
                  <a:off x="21336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988" name="Rectangle 987"/>
                <p:cNvSpPr/>
                <p:nvPr/>
              </p:nvSpPr>
              <p:spPr>
                <a:xfrm>
                  <a:off x="2590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989" name="Rectangle 988"/>
                <p:cNvSpPr/>
                <p:nvPr/>
              </p:nvSpPr>
              <p:spPr>
                <a:xfrm>
                  <a:off x="3048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990" name="Rectangle 989"/>
                <p:cNvSpPr/>
                <p:nvPr/>
              </p:nvSpPr>
              <p:spPr>
                <a:xfrm>
                  <a:off x="3505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154" name="Rectangle 1153"/>
                <p:cNvSpPr/>
                <p:nvPr/>
              </p:nvSpPr>
              <p:spPr>
                <a:xfrm>
                  <a:off x="39624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194" name="Rectangle 1193"/>
                <p:cNvSpPr/>
                <p:nvPr/>
              </p:nvSpPr>
              <p:spPr>
                <a:xfrm>
                  <a:off x="44196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359" name="Rectangle 1358"/>
                <p:cNvSpPr/>
                <p:nvPr/>
              </p:nvSpPr>
              <p:spPr>
                <a:xfrm>
                  <a:off x="4876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522" name="Rectangle 1521"/>
                <p:cNvSpPr/>
                <p:nvPr/>
              </p:nvSpPr>
              <p:spPr>
                <a:xfrm>
                  <a:off x="5334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523" name="Rectangle 1522"/>
                <p:cNvSpPr/>
                <p:nvPr/>
              </p:nvSpPr>
              <p:spPr>
                <a:xfrm>
                  <a:off x="5791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524" name="Rectangle 1523"/>
                <p:cNvSpPr/>
                <p:nvPr/>
              </p:nvSpPr>
              <p:spPr>
                <a:xfrm>
                  <a:off x="62484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525" name="Rectangle 1524"/>
                <p:cNvSpPr/>
                <p:nvPr/>
              </p:nvSpPr>
              <p:spPr>
                <a:xfrm>
                  <a:off x="67056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526" name="Rectangle 1525"/>
                <p:cNvSpPr/>
                <p:nvPr/>
              </p:nvSpPr>
              <p:spPr>
                <a:xfrm>
                  <a:off x="7162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527" name="Rectangle 1526"/>
                <p:cNvSpPr/>
                <p:nvPr/>
              </p:nvSpPr>
              <p:spPr>
                <a:xfrm>
                  <a:off x="7620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528" name="Rectangle 1527"/>
                <p:cNvSpPr/>
                <p:nvPr/>
              </p:nvSpPr>
              <p:spPr>
                <a:xfrm>
                  <a:off x="8077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529" name="Rectangle 1528"/>
                <p:cNvSpPr/>
                <p:nvPr/>
              </p:nvSpPr>
              <p:spPr>
                <a:xfrm>
                  <a:off x="304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530" name="Rectangle 1529"/>
                <p:cNvSpPr/>
                <p:nvPr/>
              </p:nvSpPr>
              <p:spPr>
                <a:xfrm>
                  <a:off x="762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531" name="Rectangle 1530"/>
                <p:cNvSpPr/>
                <p:nvPr/>
              </p:nvSpPr>
              <p:spPr>
                <a:xfrm>
                  <a:off x="1219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532" name="Rectangle 1531"/>
                <p:cNvSpPr/>
                <p:nvPr/>
              </p:nvSpPr>
              <p:spPr>
                <a:xfrm>
                  <a:off x="1676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533" name="Rectangle 1532"/>
                <p:cNvSpPr/>
                <p:nvPr/>
              </p:nvSpPr>
              <p:spPr>
                <a:xfrm>
                  <a:off x="2133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534" name="Rectangle 1533"/>
                <p:cNvSpPr/>
                <p:nvPr/>
              </p:nvSpPr>
              <p:spPr>
                <a:xfrm>
                  <a:off x="2590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535" name="Rectangle 1534"/>
                <p:cNvSpPr/>
                <p:nvPr/>
              </p:nvSpPr>
              <p:spPr>
                <a:xfrm>
                  <a:off x="3048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536" name="Rectangle 1535"/>
                <p:cNvSpPr/>
                <p:nvPr/>
              </p:nvSpPr>
              <p:spPr>
                <a:xfrm>
                  <a:off x="3505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537" name="Rectangle 1536"/>
                <p:cNvSpPr/>
                <p:nvPr/>
              </p:nvSpPr>
              <p:spPr>
                <a:xfrm>
                  <a:off x="3962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538" name="Rectangle 1537"/>
                <p:cNvSpPr/>
                <p:nvPr/>
              </p:nvSpPr>
              <p:spPr>
                <a:xfrm>
                  <a:off x="4419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539" name="Rectangle 1538"/>
                <p:cNvSpPr/>
                <p:nvPr/>
              </p:nvSpPr>
              <p:spPr>
                <a:xfrm>
                  <a:off x="4876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540" name="Rectangle 1539"/>
                <p:cNvSpPr/>
                <p:nvPr/>
              </p:nvSpPr>
              <p:spPr>
                <a:xfrm>
                  <a:off x="5334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541" name="Rectangle 1540"/>
                <p:cNvSpPr/>
                <p:nvPr/>
              </p:nvSpPr>
              <p:spPr>
                <a:xfrm>
                  <a:off x="5791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542" name="Rectangle 1541"/>
                <p:cNvSpPr/>
                <p:nvPr/>
              </p:nvSpPr>
              <p:spPr>
                <a:xfrm>
                  <a:off x="6248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543" name="Rectangle 1542"/>
                <p:cNvSpPr/>
                <p:nvPr/>
              </p:nvSpPr>
              <p:spPr>
                <a:xfrm>
                  <a:off x="6705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544" name="Rectangle 1543"/>
                <p:cNvSpPr/>
                <p:nvPr/>
              </p:nvSpPr>
              <p:spPr>
                <a:xfrm>
                  <a:off x="7162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545" name="Rectangle 1544"/>
                <p:cNvSpPr/>
                <p:nvPr/>
              </p:nvSpPr>
              <p:spPr>
                <a:xfrm>
                  <a:off x="7620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546" name="Rectangle 1545"/>
                <p:cNvSpPr/>
                <p:nvPr/>
              </p:nvSpPr>
              <p:spPr>
                <a:xfrm>
                  <a:off x="8077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547" name="Rectangle 1546"/>
                <p:cNvSpPr/>
                <p:nvPr/>
              </p:nvSpPr>
              <p:spPr>
                <a:xfrm>
                  <a:off x="304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548" name="Rectangle 1547"/>
                <p:cNvSpPr/>
                <p:nvPr/>
              </p:nvSpPr>
              <p:spPr>
                <a:xfrm>
                  <a:off x="762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549" name="Rectangle 1548"/>
                <p:cNvSpPr/>
                <p:nvPr/>
              </p:nvSpPr>
              <p:spPr>
                <a:xfrm>
                  <a:off x="1219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550" name="Rectangle 1549"/>
                <p:cNvSpPr/>
                <p:nvPr/>
              </p:nvSpPr>
              <p:spPr>
                <a:xfrm>
                  <a:off x="16764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551" name="Rectangle 1550"/>
                <p:cNvSpPr/>
                <p:nvPr/>
              </p:nvSpPr>
              <p:spPr>
                <a:xfrm>
                  <a:off x="21336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552" name="Rectangle 1551"/>
                <p:cNvSpPr/>
                <p:nvPr/>
              </p:nvSpPr>
              <p:spPr>
                <a:xfrm>
                  <a:off x="2590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553" name="Rectangle 1552"/>
                <p:cNvSpPr/>
                <p:nvPr/>
              </p:nvSpPr>
              <p:spPr>
                <a:xfrm>
                  <a:off x="3048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554" name="Rectangle 1553"/>
                <p:cNvSpPr/>
                <p:nvPr/>
              </p:nvSpPr>
              <p:spPr>
                <a:xfrm>
                  <a:off x="3505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555" name="Rectangle 1554"/>
                <p:cNvSpPr/>
                <p:nvPr/>
              </p:nvSpPr>
              <p:spPr>
                <a:xfrm>
                  <a:off x="39624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556" name="Rectangle 1555"/>
                <p:cNvSpPr/>
                <p:nvPr/>
              </p:nvSpPr>
              <p:spPr>
                <a:xfrm>
                  <a:off x="44196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557" name="Rectangle 1556"/>
                <p:cNvSpPr/>
                <p:nvPr/>
              </p:nvSpPr>
              <p:spPr>
                <a:xfrm>
                  <a:off x="4876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558" name="Rectangle 1557"/>
                <p:cNvSpPr/>
                <p:nvPr/>
              </p:nvSpPr>
              <p:spPr>
                <a:xfrm>
                  <a:off x="5334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559" name="Rectangle 1558"/>
                <p:cNvSpPr/>
                <p:nvPr/>
              </p:nvSpPr>
              <p:spPr>
                <a:xfrm>
                  <a:off x="5791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560" name="Rectangle 1559"/>
                <p:cNvSpPr/>
                <p:nvPr/>
              </p:nvSpPr>
              <p:spPr>
                <a:xfrm>
                  <a:off x="62484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561" name="Rectangle 1560"/>
                <p:cNvSpPr/>
                <p:nvPr/>
              </p:nvSpPr>
              <p:spPr>
                <a:xfrm>
                  <a:off x="67056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562" name="Rectangle 1561"/>
                <p:cNvSpPr/>
                <p:nvPr/>
              </p:nvSpPr>
              <p:spPr>
                <a:xfrm>
                  <a:off x="7162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563" name="Rectangle 1562"/>
                <p:cNvSpPr/>
                <p:nvPr/>
              </p:nvSpPr>
              <p:spPr>
                <a:xfrm>
                  <a:off x="7620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  <p:sp>
              <p:nvSpPr>
                <p:cNvPr id="1564" name="Rectangle 1563"/>
                <p:cNvSpPr/>
                <p:nvPr/>
              </p:nvSpPr>
              <p:spPr>
                <a:xfrm>
                  <a:off x="8077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/>
                    <a:cs typeface="Calibri"/>
                  </a:endParaRPr>
                </a:p>
              </p:txBody>
            </p:sp>
          </p:grpSp>
        </p:grpSp>
        <p:sp>
          <p:nvSpPr>
            <p:cNvPr id="825" name="TextBox 824"/>
            <p:cNvSpPr txBox="1"/>
            <p:nvPr/>
          </p:nvSpPr>
          <p:spPr>
            <a:xfrm>
              <a:off x="4191000" y="3773269"/>
              <a:ext cx="4419600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chemeClr val="bg1">
                      <a:lumMod val="65000"/>
                    </a:schemeClr>
                  </a:solidFill>
                  <a:effectLst>
                    <a:innerShdw blurRad="63500" dist="114300" dir="13500000">
                      <a:srgbClr val="000000">
                        <a:alpha val="50000"/>
                      </a:srgbClr>
                    </a:innerShdw>
                  </a:effectLst>
                  <a:latin typeface="Calibri"/>
                  <a:cs typeface="Calibri"/>
                </a:rPr>
                <a:t>deadlock</a:t>
              </a:r>
              <a:endParaRPr lang="en-US" sz="3600" b="1" dirty="0">
                <a:solidFill>
                  <a:schemeClr val="bg1">
                    <a:lumMod val="65000"/>
                  </a:schemeClr>
                </a:solidFill>
                <a:effectLst>
                  <a:innerShdw blurRad="63500" dist="114300" dir="13500000">
                    <a:srgbClr val="000000">
                      <a:alpha val="50000"/>
                    </a:srgbClr>
                  </a:innerShdw>
                </a:effectLst>
                <a:latin typeface="Calibri"/>
                <a:cs typeface="Calibri"/>
              </a:endParaRPr>
            </a:p>
          </p:txBody>
        </p:sp>
        <p:sp>
          <p:nvSpPr>
            <p:cNvPr id="826" name="TextBox 825"/>
            <p:cNvSpPr txBox="1"/>
            <p:nvPr/>
          </p:nvSpPr>
          <p:spPr>
            <a:xfrm>
              <a:off x="4191000" y="4687669"/>
              <a:ext cx="4419600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600" b="1" dirty="0">
                  <a:solidFill>
                    <a:schemeClr val="bg1">
                      <a:lumMod val="65000"/>
                    </a:schemeClr>
                  </a:solidFill>
                  <a:effectLst>
                    <a:innerShdw blurRad="63500" dist="114300" dir="13500000">
                      <a:srgbClr val="000000">
                        <a:alpha val="50000"/>
                      </a:srgbClr>
                    </a:innerShdw>
                  </a:effectLst>
                  <a:latin typeface="Calibri"/>
                  <a:cs typeface="Calibri"/>
                </a:rPr>
                <a:t>o</a:t>
              </a:r>
              <a:r>
                <a:rPr lang="en-US" sz="3600" b="1" dirty="0" smtClean="0">
                  <a:solidFill>
                    <a:schemeClr val="bg1">
                      <a:lumMod val="65000"/>
                    </a:schemeClr>
                  </a:solidFill>
                  <a:effectLst>
                    <a:innerShdw blurRad="63500" dist="114300" dir="13500000">
                      <a:srgbClr val="000000">
                        <a:alpha val="50000"/>
                      </a:srgbClr>
                    </a:innerShdw>
                  </a:effectLst>
                  <a:latin typeface="Calibri"/>
                  <a:cs typeface="Calibri"/>
                </a:rPr>
                <a:t>rder violations</a:t>
              </a:r>
              <a:endParaRPr lang="en-US" sz="3600" b="1" dirty="0">
                <a:solidFill>
                  <a:schemeClr val="bg1">
                    <a:lumMod val="65000"/>
                  </a:schemeClr>
                </a:solidFill>
                <a:effectLst>
                  <a:innerShdw blurRad="63500" dist="114300" dir="13500000">
                    <a:srgbClr val="000000">
                      <a:alpha val="50000"/>
                    </a:srgbClr>
                  </a:innerShdw>
                </a:effectLst>
                <a:latin typeface="Calibri"/>
                <a:cs typeface="Calibri"/>
              </a:endParaRPr>
            </a:p>
          </p:txBody>
        </p:sp>
      </p:grpSp>
      <p:pic>
        <p:nvPicPr>
          <p:cNvPr id="827" name="Picture 8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00" y="5105400"/>
            <a:ext cx="2147352" cy="1612900"/>
          </a:xfrm>
          <a:prstGeom prst="rect">
            <a:avLst/>
          </a:prstGeom>
        </p:spPr>
      </p:pic>
      <p:sp>
        <p:nvSpPr>
          <p:cNvPr id="12" name="Multiply 11"/>
          <p:cNvSpPr/>
          <p:nvPr/>
        </p:nvSpPr>
        <p:spPr bwMode="auto">
          <a:xfrm>
            <a:off x="381000" y="4876800"/>
            <a:ext cx="1981200" cy="2133600"/>
          </a:xfrm>
          <a:prstGeom prst="mathMultiply">
            <a:avLst/>
          </a:prstGeom>
          <a:solidFill>
            <a:schemeClr val="tx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enev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337625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3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75" grpId="0"/>
      <p:bldP spid="704" grpId="0"/>
      <p:bldP spid="1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state machin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6500" y="4572000"/>
            <a:ext cx="1648554" cy="1981200"/>
          </a:xfrm>
          <a:prstGeom prst="rect">
            <a:avLst/>
          </a:prstGeom>
        </p:spPr>
      </p:pic>
      <p:pic>
        <p:nvPicPr>
          <p:cNvPr id="18" name="Picture 17" descr="state machin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500" y="4624835"/>
            <a:ext cx="1699699" cy="2042665"/>
          </a:xfrm>
          <a:prstGeom prst="rect">
            <a:avLst/>
          </a:prstGeom>
        </p:spPr>
      </p:pic>
      <p:pic>
        <p:nvPicPr>
          <p:cNvPr id="11" name="Picture 10" descr="state machin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572000"/>
            <a:ext cx="1676400" cy="2014665"/>
          </a:xfrm>
          <a:prstGeom prst="rect">
            <a:avLst/>
          </a:prstGeom>
        </p:spPr>
      </p:pic>
      <p:pic>
        <p:nvPicPr>
          <p:cNvPr id="2" name="Picture 1" descr="flag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066800"/>
            <a:ext cx="1447800" cy="1486408"/>
          </a:xfrm>
          <a:prstGeom prst="rect">
            <a:avLst/>
          </a:prstGeom>
        </p:spPr>
      </p:pic>
      <p:sp>
        <p:nvSpPr>
          <p:cNvPr id="13" name="Multiply 12"/>
          <p:cNvSpPr/>
          <p:nvPr/>
        </p:nvSpPr>
        <p:spPr bwMode="auto">
          <a:xfrm>
            <a:off x="304800" y="584200"/>
            <a:ext cx="2159000" cy="2159000"/>
          </a:xfrm>
          <a:prstGeom prst="mathMultiply">
            <a:avLst>
              <a:gd name="adj1" fmla="val 15677"/>
            </a:avLst>
          </a:prstGeom>
          <a:solidFill>
            <a:srgbClr val="FF0000"/>
          </a:solidFill>
          <a:ln w="12700" cap="flat" cmpd="sng" algn="ctr">
            <a:solidFill>
              <a:srgbClr val="8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18433" name="Title 1"/>
          <p:cNvSpPr>
            <a:spLocks noGrp="1"/>
          </p:cNvSpPr>
          <p:nvPr>
            <p:ph type="title"/>
          </p:nvPr>
        </p:nvSpPr>
        <p:spPr bwMode="auto">
          <a:xfrm>
            <a:off x="304800" y="76200"/>
            <a:ext cx="8839200" cy="533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z="4000" b="1" cap="small" dirty="0" smtClean="0">
                <a:ea typeface="ＭＳ Ｐゴシック" charset="0"/>
              </a:rPr>
              <a:t>Dthreads</a:t>
            </a:r>
            <a:r>
              <a:rPr lang="en-US" sz="4000" b="1" dirty="0" smtClean="0">
                <a:ea typeface="ＭＳ Ｐゴシック" charset="0"/>
              </a:rPr>
              <a:t> Enables…</a:t>
            </a:r>
            <a:endParaRPr lang="en-US" sz="4000" b="1" dirty="0">
              <a:ea typeface="ＭＳ Ｐゴシック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304800" y="2590800"/>
            <a:ext cx="2057400" cy="2057400"/>
            <a:chOff x="3200400" y="-152400"/>
            <a:chExt cx="4191000" cy="4191000"/>
          </a:xfrm>
        </p:grpSpPr>
        <p:pic>
          <p:nvPicPr>
            <p:cNvPr id="3" name="Picture 2" descr="rewind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91200" y="812800"/>
              <a:ext cx="1524000" cy="1524000"/>
            </a:xfrm>
            <a:prstGeom prst="rect">
              <a:avLst/>
            </a:prstGeom>
          </p:spPr>
        </p:pic>
        <p:pic>
          <p:nvPicPr>
            <p:cNvPr id="9" name="Picture 8" descr="magnifyingglass.gi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00400" y="-152400"/>
              <a:ext cx="4191000" cy="4191000"/>
            </a:xfrm>
            <a:prstGeom prst="rect">
              <a:avLst/>
            </a:prstGeom>
          </p:spPr>
        </p:pic>
      </p:grpSp>
      <p:sp>
        <p:nvSpPr>
          <p:cNvPr id="14" name="TextBox 13"/>
          <p:cNvSpPr txBox="1"/>
          <p:nvPr/>
        </p:nvSpPr>
        <p:spPr>
          <a:xfrm>
            <a:off x="2819400" y="1447800"/>
            <a:ext cx="4876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latin typeface="Calibri"/>
                <a:cs typeface="Calibri"/>
              </a:rPr>
              <a:t>Race-free Executions</a:t>
            </a:r>
            <a:endParaRPr lang="en-US" sz="3600" b="1" dirty="0">
              <a:latin typeface="Calibri"/>
              <a:cs typeface="Calibri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819400" y="3048000"/>
            <a:ext cx="6172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latin typeface="Calibri"/>
                <a:cs typeface="Calibri"/>
              </a:rPr>
              <a:t>Replay Debugging w/o Logging</a:t>
            </a:r>
            <a:endParaRPr lang="en-US" sz="3600" b="1" dirty="0">
              <a:latin typeface="Calibri"/>
              <a:cs typeface="Calibri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486400" y="4953000"/>
            <a:ext cx="3657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latin typeface="Calibri"/>
                <a:cs typeface="Calibri"/>
              </a:rPr>
              <a:t>Replicated State Machines</a:t>
            </a:r>
            <a:endParaRPr lang="en-US" sz="3600" b="1" dirty="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75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/>
      <p:bldP spid="21" grpId="0"/>
      <p:bldP spid="2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Chart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83257964"/>
              </p:ext>
            </p:extLst>
          </p:nvPr>
        </p:nvGraphicFramePr>
        <p:xfrm>
          <a:off x="0" y="0"/>
          <a:ext cx="9144000" cy="6705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6626" name="Title 3"/>
          <p:cNvSpPr>
            <a:spLocks noGrp="1"/>
          </p:cNvSpPr>
          <p:nvPr>
            <p:ph type="title" idx="4294967295"/>
          </p:nvPr>
        </p:nvSpPr>
        <p:spPr bwMode="auto">
          <a:xfrm>
            <a:off x="457200" y="-609600"/>
            <a:ext cx="82296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dirty="0" smtClean="0">
                <a:latin typeface="Georgia" charset="0"/>
                <a:ea typeface="ＭＳ Ｐゴシック" charset="0"/>
              </a:rPr>
              <a:t>Overhead with CoreDet</a:t>
            </a:r>
            <a:endParaRPr lang="en-US" dirty="0">
              <a:latin typeface="Georgia" charset="0"/>
              <a:ea typeface="ＭＳ Ｐゴシック" charset="0"/>
            </a:endParaRPr>
          </a:p>
        </p:txBody>
      </p:sp>
      <p:sp>
        <p:nvSpPr>
          <p:cNvPr id="26627" name="TextBox 5"/>
          <p:cNvSpPr txBox="1">
            <a:spLocks noChangeArrowheads="1"/>
          </p:cNvSpPr>
          <p:nvPr/>
        </p:nvSpPr>
        <p:spPr bwMode="auto">
          <a:xfrm>
            <a:off x="4318000" y="762000"/>
            <a:ext cx="5334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Genev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Geneva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Geneva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Geneva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Genev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enev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enev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enev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eneva" charset="0"/>
                <a:ea typeface="ＭＳ Ｐゴシック" charset="0"/>
              </a:defRPr>
            </a:lvl9pPr>
          </a:lstStyle>
          <a:p>
            <a:r>
              <a:rPr lang="en-US" sz="1600" dirty="0"/>
              <a:t>7.8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371600" y="76200"/>
            <a:ext cx="69749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cap="small" dirty="0" smtClean="0">
                <a:solidFill>
                  <a:srgbClr val="800000"/>
                </a:solidFill>
                <a:latin typeface="Calibri"/>
                <a:cs typeface="Calibri"/>
              </a:rPr>
              <a:t>Dthreads: </a:t>
            </a:r>
            <a:r>
              <a:rPr lang="en-US" sz="4000" b="1" dirty="0" smtClean="0">
                <a:solidFill>
                  <a:srgbClr val="800000"/>
                </a:solidFill>
                <a:latin typeface="Calibri"/>
                <a:cs typeface="Calibri"/>
              </a:rPr>
              <a:t>Efficient Determinism</a:t>
            </a:r>
            <a:endParaRPr lang="en-US" sz="4000" b="1" dirty="0">
              <a:solidFill>
                <a:srgbClr val="800000"/>
              </a:solidFill>
              <a:latin typeface="Calibri"/>
              <a:cs typeface="Calibri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6629400" y="914400"/>
            <a:ext cx="1524000" cy="3657600"/>
          </a:xfrm>
          <a:prstGeom prst="rect">
            <a:avLst/>
          </a:prstGeom>
          <a:solidFill>
            <a:srgbClr val="FFFF00">
              <a:alpha val="38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eneva" charset="0"/>
              <a:ea typeface="ＭＳ Ｐゴシック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58774" y="6172200"/>
            <a:ext cx="75113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 smtClean="0">
                <a:solidFill>
                  <a:srgbClr val="800000"/>
                </a:solidFill>
                <a:latin typeface="Calibri"/>
                <a:cs typeface="Calibri"/>
              </a:rPr>
              <a:t>Usually faster than the state of the art</a:t>
            </a:r>
            <a:endParaRPr lang="en-US" sz="3600" b="1" dirty="0">
              <a:solidFill>
                <a:srgbClr val="800000"/>
              </a:solidFill>
              <a:latin typeface="Calibri"/>
              <a:cs typeface="Calibri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5334000" y="914400"/>
            <a:ext cx="533400" cy="3657600"/>
          </a:xfrm>
          <a:prstGeom prst="rect">
            <a:avLst/>
          </a:prstGeom>
          <a:solidFill>
            <a:srgbClr val="FFFF00">
              <a:alpha val="38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eneva" charset="0"/>
              <a:ea typeface="ＭＳ Ｐゴシック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1270000" y="914400"/>
            <a:ext cx="3683000" cy="3657600"/>
          </a:xfrm>
          <a:prstGeom prst="rect">
            <a:avLst/>
          </a:prstGeom>
          <a:solidFill>
            <a:srgbClr val="FFFF00">
              <a:alpha val="38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enev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81092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6" grpId="0"/>
      <p:bldP spid="9" grpId="0" animBg="1"/>
      <p:bldP spid="10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Chart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02644570"/>
              </p:ext>
            </p:extLst>
          </p:nvPr>
        </p:nvGraphicFramePr>
        <p:xfrm>
          <a:off x="0" y="0"/>
          <a:ext cx="9144000" cy="6705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6626" name="Title 3"/>
          <p:cNvSpPr>
            <a:spLocks noGrp="1"/>
          </p:cNvSpPr>
          <p:nvPr>
            <p:ph type="title" idx="4294967295"/>
          </p:nvPr>
        </p:nvSpPr>
        <p:spPr bwMode="auto">
          <a:xfrm>
            <a:off x="457200" y="-609600"/>
            <a:ext cx="82296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dirty="0" smtClean="0">
                <a:latin typeface="Georgia" charset="0"/>
                <a:ea typeface="ＭＳ Ｐゴシック" charset="0"/>
              </a:rPr>
              <a:t>Overhead with CoreDet</a:t>
            </a:r>
            <a:endParaRPr lang="en-US" dirty="0">
              <a:latin typeface="Georgia" charset="0"/>
              <a:ea typeface="ＭＳ Ｐゴシック" charset="0"/>
            </a:endParaRPr>
          </a:p>
        </p:txBody>
      </p:sp>
      <p:sp>
        <p:nvSpPr>
          <p:cNvPr id="26627" name="TextBox 5"/>
          <p:cNvSpPr txBox="1">
            <a:spLocks noChangeArrowheads="1"/>
          </p:cNvSpPr>
          <p:nvPr/>
        </p:nvSpPr>
        <p:spPr bwMode="auto">
          <a:xfrm>
            <a:off x="4318000" y="762000"/>
            <a:ext cx="5334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Genev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Geneva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Geneva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Geneva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Genev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enev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enev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enev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eneva" charset="0"/>
                <a:ea typeface="ＭＳ Ｐゴシック" charset="0"/>
              </a:defRPr>
            </a:lvl9pPr>
          </a:lstStyle>
          <a:p>
            <a:r>
              <a:rPr lang="en-US" sz="1600" dirty="0"/>
              <a:t>7.8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371600" y="76200"/>
            <a:ext cx="69749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cap="small" dirty="0" smtClean="0">
                <a:solidFill>
                  <a:srgbClr val="800000"/>
                </a:solidFill>
                <a:latin typeface="Calibri"/>
                <a:cs typeface="Calibri"/>
              </a:rPr>
              <a:t>Dthreads: </a:t>
            </a:r>
            <a:r>
              <a:rPr lang="en-US" sz="4000" b="1" dirty="0" smtClean="0">
                <a:solidFill>
                  <a:srgbClr val="800000"/>
                </a:solidFill>
                <a:latin typeface="Calibri"/>
                <a:cs typeface="Calibri"/>
              </a:rPr>
              <a:t>Efficient Determinism</a:t>
            </a:r>
            <a:endParaRPr lang="en-US" sz="4000" b="1" dirty="0">
              <a:solidFill>
                <a:srgbClr val="800000"/>
              </a:solidFill>
              <a:latin typeface="Calibri"/>
              <a:cs typeface="Calibri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7620000" y="914400"/>
            <a:ext cx="533400" cy="3657600"/>
          </a:xfrm>
          <a:prstGeom prst="rect">
            <a:avLst/>
          </a:prstGeom>
          <a:solidFill>
            <a:srgbClr val="FFFF00">
              <a:alpha val="38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eneva" charset="0"/>
              <a:ea typeface="ＭＳ Ｐゴシック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62000" y="6198969"/>
            <a:ext cx="33678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 smtClean="0">
                <a:solidFill>
                  <a:srgbClr val="800000"/>
                </a:solidFill>
                <a:latin typeface="Calibri"/>
                <a:cs typeface="Calibri"/>
              </a:rPr>
              <a:t>Generally as fast</a:t>
            </a:r>
            <a:endParaRPr lang="en-US" sz="3600" b="1" dirty="0">
              <a:solidFill>
                <a:srgbClr val="800000"/>
              </a:solidFill>
              <a:latin typeface="Calibri"/>
              <a:cs typeface="Calibri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5334000" y="914400"/>
            <a:ext cx="533400" cy="3657600"/>
          </a:xfrm>
          <a:prstGeom prst="rect">
            <a:avLst/>
          </a:prstGeom>
          <a:solidFill>
            <a:srgbClr val="FFFF00">
              <a:alpha val="38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eneva" charset="0"/>
              <a:ea typeface="ＭＳ Ｐゴシック" charset="0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4013200" y="914400"/>
            <a:ext cx="914400" cy="3657600"/>
          </a:xfrm>
          <a:prstGeom prst="rect">
            <a:avLst/>
          </a:prstGeom>
          <a:solidFill>
            <a:srgbClr val="FFFF00">
              <a:alpha val="38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eneva" charset="0"/>
              <a:ea typeface="ＭＳ Ｐゴシック" charset="0"/>
            </a:endParaRPr>
          </a:p>
        </p:txBody>
      </p:sp>
      <p:sp>
        <p:nvSpPr>
          <p:cNvPr id="21" name="Rectangle 20"/>
          <p:cNvSpPr/>
          <p:nvPr/>
        </p:nvSpPr>
        <p:spPr bwMode="auto">
          <a:xfrm>
            <a:off x="1270000" y="914400"/>
            <a:ext cx="2286000" cy="3657600"/>
          </a:xfrm>
          <a:prstGeom prst="rect">
            <a:avLst/>
          </a:prstGeom>
          <a:solidFill>
            <a:srgbClr val="FFFF00">
              <a:alpha val="38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eneva" charset="0"/>
              <a:ea typeface="ＭＳ Ｐゴシック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989865" y="6211669"/>
            <a:ext cx="46200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 smtClean="0">
                <a:solidFill>
                  <a:srgbClr val="800000"/>
                </a:solidFill>
                <a:latin typeface="Calibri"/>
                <a:cs typeface="Calibri"/>
              </a:rPr>
              <a:t>or faster than pthreads</a:t>
            </a:r>
            <a:endParaRPr lang="en-US" sz="3600" b="1" dirty="0">
              <a:solidFill>
                <a:srgbClr val="800000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000518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TextBox 547"/>
          <p:cNvSpPr txBox="1">
            <a:spLocks noChangeArrowheads="1"/>
          </p:cNvSpPr>
          <p:nvPr/>
        </p:nvSpPr>
        <p:spPr bwMode="auto">
          <a:xfrm>
            <a:off x="838200" y="2057400"/>
            <a:ext cx="7315200" cy="4031873"/>
          </a:xfrm>
          <a:prstGeom prst="rect">
            <a:avLst/>
          </a:prstGeom>
          <a:solidFill>
            <a:schemeClr val="tx1"/>
          </a:solidFill>
          <a:ln w="38100" cmpd="sng">
            <a:solidFill>
              <a:schemeClr val="bg2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Genev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Geneva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Geneva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Geneva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Genev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enev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enev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enev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eneva" charset="0"/>
                <a:ea typeface="ＭＳ Ｐゴシック" charset="0"/>
              </a:defRPr>
            </a:lvl9pPr>
          </a:lstStyle>
          <a:p>
            <a:r>
              <a:rPr lang="en-US" sz="3200" dirty="0">
                <a:solidFill>
                  <a:schemeClr val="bg1"/>
                </a:solidFill>
                <a:latin typeface="Lucida Console" charset="0"/>
              </a:rPr>
              <a:t>% </a:t>
            </a:r>
            <a:r>
              <a:rPr lang="en-US" sz="3200" b="1" dirty="0">
                <a:solidFill>
                  <a:schemeClr val="bg1"/>
                </a:solidFill>
                <a:latin typeface="Lucida Console" charset="0"/>
              </a:rPr>
              <a:t>g++ </a:t>
            </a:r>
            <a:r>
              <a:rPr lang="en-US" sz="3200" dirty="0" err="1">
                <a:solidFill>
                  <a:schemeClr val="bg1"/>
                </a:solidFill>
                <a:latin typeface="Lucida Console" charset="0"/>
              </a:rPr>
              <a:t>myprog.cpp</a:t>
            </a:r>
            <a:r>
              <a:rPr lang="en-US" sz="3200" dirty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3200" b="1" dirty="0">
                <a:solidFill>
                  <a:schemeClr val="bg1"/>
                </a:solidFill>
                <a:latin typeface="Lucida Console" charset="0"/>
              </a:rPr>
              <a:t>–</a:t>
            </a:r>
            <a:r>
              <a:rPr lang="en-US" sz="3200" b="1" dirty="0" smtClean="0">
                <a:solidFill>
                  <a:schemeClr val="bg1"/>
                </a:solidFill>
                <a:latin typeface="Lucida Console" charset="0"/>
              </a:rPr>
              <a:t>l thread</a:t>
            </a:r>
          </a:p>
          <a:p>
            <a:endParaRPr lang="en-US" sz="3200" b="1" dirty="0">
              <a:solidFill>
                <a:schemeClr val="bg1"/>
              </a:solidFill>
              <a:latin typeface="Lucida Console" charset="0"/>
            </a:endParaRPr>
          </a:p>
          <a:p>
            <a:endParaRPr lang="en-US" sz="3200" b="1" dirty="0" smtClean="0">
              <a:solidFill>
                <a:schemeClr val="bg1"/>
              </a:solidFill>
              <a:latin typeface="Lucida Console" charset="0"/>
            </a:endParaRPr>
          </a:p>
          <a:p>
            <a:endParaRPr lang="en-US" sz="3200" b="1" dirty="0">
              <a:solidFill>
                <a:schemeClr val="bg1"/>
              </a:solidFill>
              <a:latin typeface="Lucida Console" charset="0"/>
            </a:endParaRPr>
          </a:p>
          <a:p>
            <a:endParaRPr lang="en-US" sz="3200" b="1" dirty="0" smtClean="0">
              <a:solidFill>
                <a:schemeClr val="bg1"/>
              </a:solidFill>
              <a:latin typeface="Lucida Console" charset="0"/>
            </a:endParaRPr>
          </a:p>
          <a:p>
            <a:endParaRPr lang="en-US" sz="3200" b="1" dirty="0" smtClean="0">
              <a:solidFill>
                <a:schemeClr val="bg1"/>
              </a:solidFill>
              <a:latin typeface="Lucida Console" charset="0"/>
            </a:endParaRPr>
          </a:p>
          <a:p>
            <a:endParaRPr lang="en-US" sz="3200" b="1" dirty="0">
              <a:solidFill>
                <a:schemeClr val="bg1"/>
              </a:solidFill>
              <a:latin typeface="Lucida Console" charset="0"/>
            </a:endParaRPr>
          </a:p>
          <a:p>
            <a:endParaRPr lang="en-US" sz="3200" dirty="0">
              <a:solidFill>
                <a:schemeClr val="bg1"/>
              </a:solidFill>
              <a:latin typeface="Lucida Console" charset="0"/>
            </a:endParaRPr>
          </a:p>
        </p:txBody>
      </p:sp>
      <p:sp>
        <p:nvSpPr>
          <p:cNvPr id="25602" name="Title 2"/>
          <p:cNvSpPr>
            <a:spLocks noGrp="1"/>
          </p:cNvSpPr>
          <p:nvPr>
            <p:ph type="title"/>
          </p:nvPr>
        </p:nvSpPr>
        <p:spPr bwMode="auto">
          <a:xfrm>
            <a:off x="304800" y="304800"/>
            <a:ext cx="8839200" cy="533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z="4000" b="1" cap="small" dirty="0" smtClean="0">
                <a:ea typeface="ＭＳ Ｐゴシック" charset="0"/>
              </a:rPr>
              <a:t>Dthreads: </a:t>
            </a:r>
            <a:r>
              <a:rPr lang="en-US" sz="4000" b="1" dirty="0" smtClean="0">
                <a:ea typeface="ＭＳ Ｐゴシック" charset="0"/>
              </a:rPr>
              <a:t>Easy to Use</a:t>
            </a:r>
            <a:endParaRPr lang="en-US" sz="4000" b="1" dirty="0">
              <a:ea typeface="ＭＳ Ｐゴシック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473700" y="2057400"/>
            <a:ext cx="5334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FFFFFF"/>
                </a:solidFill>
                <a:latin typeface="Lucida Console"/>
                <a:cs typeface="Lucida Console"/>
              </a:rPr>
              <a:t>p</a:t>
            </a:r>
            <a:endParaRPr lang="en-US" sz="3200" dirty="0">
              <a:solidFill>
                <a:srgbClr val="FFFFFF"/>
              </a:solidFill>
              <a:latin typeface="Lucida Console"/>
              <a:cs typeface="Lucida Console"/>
            </a:endParaRP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-2.59259E-6 L -0.01007 0.01736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3" y="8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 23"/>
          <p:cNvSpPr/>
          <p:nvPr/>
        </p:nvSpPr>
        <p:spPr>
          <a:xfrm>
            <a:off x="2286000" y="4191000"/>
            <a:ext cx="152400" cy="533399"/>
          </a:xfrm>
          <a:custGeom>
            <a:avLst/>
            <a:gdLst>
              <a:gd name="connsiteX0" fmla="*/ 0 w 711200"/>
              <a:gd name="connsiteY0" fmla="*/ 0 h 2413000"/>
              <a:gd name="connsiteX1" fmla="*/ 673100 w 711200"/>
              <a:gd name="connsiteY1" fmla="*/ 825500 h 2413000"/>
              <a:gd name="connsiteX2" fmla="*/ 38100 w 711200"/>
              <a:gd name="connsiteY2" fmla="*/ 1651000 h 2413000"/>
              <a:gd name="connsiteX3" fmla="*/ 711200 w 711200"/>
              <a:gd name="connsiteY3" fmla="*/ 2413000 h 241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11200" h="2413000">
                <a:moveTo>
                  <a:pt x="0" y="0"/>
                </a:moveTo>
                <a:cubicBezTo>
                  <a:pt x="333375" y="275166"/>
                  <a:pt x="666750" y="550333"/>
                  <a:pt x="673100" y="825500"/>
                </a:cubicBezTo>
                <a:cubicBezTo>
                  <a:pt x="679450" y="1100667"/>
                  <a:pt x="31750" y="1386417"/>
                  <a:pt x="38100" y="1651000"/>
                </a:cubicBezTo>
                <a:cubicBezTo>
                  <a:pt x="44450" y="1915583"/>
                  <a:pt x="711200" y="2413000"/>
                  <a:pt x="711200" y="2413000"/>
                </a:cubicBezTo>
              </a:path>
            </a:pathLst>
          </a:custGeom>
          <a:ln w="38100" cmpd="sng">
            <a:solidFill>
              <a:schemeClr val="tx1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eneva" charset="0"/>
              <a:ea typeface="ＭＳ Ｐゴシック" charset="0"/>
            </a:endParaRPr>
          </a:p>
        </p:txBody>
      </p:sp>
      <p:sp>
        <p:nvSpPr>
          <p:cNvPr id="18" name="Freeform 17"/>
          <p:cNvSpPr/>
          <p:nvPr/>
        </p:nvSpPr>
        <p:spPr>
          <a:xfrm>
            <a:off x="2286000" y="4191000"/>
            <a:ext cx="152400" cy="533399"/>
          </a:xfrm>
          <a:custGeom>
            <a:avLst/>
            <a:gdLst>
              <a:gd name="connsiteX0" fmla="*/ 0 w 711200"/>
              <a:gd name="connsiteY0" fmla="*/ 0 h 2413000"/>
              <a:gd name="connsiteX1" fmla="*/ 673100 w 711200"/>
              <a:gd name="connsiteY1" fmla="*/ 825500 h 2413000"/>
              <a:gd name="connsiteX2" fmla="*/ 38100 w 711200"/>
              <a:gd name="connsiteY2" fmla="*/ 1651000 h 2413000"/>
              <a:gd name="connsiteX3" fmla="*/ 711200 w 711200"/>
              <a:gd name="connsiteY3" fmla="*/ 2413000 h 241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11200" h="2413000">
                <a:moveTo>
                  <a:pt x="0" y="0"/>
                </a:moveTo>
                <a:cubicBezTo>
                  <a:pt x="333375" y="275166"/>
                  <a:pt x="666750" y="550333"/>
                  <a:pt x="673100" y="825500"/>
                </a:cubicBezTo>
                <a:cubicBezTo>
                  <a:pt x="679450" y="1100667"/>
                  <a:pt x="31750" y="1386417"/>
                  <a:pt x="38100" y="1651000"/>
                </a:cubicBezTo>
                <a:cubicBezTo>
                  <a:pt x="44450" y="1915583"/>
                  <a:pt x="711200" y="2413000"/>
                  <a:pt x="711200" y="2413000"/>
                </a:cubicBezTo>
              </a:path>
            </a:pathLst>
          </a:custGeom>
          <a:ln w="38100" cmpd="sng">
            <a:solidFill>
              <a:schemeClr val="tx1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eneva" charset="0"/>
              <a:ea typeface="ＭＳ Ｐゴシック" charset="0"/>
            </a:endParaRPr>
          </a:p>
        </p:txBody>
      </p:sp>
      <p:sp>
        <p:nvSpPr>
          <p:cNvPr id="21505" name="Title 1"/>
          <p:cNvSpPr>
            <a:spLocks noGrp="1"/>
          </p:cNvSpPr>
          <p:nvPr>
            <p:ph type="title" idx="4294967295"/>
          </p:nvPr>
        </p:nvSpPr>
        <p:spPr bwMode="auto">
          <a:xfrm>
            <a:off x="457200" y="228600"/>
            <a:ext cx="82296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4000" b="1" dirty="0" smtClean="0">
                <a:latin typeface="Calibri"/>
                <a:ea typeface="ＭＳ Ｐゴシック" charset="0"/>
                <a:cs typeface="Calibri"/>
              </a:rPr>
              <a:t>Isolation</a:t>
            </a:r>
            <a:endParaRPr lang="en-US" sz="4000" b="1" dirty="0">
              <a:latin typeface="Calibri"/>
              <a:ea typeface="ＭＳ Ｐゴシック" charset="0"/>
              <a:cs typeface="Calibri"/>
            </a:endParaRPr>
          </a:p>
        </p:txBody>
      </p:sp>
      <p:pic>
        <p:nvPicPr>
          <p:cNvPr id="6" name="Picture 5" descr="fork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700000">
            <a:off x="6031564" y="914123"/>
            <a:ext cx="977903" cy="28091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 descr="thread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1320255"/>
            <a:ext cx="1219200" cy="2184945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 bwMode="auto">
          <a:xfrm>
            <a:off x="3962400" y="2275168"/>
            <a:ext cx="1219200" cy="12700"/>
          </a:xfrm>
          <a:prstGeom prst="straightConnector1">
            <a:avLst/>
          </a:prstGeom>
          <a:solidFill>
            <a:schemeClr val="accent1"/>
          </a:solidFill>
          <a:ln w="127000" cap="flat" cmpd="sng" algn="ctr">
            <a:solidFill>
              <a:srgbClr val="80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" name="Rectangle 1"/>
          <p:cNvSpPr/>
          <p:nvPr/>
        </p:nvSpPr>
        <p:spPr bwMode="auto">
          <a:xfrm>
            <a:off x="609600" y="3962400"/>
            <a:ext cx="3505200" cy="2667000"/>
          </a:xfrm>
          <a:prstGeom prst="rect">
            <a:avLst/>
          </a:prstGeom>
          <a:noFill/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eneva" charset="0"/>
              <a:ea typeface="ＭＳ Ｐゴシック" charset="0"/>
            </a:endParaRPr>
          </a:p>
        </p:txBody>
      </p:sp>
      <p:sp>
        <p:nvSpPr>
          <p:cNvPr id="21" name="Freeform 20"/>
          <p:cNvSpPr/>
          <p:nvPr/>
        </p:nvSpPr>
        <p:spPr>
          <a:xfrm>
            <a:off x="2286000" y="4191000"/>
            <a:ext cx="152400" cy="533399"/>
          </a:xfrm>
          <a:custGeom>
            <a:avLst/>
            <a:gdLst>
              <a:gd name="connsiteX0" fmla="*/ 0 w 711200"/>
              <a:gd name="connsiteY0" fmla="*/ 0 h 2413000"/>
              <a:gd name="connsiteX1" fmla="*/ 673100 w 711200"/>
              <a:gd name="connsiteY1" fmla="*/ 825500 h 2413000"/>
              <a:gd name="connsiteX2" fmla="*/ 38100 w 711200"/>
              <a:gd name="connsiteY2" fmla="*/ 1651000 h 2413000"/>
              <a:gd name="connsiteX3" fmla="*/ 711200 w 711200"/>
              <a:gd name="connsiteY3" fmla="*/ 2413000 h 241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11200" h="2413000">
                <a:moveTo>
                  <a:pt x="0" y="0"/>
                </a:moveTo>
                <a:cubicBezTo>
                  <a:pt x="333375" y="275166"/>
                  <a:pt x="666750" y="550333"/>
                  <a:pt x="673100" y="825500"/>
                </a:cubicBezTo>
                <a:cubicBezTo>
                  <a:pt x="679450" y="1100667"/>
                  <a:pt x="31750" y="1386417"/>
                  <a:pt x="38100" y="1651000"/>
                </a:cubicBezTo>
                <a:cubicBezTo>
                  <a:pt x="44450" y="1915583"/>
                  <a:pt x="711200" y="2413000"/>
                  <a:pt x="711200" y="2413000"/>
                </a:cubicBezTo>
              </a:path>
            </a:pathLst>
          </a:custGeom>
          <a:ln w="38100" cmpd="sng">
            <a:solidFill>
              <a:schemeClr val="tx1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eneva" charset="0"/>
              <a:ea typeface="ＭＳ Ｐゴシック" charset="0"/>
            </a:endParaRPr>
          </a:p>
        </p:txBody>
      </p:sp>
      <p:sp>
        <p:nvSpPr>
          <p:cNvPr id="22" name="Freeform 21"/>
          <p:cNvSpPr/>
          <p:nvPr/>
        </p:nvSpPr>
        <p:spPr>
          <a:xfrm>
            <a:off x="2286000" y="4191000"/>
            <a:ext cx="152400" cy="533399"/>
          </a:xfrm>
          <a:custGeom>
            <a:avLst/>
            <a:gdLst>
              <a:gd name="connsiteX0" fmla="*/ 0 w 711200"/>
              <a:gd name="connsiteY0" fmla="*/ 0 h 2413000"/>
              <a:gd name="connsiteX1" fmla="*/ 673100 w 711200"/>
              <a:gd name="connsiteY1" fmla="*/ 825500 h 2413000"/>
              <a:gd name="connsiteX2" fmla="*/ 38100 w 711200"/>
              <a:gd name="connsiteY2" fmla="*/ 1651000 h 2413000"/>
              <a:gd name="connsiteX3" fmla="*/ 711200 w 711200"/>
              <a:gd name="connsiteY3" fmla="*/ 2413000 h 241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11200" h="2413000">
                <a:moveTo>
                  <a:pt x="0" y="0"/>
                </a:moveTo>
                <a:cubicBezTo>
                  <a:pt x="333375" y="275166"/>
                  <a:pt x="666750" y="550333"/>
                  <a:pt x="673100" y="825500"/>
                </a:cubicBezTo>
                <a:cubicBezTo>
                  <a:pt x="679450" y="1100667"/>
                  <a:pt x="31750" y="1386417"/>
                  <a:pt x="38100" y="1651000"/>
                </a:cubicBezTo>
                <a:cubicBezTo>
                  <a:pt x="44450" y="1915583"/>
                  <a:pt x="711200" y="2413000"/>
                  <a:pt x="711200" y="2413000"/>
                </a:cubicBezTo>
              </a:path>
            </a:pathLst>
          </a:custGeom>
          <a:ln w="38100" cmpd="sng">
            <a:solidFill>
              <a:schemeClr val="tx1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eneva" charset="0"/>
              <a:ea typeface="ＭＳ Ｐゴシック" charset="0"/>
            </a:endParaRPr>
          </a:p>
        </p:txBody>
      </p:sp>
      <p:sp>
        <p:nvSpPr>
          <p:cNvPr id="23" name="Freeform 22"/>
          <p:cNvSpPr/>
          <p:nvPr/>
        </p:nvSpPr>
        <p:spPr>
          <a:xfrm>
            <a:off x="2286000" y="4191000"/>
            <a:ext cx="152400" cy="533399"/>
          </a:xfrm>
          <a:custGeom>
            <a:avLst/>
            <a:gdLst>
              <a:gd name="connsiteX0" fmla="*/ 0 w 711200"/>
              <a:gd name="connsiteY0" fmla="*/ 0 h 2413000"/>
              <a:gd name="connsiteX1" fmla="*/ 673100 w 711200"/>
              <a:gd name="connsiteY1" fmla="*/ 825500 h 2413000"/>
              <a:gd name="connsiteX2" fmla="*/ 38100 w 711200"/>
              <a:gd name="connsiteY2" fmla="*/ 1651000 h 2413000"/>
              <a:gd name="connsiteX3" fmla="*/ 711200 w 711200"/>
              <a:gd name="connsiteY3" fmla="*/ 2413000 h 241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11200" h="2413000">
                <a:moveTo>
                  <a:pt x="0" y="0"/>
                </a:moveTo>
                <a:cubicBezTo>
                  <a:pt x="333375" y="275166"/>
                  <a:pt x="666750" y="550333"/>
                  <a:pt x="673100" y="825500"/>
                </a:cubicBezTo>
                <a:cubicBezTo>
                  <a:pt x="679450" y="1100667"/>
                  <a:pt x="31750" y="1386417"/>
                  <a:pt x="38100" y="1651000"/>
                </a:cubicBezTo>
                <a:cubicBezTo>
                  <a:pt x="44450" y="1915583"/>
                  <a:pt x="711200" y="2413000"/>
                  <a:pt x="711200" y="2413000"/>
                </a:cubicBezTo>
              </a:path>
            </a:pathLst>
          </a:custGeom>
          <a:ln w="38100" cmpd="sng">
            <a:solidFill>
              <a:schemeClr val="tx1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eneva" charset="0"/>
              <a:ea typeface="ＭＳ Ｐゴシック" charset="0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6248400" y="3962400"/>
            <a:ext cx="609600" cy="914400"/>
            <a:chOff x="6248400" y="3962400"/>
            <a:chExt cx="609600" cy="914400"/>
          </a:xfrm>
        </p:grpSpPr>
        <p:sp>
          <p:nvSpPr>
            <p:cNvPr id="26" name="Freeform 25"/>
            <p:cNvSpPr/>
            <p:nvPr/>
          </p:nvSpPr>
          <p:spPr>
            <a:xfrm>
              <a:off x="6477000" y="4191000"/>
              <a:ext cx="152400" cy="533399"/>
            </a:xfrm>
            <a:custGeom>
              <a:avLst/>
              <a:gdLst>
                <a:gd name="connsiteX0" fmla="*/ 0 w 711200"/>
                <a:gd name="connsiteY0" fmla="*/ 0 h 2413000"/>
                <a:gd name="connsiteX1" fmla="*/ 673100 w 711200"/>
                <a:gd name="connsiteY1" fmla="*/ 825500 h 2413000"/>
                <a:gd name="connsiteX2" fmla="*/ 38100 w 711200"/>
                <a:gd name="connsiteY2" fmla="*/ 1651000 h 2413000"/>
                <a:gd name="connsiteX3" fmla="*/ 711200 w 711200"/>
                <a:gd name="connsiteY3" fmla="*/ 2413000 h 2413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200" h="2413000">
                  <a:moveTo>
                    <a:pt x="0" y="0"/>
                  </a:moveTo>
                  <a:cubicBezTo>
                    <a:pt x="333375" y="275166"/>
                    <a:pt x="666750" y="550333"/>
                    <a:pt x="673100" y="825500"/>
                  </a:cubicBezTo>
                  <a:cubicBezTo>
                    <a:pt x="679450" y="1100667"/>
                    <a:pt x="31750" y="1386417"/>
                    <a:pt x="38100" y="1651000"/>
                  </a:cubicBezTo>
                  <a:cubicBezTo>
                    <a:pt x="44450" y="1915583"/>
                    <a:pt x="711200" y="2413000"/>
                    <a:pt x="711200" y="2413000"/>
                  </a:cubicBezTo>
                </a:path>
              </a:pathLst>
            </a:custGeom>
            <a:ln w="38100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Geneva" charset="0"/>
                <a:ea typeface="ＭＳ Ｐゴシック" charset="0"/>
              </a:endParaRPr>
            </a:p>
          </p:txBody>
        </p:sp>
        <p:sp>
          <p:nvSpPr>
            <p:cNvPr id="27" name="Rectangle 26"/>
            <p:cNvSpPr/>
            <p:nvPr/>
          </p:nvSpPr>
          <p:spPr bwMode="auto">
            <a:xfrm>
              <a:off x="6248400" y="3962400"/>
              <a:ext cx="609600" cy="914400"/>
            </a:xfrm>
            <a:prstGeom prst="rect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Geneva" charset="0"/>
                <a:ea typeface="ＭＳ Ｐゴシック" charset="0"/>
              </a:endParaRP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6248400" y="3962400"/>
            <a:ext cx="609600" cy="914400"/>
            <a:chOff x="6248400" y="3962400"/>
            <a:chExt cx="609600" cy="914400"/>
          </a:xfrm>
        </p:grpSpPr>
        <p:sp>
          <p:nvSpPr>
            <p:cNvPr id="33" name="Freeform 32"/>
            <p:cNvSpPr/>
            <p:nvPr/>
          </p:nvSpPr>
          <p:spPr>
            <a:xfrm>
              <a:off x="6477000" y="4191000"/>
              <a:ext cx="152400" cy="533399"/>
            </a:xfrm>
            <a:custGeom>
              <a:avLst/>
              <a:gdLst>
                <a:gd name="connsiteX0" fmla="*/ 0 w 711200"/>
                <a:gd name="connsiteY0" fmla="*/ 0 h 2413000"/>
                <a:gd name="connsiteX1" fmla="*/ 673100 w 711200"/>
                <a:gd name="connsiteY1" fmla="*/ 825500 h 2413000"/>
                <a:gd name="connsiteX2" fmla="*/ 38100 w 711200"/>
                <a:gd name="connsiteY2" fmla="*/ 1651000 h 2413000"/>
                <a:gd name="connsiteX3" fmla="*/ 711200 w 711200"/>
                <a:gd name="connsiteY3" fmla="*/ 2413000 h 2413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200" h="2413000">
                  <a:moveTo>
                    <a:pt x="0" y="0"/>
                  </a:moveTo>
                  <a:cubicBezTo>
                    <a:pt x="333375" y="275166"/>
                    <a:pt x="666750" y="550333"/>
                    <a:pt x="673100" y="825500"/>
                  </a:cubicBezTo>
                  <a:cubicBezTo>
                    <a:pt x="679450" y="1100667"/>
                    <a:pt x="31750" y="1386417"/>
                    <a:pt x="38100" y="1651000"/>
                  </a:cubicBezTo>
                  <a:cubicBezTo>
                    <a:pt x="44450" y="1915583"/>
                    <a:pt x="711200" y="2413000"/>
                    <a:pt x="711200" y="2413000"/>
                  </a:cubicBezTo>
                </a:path>
              </a:pathLst>
            </a:custGeom>
            <a:ln w="38100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Geneva" charset="0"/>
                <a:ea typeface="ＭＳ Ｐゴシック" charset="0"/>
              </a:endParaRPr>
            </a:p>
          </p:txBody>
        </p:sp>
        <p:sp>
          <p:nvSpPr>
            <p:cNvPr id="34" name="Rectangle 33"/>
            <p:cNvSpPr/>
            <p:nvPr/>
          </p:nvSpPr>
          <p:spPr bwMode="auto">
            <a:xfrm>
              <a:off x="6248400" y="3962400"/>
              <a:ext cx="609600" cy="914400"/>
            </a:xfrm>
            <a:prstGeom prst="rect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Geneva" charset="0"/>
                <a:ea typeface="ＭＳ Ｐゴシック" charset="0"/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6248400" y="3962400"/>
            <a:ext cx="609600" cy="914400"/>
            <a:chOff x="6248400" y="3962400"/>
            <a:chExt cx="609600" cy="914400"/>
          </a:xfrm>
        </p:grpSpPr>
        <p:sp>
          <p:nvSpPr>
            <p:cNvPr id="36" name="Freeform 35"/>
            <p:cNvSpPr/>
            <p:nvPr/>
          </p:nvSpPr>
          <p:spPr>
            <a:xfrm>
              <a:off x="6477000" y="4191000"/>
              <a:ext cx="152400" cy="533399"/>
            </a:xfrm>
            <a:custGeom>
              <a:avLst/>
              <a:gdLst>
                <a:gd name="connsiteX0" fmla="*/ 0 w 711200"/>
                <a:gd name="connsiteY0" fmla="*/ 0 h 2413000"/>
                <a:gd name="connsiteX1" fmla="*/ 673100 w 711200"/>
                <a:gd name="connsiteY1" fmla="*/ 825500 h 2413000"/>
                <a:gd name="connsiteX2" fmla="*/ 38100 w 711200"/>
                <a:gd name="connsiteY2" fmla="*/ 1651000 h 2413000"/>
                <a:gd name="connsiteX3" fmla="*/ 711200 w 711200"/>
                <a:gd name="connsiteY3" fmla="*/ 2413000 h 2413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200" h="2413000">
                  <a:moveTo>
                    <a:pt x="0" y="0"/>
                  </a:moveTo>
                  <a:cubicBezTo>
                    <a:pt x="333375" y="275166"/>
                    <a:pt x="666750" y="550333"/>
                    <a:pt x="673100" y="825500"/>
                  </a:cubicBezTo>
                  <a:cubicBezTo>
                    <a:pt x="679450" y="1100667"/>
                    <a:pt x="31750" y="1386417"/>
                    <a:pt x="38100" y="1651000"/>
                  </a:cubicBezTo>
                  <a:cubicBezTo>
                    <a:pt x="44450" y="1915583"/>
                    <a:pt x="711200" y="2413000"/>
                    <a:pt x="711200" y="2413000"/>
                  </a:cubicBezTo>
                </a:path>
              </a:pathLst>
            </a:custGeom>
            <a:ln w="38100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Geneva" charset="0"/>
                <a:ea typeface="ＭＳ Ｐゴシック" charset="0"/>
              </a:endParaRPr>
            </a:p>
          </p:txBody>
        </p:sp>
        <p:sp>
          <p:nvSpPr>
            <p:cNvPr id="37" name="Rectangle 36"/>
            <p:cNvSpPr/>
            <p:nvPr/>
          </p:nvSpPr>
          <p:spPr bwMode="auto">
            <a:xfrm>
              <a:off x="6248400" y="3962400"/>
              <a:ext cx="609600" cy="914400"/>
            </a:xfrm>
            <a:prstGeom prst="rect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Geneva" charset="0"/>
                <a:ea typeface="ＭＳ Ｐゴシック" charset="0"/>
              </a:endParaRP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6248400" y="3962400"/>
            <a:ext cx="609600" cy="914400"/>
            <a:chOff x="6248400" y="3962400"/>
            <a:chExt cx="609600" cy="914400"/>
          </a:xfrm>
        </p:grpSpPr>
        <p:sp>
          <p:nvSpPr>
            <p:cNvPr id="39" name="Freeform 38"/>
            <p:cNvSpPr/>
            <p:nvPr/>
          </p:nvSpPr>
          <p:spPr>
            <a:xfrm>
              <a:off x="6477000" y="4191000"/>
              <a:ext cx="152400" cy="533399"/>
            </a:xfrm>
            <a:custGeom>
              <a:avLst/>
              <a:gdLst>
                <a:gd name="connsiteX0" fmla="*/ 0 w 711200"/>
                <a:gd name="connsiteY0" fmla="*/ 0 h 2413000"/>
                <a:gd name="connsiteX1" fmla="*/ 673100 w 711200"/>
                <a:gd name="connsiteY1" fmla="*/ 825500 h 2413000"/>
                <a:gd name="connsiteX2" fmla="*/ 38100 w 711200"/>
                <a:gd name="connsiteY2" fmla="*/ 1651000 h 2413000"/>
                <a:gd name="connsiteX3" fmla="*/ 711200 w 711200"/>
                <a:gd name="connsiteY3" fmla="*/ 2413000 h 2413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200" h="2413000">
                  <a:moveTo>
                    <a:pt x="0" y="0"/>
                  </a:moveTo>
                  <a:cubicBezTo>
                    <a:pt x="333375" y="275166"/>
                    <a:pt x="666750" y="550333"/>
                    <a:pt x="673100" y="825500"/>
                  </a:cubicBezTo>
                  <a:cubicBezTo>
                    <a:pt x="679450" y="1100667"/>
                    <a:pt x="31750" y="1386417"/>
                    <a:pt x="38100" y="1651000"/>
                  </a:cubicBezTo>
                  <a:cubicBezTo>
                    <a:pt x="44450" y="1915583"/>
                    <a:pt x="711200" y="2413000"/>
                    <a:pt x="711200" y="2413000"/>
                  </a:cubicBezTo>
                </a:path>
              </a:pathLst>
            </a:custGeom>
            <a:ln w="38100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Geneva" charset="0"/>
                <a:ea typeface="ＭＳ Ｐゴシック" charset="0"/>
              </a:endParaRPr>
            </a:p>
          </p:txBody>
        </p:sp>
        <p:sp>
          <p:nvSpPr>
            <p:cNvPr id="40" name="Rectangle 39"/>
            <p:cNvSpPr/>
            <p:nvPr/>
          </p:nvSpPr>
          <p:spPr bwMode="auto">
            <a:xfrm>
              <a:off x="6248400" y="3962400"/>
              <a:ext cx="609600" cy="914400"/>
            </a:xfrm>
            <a:prstGeom prst="rect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Geneva" charset="0"/>
                <a:ea typeface="ＭＳ Ｐゴシック" charset="0"/>
              </a:endParaRPr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6248400" y="3962400"/>
            <a:ext cx="609600" cy="914400"/>
            <a:chOff x="6248400" y="3962400"/>
            <a:chExt cx="609600" cy="914400"/>
          </a:xfrm>
        </p:grpSpPr>
        <p:sp>
          <p:nvSpPr>
            <p:cNvPr id="42" name="Freeform 41"/>
            <p:cNvSpPr/>
            <p:nvPr/>
          </p:nvSpPr>
          <p:spPr>
            <a:xfrm>
              <a:off x="6477000" y="4191000"/>
              <a:ext cx="152400" cy="533399"/>
            </a:xfrm>
            <a:custGeom>
              <a:avLst/>
              <a:gdLst>
                <a:gd name="connsiteX0" fmla="*/ 0 w 711200"/>
                <a:gd name="connsiteY0" fmla="*/ 0 h 2413000"/>
                <a:gd name="connsiteX1" fmla="*/ 673100 w 711200"/>
                <a:gd name="connsiteY1" fmla="*/ 825500 h 2413000"/>
                <a:gd name="connsiteX2" fmla="*/ 38100 w 711200"/>
                <a:gd name="connsiteY2" fmla="*/ 1651000 h 2413000"/>
                <a:gd name="connsiteX3" fmla="*/ 711200 w 711200"/>
                <a:gd name="connsiteY3" fmla="*/ 2413000 h 2413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200" h="2413000">
                  <a:moveTo>
                    <a:pt x="0" y="0"/>
                  </a:moveTo>
                  <a:cubicBezTo>
                    <a:pt x="333375" y="275166"/>
                    <a:pt x="666750" y="550333"/>
                    <a:pt x="673100" y="825500"/>
                  </a:cubicBezTo>
                  <a:cubicBezTo>
                    <a:pt x="679450" y="1100667"/>
                    <a:pt x="31750" y="1386417"/>
                    <a:pt x="38100" y="1651000"/>
                  </a:cubicBezTo>
                  <a:cubicBezTo>
                    <a:pt x="44450" y="1915583"/>
                    <a:pt x="711200" y="2413000"/>
                    <a:pt x="711200" y="2413000"/>
                  </a:cubicBezTo>
                </a:path>
              </a:pathLst>
            </a:custGeom>
            <a:ln w="38100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Geneva" charset="0"/>
                <a:ea typeface="ＭＳ Ｐゴシック" charset="0"/>
              </a:endParaRPr>
            </a:p>
          </p:txBody>
        </p:sp>
        <p:sp>
          <p:nvSpPr>
            <p:cNvPr id="43" name="Rectangle 42"/>
            <p:cNvSpPr/>
            <p:nvPr/>
          </p:nvSpPr>
          <p:spPr bwMode="auto">
            <a:xfrm>
              <a:off x="6248400" y="3962400"/>
              <a:ext cx="609600" cy="914400"/>
            </a:xfrm>
            <a:prstGeom prst="rect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Geneva" charset="0"/>
                <a:ea typeface="ＭＳ Ｐゴシック" charset="0"/>
              </a:endParaRPr>
            </a:p>
          </p:txBody>
        </p:sp>
      </p:grpSp>
      <p:sp>
        <p:nvSpPr>
          <p:cNvPr id="44" name="Title 1"/>
          <p:cNvSpPr txBox="1">
            <a:spLocks/>
          </p:cNvSpPr>
          <p:nvPr/>
        </p:nvSpPr>
        <p:spPr bwMode="auto">
          <a:xfrm>
            <a:off x="609600" y="3505200"/>
            <a:ext cx="32004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881C1C"/>
                </a:solidFill>
                <a:latin typeface="+mj-lt"/>
                <a:ea typeface="+mj-ea"/>
                <a:cs typeface="ＭＳ Ｐゴシック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881C1C"/>
                </a:solidFill>
                <a:latin typeface="Georgia" charset="0"/>
                <a:ea typeface="ＭＳ Ｐゴシック" charset="0"/>
                <a:cs typeface="ＭＳ Ｐゴシック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881C1C"/>
                </a:solidFill>
                <a:latin typeface="Georgia" charset="0"/>
                <a:ea typeface="ＭＳ Ｐゴシック" charset="0"/>
                <a:cs typeface="ＭＳ Ｐゴシック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881C1C"/>
                </a:solidFill>
                <a:latin typeface="Georgia" charset="0"/>
                <a:ea typeface="ＭＳ Ｐゴシック" charset="0"/>
                <a:cs typeface="ＭＳ Ｐゴシック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881C1C"/>
                </a:solidFill>
                <a:latin typeface="Georgia" charset="0"/>
                <a:ea typeface="ＭＳ Ｐゴシック" charset="0"/>
                <a:cs typeface="ＭＳ Ｐゴシック" charset="0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881C1C"/>
                </a:solidFill>
                <a:latin typeface="Georgia" charset="0"/>
                <a:ea typeface="ＭＳ Ｐゴシック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881C1C"/>
                </a:solidFill>
                <a:latin typeface="Georgia" charset="0"/>
                <a:ea typeface="ＭＳ Ｐゴシック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881C1C"/>
                </a:solidFill>
                <a:latin typeface="Georgia" charset="0"/>
                <a:ea typeface="ＭＳ Ｐゴシック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881C1C"/>
                </a:solidFill>
                <a:latin typeface="Georgia" charset="0"/>
                <a:ea typeface="ＭＳ Ｐゴシック" charset="0"/>
              </a:defRPr>
            </a:lvl9pPr>
          </a:lstStyle>
          <a:p>
            <a:r>
              <a:rPr lang="en-US" sz="2400" i="1" dirty="0">
                <a:latin typeface="Calibri"/>
                <a:ea typeface="ＭＳ Ｐゴシック" charset="0"/>
                <a:cs typeface="Calibri"/>
              </a:rPr>
              <a:t>s</a:t>
            </a:r>
            <a:r>
              <a:rPr lang="en-US" sz="2400" i="1" dirty="0" smtClean="0">
                <a:latin typeface="Calibri"/>
                <a:ea typeface="ＭＳ Ｐゴシック" charset="0"/>
                <a:cs typeface="Calibri"/>
              </a:rPr>
              <a:t>hared address space</a:t>
            </a:r>
            <a:endParaRPr lang="en-US" sz="2400" i="1" dirty="0">
              <a:latin typeface="Calibri"/>
              <a:ea typeface="ＭＳ Ｐゴシック" charset="0"/>
              <a:cs typeface="Calibri"/>
            </a:endParaRPr>
          </a:p>
        </p:txBody>
      </p:sp>
      <p:sp>
        <p:nvSpPr>
          <p:cNvPr id="45" name="Title 1"/>
          <p:cNvSpPr txBox="1">
            <a:spLocks/>
          </p:cNvSpPr>
          <p:nvPr/>
        </p:nvSpPr>
        <p:spPr bwMode="auto">
          <a:xfrm>
            <a:off x="5029200" y="3429000"/>
            <a:ext cx="3124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881C1C"/>
                </a:solidFill>
                <a:latin typeface="+mj-lt"/>
                <a:ea typeface="+mj-ea"/>
                <a:cs typeface="ＭＳ Ｐゴシック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881C1C"/>
                </a:solidFill>
                <a:latin typeface="Georgia" charset="0"/>
                <a:ea typeface="ＭＳ Ｐゴシック" charset="0"/>
                <a:cs typeface="ＭＳ Ｐゴシック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881C1C"/>
                </a:solidFill>
                <a:latin typeface="Georgia" charset="0"/>
                <a:ea typeface="ＭＳ Ｐゴシック" charset="0"/>
                <a:cs typeface="ＭＳ Ｐゴシック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881C1C"/>
                </a:solidFill>
                <a:latin typeface="Georgia" charset="0"/>
                <a:ea typeface="ＭＳ Ｐゴシック" charset="0"/>
                <a:cs typeface="ＭＳ Ｐゴシック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881C1C"/>
                </a:solidFill>
                <a:latin typeface="Georgia" charset="0"/>
                <a:ea typeface="ＭＳ Ｐゴシック" charset="0"/>
                <a:cs typeface="ＭＳ Ｐゴシック" charset="0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881C1C"/>
                </a:solidFill>
                <a:latin typeface="Georgia" charset="0"/>
                <a:ea typeface="ＭＳ Ｐゴシック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881C1C"/>
                </a:solidFill>
                <a:latin typeface="Georgia" charset="0"/>
                <a:ea typeface="ＭＳ Ｐゴシック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881C1C"/>
                </a:solidFill>
                <a:latin typeface="Georgia" charset="0"/>
                <a:ea typeface="ＭＳ Ｐゴシック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881C1C"/>
                </a:solidFill>
                <a:latin typeface="Georgia" charset="0"/>
                <a:ea typeface="ＭＳ Ｐゴシック" charset="0"/>
              </a:defRPr>
            </a:lvl9pPr>
          </a:lstStyle>
          <a:p>
            <a:r>
              <a:rPr lang="en-US" sz="2400" i="1" dirty="0">
                <a:latin typeface="Calibri"/>
                <a:ea typeface="ＭＳ Ｐゴシック" charset="0"/>
                <a:cs typeface="Calibri"/>
              </a:rPr>
              <a:t>d</a:t>
            </a:r>
            <a:r>
              <a:rPr lang="en-US" sz="2400" i="1" dirty="0" smtClean="0">
                <a:latin typeface="Calibri"/>
                <a:ea typeface="ＭＳ Ｐゴシック" charset="0"/>
                <a:cs typeface="Calibri"/>
              </a:rPr>
              <a:t>isjoint address spaces</a:t>
            </a:r>
            <a:endParaRPr lang="en-US" sz="2400" i="1" dirty="0">
              <a:latin typeface="Calibri"/>
              <a:ea typeface="ＭＳ Ｐゴシック" charset="0"/>
              <a:cs typeface="Calibri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4.44444E-6 L 0.11666 0.22223 " pathEditMode="relative" ptsTypes="AA">
                                      <p:cBhvr>
                                        <p:cTn id="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556E-17 4.44444E-6 L -0.14167 0.2 " pathEditMode="relative" ptsTypes="AA">
                                      <p:cBhvr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4.44444E-6 L -3.33333E-6 0.24445 " pathEditMode="relative" ptsTypes="AA">
                                      <p:cBhvr>
                                        <p:cTn id="1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4.44444E-6 L -0.05 0.15555 " pathEditMode="relative" ptsTypes="AA">
                                      <p:cBhvr>
                                        <p:cTn id="1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4.44444E-6 L -0.13334 0.17778 " pathEditMode="relative" rAng="0" ptsTypes="AA">
                                      <p:cBhvr>
                                        <p:cTn id="3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667" y="8889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-4.44444E-6 L 0.18333 0.16667 " pathEditMode="relative" ptsTypes="AA">
                                      <p:cBhvr>
                                        <p:cTn id="3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4.44444E-6 L -0.04167 0.25556 " pathEditMode="relative" ptsTypes="AA">
                                      <p:cBhvr>
                                        <p:cTn id="3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4.44444E-6 L 0.09167 0.26667 " pathEditMode="relative" ptsTypes="AA">
                                      <p:cBhvr>
                                        <p:cTn id="4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1" grpId="0" animBg="1"/>
      <p:bldP spid="22" grpId="0" animBg="1"/>
      <p:bldP spid="23" grpId="0" animBg="1"/>
      <p:bldP spid="4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304800"/>
            <a:ext cx="8839200" cy="533400"/>
          </a:xfrm>
        </p:spPr>
        <p:txBody>
          <a:bodyPr/>
          <a:lstStyle/>
          <a:p>
            <a:r>
              <a:rPr lang="en-US" sz="4000" b="1" dirty="0" smtClean="0"/>
              <a:t>Performance: Processes vs. Threads</a:t>
            </a:r>
            <a:endParaRPr lang="en-US" sz="4000" b="1" dirty="0"/>
          </a:p>
        </p:txBody>
      </p:sp>
      <p:pic>
        <p:nvPicPr>
          <p:cNvPr id="4" name="Content Placeholder 3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 cstate="print"/>
          <a:srcRect t="7084" b="-3868"/>
          <a:stretch/>
        </p:blipFill>
        <p:spPr bwMode="auto">
          <a:xfrm>
            <a:off x="415140" y="1447800"/>
            <a:ext cx="7814460" cy="527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5334000" y="1651000"/>
            <a:ext cx="2438400" cy="830997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alibri"/>
                <a:cs typeface="Calibri"/>
              </a:rPr>
              <a:t>threads</a:t>
            </a:r>
          </a:p>
          <a:p>
            <a:r>
              <a:rPr lang="en-US" dirty="0">
                <a:latin typeface="Calibri"/>
                <a:cs typeface="Calibri"/>
              </a:rPr>
              <a:t>p</a:t>
            </a:r>
            <a:r>
              <a:rPr lang="en-US" dirty="0" smtClean="0">
                <a:latin typeface="Calibri"/>
                <a:cs typeface="Calibri"/>
              </a:rPr>
              <a:t>rocesses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295400" y="5867400"/>
            <a:ext cx="7010400" cy="646331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sz="1800" dirty="0" smtClean="0">
                <a:latin typeface="Calibri"/>
                <a:cs typeface="Calibri"/>
              </a:rPr>
              <a:t>1          2           4          8         16        32        64        128     256      512     1024</a:t>
            </a:r>
          </a:p>
          <a:p>
            <a:pPr algn="ctr"/>
            <a:r>
              <a:rPr lang="en-US" sz="1800" dirty="0" smtClean="0">
                <a:latin typeface="Calibri"/>
                <a:cs typeface="Calibri"/>
              </a:rPr>
              <a:t>Thread Execution Time (</a:t>
            </a:r>
            <a:r>
              <a:rPr lang="en-US" sz="1800" dirty="0" err="1" smtClean="0">
                <a:latin typeface="Calibri"/>
                <a:cs typeface="Calibri"/>
              </a:rPr>
              <a:t>ms</a:t>
            </a:r>
            <a:r>
              <a:rPr lang="en-US" sz="1800" dirty="0" smtClean="0">
                <a:latin typeface="Calibri"/>
                <a:cs typeface="Calibri"/>
              </a:rPr>
              <a:t>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62000" y="1600200"/>
            <a:ext cx="609600" cy="4452757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r">
              <a:lnSpc>
                <a:spcPct val="104000"/>
              </a:lnSpc>
            </a:pPr>
            <a:r>
              <a:rPr lang="en-US" sz="1800" dirty="0" smtClean="0">
                <a:latin typeface="Calibri"/>
                <a:cs typeface="Calibri"/>
              </a:rPr>
              <a:t>1.4</a:t>
            </a:r>
          </a:p>
          <a:p>
            <a:pPr algn="r">
              <a:lnSpc>
                <a:spcPct val="104000"/>
              </a:lnSpc>
            </a:pPr>
            <a:endParaRPr lang="en-US" sz="1800" dirty="0" smtClean="0">
              <a:latin typeface="Calibri"/>
              <a:cs typeface="Calibri"/>
            </a:endParaRPr>
          </a:p>
          <a:p>
            <a:pPr algn="r">
              <a:lnSpc>
                <a:spcPct val="104000"/>
              </a:lnSpc>
            </a:pPr>
            <a:r>
              <a:rPr lang="en-US" sz="1800" dirty="0" smtClean="0">
                <a:latin typeface="Calibri"/>
                <a:cs typeface="Calibri"/>
              </a:rPr>
              <a:t>1.2</a:t>
            </a:r>
          </a:p>
          <a:p>
            <a:pPr algn="r">
              <a:lnSpc>
                <a:spcPct val="104000"/>
              </a:lnSpc>
            </a:pPr>
            <a:endParaRPr lang="en-US" sz="1800" dirty="0" smtClean="0">
              <a:latin typeface="Calibri"/>
              <a:cs typeface="Calibri"/>
            </a:endParaRPr>
          </a:p>
          <a:p>
            <a:pPr algn="r">
              <a:lnSpc>
                <a:spcPct val="104000"/>
              </a:lnSpc>
            </a:pPr>
            <a:r>
              <a:rPr lang="en-US" sz="1800" dirty="0" smtClean="0">
                <a:latin typeface="Calibri"/>
                <a:cs typeface="Calibri"/>
              </a:rPr>
              <a:t>1.0</a:t>
            </a:r>
          </a:p>
          <a:p>
            <a:pPr algn="r">
              <a:lnSpc>
                <a:spcPct val="104000"/>
              </a:lnSpc>
            </a:pPr>
            <a:endParaRPr lang="en-US" sz="1800" dirty="0" smtClean="0">
              <a:latin typeface="Calibri"/>
              <a:cs typeface="Calibri"/>
            </a:endParaRPr>
          </a:p>
          <a:p>
            <a:pPr algn="r">
              <a:lnSpc>
                <a:spcPct val="104000"/>
              </a:lnSpc>
            </a:pPr>
            <a:r>
              <a:rPr lang="en-US" sz="1800" dirty="0" smtClean="0">
                <a:latin typeface="Calibri"/>
                <a:cs typeface="Calibri"/>
              </a:rPr>
              <a:t>0.8</a:t>
            </a:r>
          </a:p>
          <a:p>
            <a:pPr algn="r">
              <a:lnSpc>
                <a:spcPct val="104000"/>
              </a:lnSpc>
            </a:pPr>
            <a:endParaRPr lang="en-US" sz="1800" dirty="0" smtClean="0">
              <a:latin typeface="Calibri"/>
              <a:cs typeface="Calibri"/>
            </a:endParaRPr>
          </a:p>
          <a:p>
            <a:pPr algn="r">
              <a:lnSpc>
                <a:spcPct val="104000"/>
              </a:lnSpc>
            </a:pPr>
            <a:r>
              <a:rPr lang="en-US" sz="1800" dirty="0" smtClean="0">
                <a:latin typeface="Calibri"/>
                <a:cs typeface="Calibri"/>
              </a:rPr>
              <a:t>0.6</a:t>
            </a:r>
          </a:p>
          <a:p>
            <a:pPr algn="r">
              <a:lnSpc>
                <a:spcPct val="104000"/>
              </a:lnSpc>
            </a:pPr>
            <a:endParaRPr lang="en-US" sz="1800" dirty="0" smtClean="0">
              <a:latin typeface="Calibri"/>
              <a:cs typeface="Calibri"/>
            </a:endParaRPr>
          </a:p>
          <a:p>
            <a:pPr algn="r">
              <a:lnSpc>
                <a:spcPct val="104000"/>
              </a:lnSpc>
            </a:pPr>
            <a:r>
              <a:rPr lang="en-US" sz="1800" dirty="0" smtClean="0">
                <a:latin typeface="Calibri"/>
                <a:cs typeface="Calibri"/>
              </a:rPr>
              <a:t>0.4</a:t>
            </a:r>
          </a:p>
          <a:p>
            <a:pPr algn="r">
              <a:lnSpc>
                <a:spcPct val="104000"/>
              </a:lnSpc>
            </a:pPr>
            <a:endParaRPr lang="en-US" sz="1800" dirty="0" smtClean="0">
              <a:latin typeface="Calibri"/>
              <a:cs typeface="Calibri"/>
            </a:endParaRPr>
          </a:p>
          <a:p>
            <a:pPr algn="r">
              <a:lnSpc>
                <a:spcPct val="104000"/>
              </a:lnSpc>
            </a:pPr>
            <a:r>
              <a:rPr lang="en-US" sz="1800" dirty="0" smtClean="0">
                <a:latin typeface="Calibri"/>
                <a:cs typeface="Calibri"/>
              </a:rPr>
              <a:t>0.2</a:t>
            </a:r>
          </a:p>
          <a:p>
            <a:pPr algn="r">
              <a:lnSpc>
                <a:spcPct val="104000"/>
              </a:lnSpc>
            </a:pPr>
            <a:endParaRPr lang="en-US" sz="1800" dirty="0" smtClean="0">
              <a:latin typeface="Calibri"/>
              <a:cs typeface="Calibri"/>
            </a:endParaRPr>
          </a:p>
          <a:p>
            <a:pPr algn="r">
              <a:lnSpc>
                <a:spcPct val="104000"/>
              </a:lnSpc>
            </a:pPr>
            <a:r>
              <a:rPr lang="en-US" sz="1800" dirty="0" smtClean="0">
                <a:latin typeface="Calibri"/>
                <a:cs typeface="Calibri"/>
              </a:rPr>
              <a:t>0.0</a:t>
            </a:r>
          </a:p>
        </p:txBody>
      </p:sp>
      <p:sp>
        <p:nvSpPr>
          <p:cNvPr id="8" name="TextBox 7"/>
          <p:cNvSpPr txBox="1"/>
          <p:nvPr/>
        </p:nvSpPr>
        <p:spPr>
          <a:xfrm rot="16200000">
            <a:off x="-1022866" y="3396734"/>
            <a:ext cx="3200400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sz="1800" dirty="0" smtClean="0">
                <a:latin typeface="Calibri"/>
                <a:cs typeface="Calibri"/>
              </a:rPr>
              <a:t>Normalized Execution Time</a:t>
            </a:r>
          </a:p>
        </p:txBody>
      </p:sp>
      <p:pic>
        <p:nvPicPr>
          <p:cNvPr id="9" name="Content Placeholder 3"/>
          <p:cNvPicPr>
            <a:picLocks noChangeAspect="1" noChangeArrowheads="1"/>
          </p:cNvPicPr>
          <p:nvPr/>
        </p:nvPicPr>
        <p:blipFill rotWithShape="1">
          <a:blip r:embed="rId3" cstate="print"/>
          <a:srcRect l="83860" t="10582" r="6064" b="85687"/>
          <a:stretch/>
        </p:blipFill>
        <p:spPr bwMode="auto">
          <a:xfrm>
            <a:off x="6858000" y="2159000"/>
            <a:ext cx="787400" cy="20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" name="Content Placeholder 3"/>
          <p:cNvPicPr>
            <a:picLocks noChangeAspect="1" noChangeArrowheads="1"/>
          </p:cNvPicPr>
          <p:nvPr/>
        </p:nvPicPr>
        <p:blipFill rotWithShape="1">
          <a:blip r:embed="rId3" cstate="print"/>
          <a:srcRect l="83860" t="14779" r="6064" b="81490"/>
          <a:stretch/>
        </p:blipFill>
        <p:spPr bwMode="auto">
          <a:xfrm>
            <a:off x="6845300" y="1828800"/>
            <a:ext cx="787400" cy="20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1782225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304800"/>
            <a:ext cx="8839200" cy="533400"/>
          </a:xfrm>
        </p:spPr>
        <p:txBody>
          <a:bodyPr/>
          <a:lstStyle/>
          <a:p>
            <a:r>
              <a:rPr lang="en-US" sz="4000" b="1" dirty="0" smtClean="0"/>
              <a:t>Performance: Processes vs. Threads</a:t>
            </a:r>
            <a:endParaRPr lang="en-US" sz="4000" b="1" dirty="0"/>
          </a:p>
        </p:txBody>
      </p:sp>
      <p:pic>
        <p:nvPicPr>
          <p:cNvPr id="4" name="Content Placeholder 3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 cstate="print"/>
          <a:srcRect t="7084" b="-3868"/>
          <a:stretch/>
        </p:blipFill>
        <p:spPr bwMode="auto">
          <a:xfrm>
            <a:off x="415140" y="1447800"/>
            <a:ext cx="7814460" cy="527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5334000" y="1651000"/>
            <a:ext cx="2438400" cy="830997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alibri"/>
                <a:cs typeface="Calibri"/>
              </a:rPr>
              <a:t>threads</a:t>
            </a:r>
          </a:p>
          <a:p>
            <a:r>
              <a:rPr lang="en-US" dirty="0">
                <a:latin typeface="Calibri"/>
                <a:cs typeface="Calibri"/>
              </a:rPr>
              <a:t>p</a:t>
            </a:r>
            <a:r>
              <a:rPr lang="en-US" dirty="0" smtClean="0">
                <a:latin typeface="Calibri"/>
                <a:cs typeface="Calibri"/>
              </a:rPr>
              <a:t>rocesses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295400" y="5867400"/>
            <a:ext cx="7010400" cy="646331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sz="1800" dirty="0" smtClean="0">
                <a:latin typeface="Calibri"/>
                <a:cs typeface="Calibri"/>
              </a:rPr>
              <a:t>1          2           4          8         16        32        64        128     256      512     1024</a:t>
            </a:r>
          </a:p>
          <a:p>
            <a:pPr algn="ctr"/>
            <a:r>
              <a:rPr lang="en-US" sz="1800" dirty="0" smtClean="0">
                <a:latin typeface="Calibri"/>
                <a:cs typeface="Calibri"/>
              </a:rPr>
              <a:t>Thread Execution Time (</a:t>
            </a:r>
            <a:r>
              <a:rPr lang="en-US" sz="1800" dirty="0" err="1" smtClean="0">
                <a:latin typeface="Calibri"/>
                <a:cs typeface="Calibri"/>
              </a:rPr>
              <a:t>ms</a:t>
            </a:r>
            <a:r>
              <a:rPr lang="en-US" sz="1800" dirty="0" smtClean="0">
                <a:latin typeface="Calibri"/>
                <a:cs typeface="Calibri"/>
              </a:rPr>
              <a:t>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62000" y="1600200"/>
            <a:ext cx="609600" cy="4452757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r">
              <a:lnSpc>
                <a:spcPct val="104000"/>
              </a:lnSpc>
            </a:pPr>
            <a:r>
              <a:rPr lang="en-US" sz="1800" dirty="0" smtClean="0">
                <a:latin typeface="Calibri"/>
                <a:cs typeface="Calibri"/>
              </a:rPr>
              <a:t>1.4</a:t>
            </a:r>
          </a:p>
          <a:p>
            <a:pPr algn="r">
              <a:lnSpc>
                <a:spcPct val="104000"/>
              </a:lnSpc>
            </a:pPr>
            <a:endParaRPr lang="en-US" sz="1800" dirty="0" smtClean="0">
              <a:latin typeface="Calibri"/>
              <a:cs typeface="Calibri"/>
            </a:endParaRPr>
          </a:p>
          <a:p>
            <a:pPr algn="r">
              <a:lnSpc>
                <a:spcPct val="104000"/>
              </a:lnSpc>
            </a:pPr>
            <a:r>
              <a:rPr lang="en-US" sz="1800" dirty="0" smtClean="0">
                <a:latin typeface="Calibri"/>
                <a:cs typeface="Calibri"/>
              </a:rPr>
              <a:t>1.2</a:t>
            </a:r>
          </a:p>
          <a:p>
            <a:pPr algn="r">
              <a:lnSpc>
                <a:spcPct val="104000"/>
              </a:lnSpc>
            </a:pPr>
            <a:endParaRPr lang="en-US" sz="1800" dirty="0" smtClean="0">
              <a:latin typeface="Calibri"/>
              <a:cs typeface="Calibri"/>
            </a:endParaRPr>
          </a:p>
          <a:p>
            <a:pPr algn="r">
              <a:lnSpc>
                <a:spcPct val="104000"/>
              </a:lnSpc>
            </a:pPr>
            <a:r>
              <a:rPr lang="en-US" sz="1800" dirty="0" smtClean="0">
                <a:latin typeface="Calibri"/>
                <a:cs typeface="Calibri"/>
              </a:rPr>
              <a:t>1.0</a:t>
            </a:r>
          </a:p>
          <a:p>
            <a:pPr algn="r">
              <a:lnSpc>
                <a:spcPct val="104000"/>
              </a:lnSpc>
            </a:pPr>
            <a:endParaRPr lang="en-US" sz="1800" dirty="0" smtClean="0">
              <a:latin typeface="Calibri"/>
              <a:cs typeface="Calibri"/>
            </a:endParaRPr>
          </a:p>
          <a:p>
            <a:pPr algn="r">
              <a:lnSpc>
                <a:spcPct val="104000"/>
              </a:lnSpc>
            </a:pPr>
            <a:r>
              <a:rPr lang="en-US" sz="1800" dirty="0" smtClean="0">
                <a:latin typeface="Calibri"/>
                <a:cs typeface="Calibri"/>
              </a:rPr>
              <a:t>0.8</a:t>
            </a:r>
          </a:p>
          <a:p>
            <a:pPr algn="r">
              <a:lnSpc>
                <a:spcPct val="104000"/>
              </a:lnSpc>
            </a:pPr>
            <a:endParaRPr lang="en-US" sz="1800" dirty="0" smtClean="0">
              <a:latin typeface="Calibri"/>
              <a:cs typeface="Calibri"/>
            </a:endParaRPr>
          </a:p>
          <a:p>
            <a:pPr algn="r">
              <a:lnSpc>
                <a:spcPct val="104000"/>
              </a:lnSpc>
            </a:pPr>
            <a:r>
              <a:rPr lang="en-US" sz="1800" dirty="0" smtClean="0">
                <a:latin typeface="Calibri"/>
                <a:cs typeface="Calibri"/>
              </a:rPr>
              <a:t>0.6</a:t>
            </a:r>
          </a:p>
          <a:p>
            <a:pPr algn="r">
              <a:lnSpc>
                <a:spcPct val="104000"/>
              </a:lnSpc>
            </a:pPr>
            <a:endParaRPr lang="en-US" sz="1800" dirty="0" smtClean="0">
              <a:latin typeface="Calibri"/>
              <a:cs typeface="Calibri"/>
            </a:endParaRPr>
          </a:p>
          <a:p>
            <a:pPr algn="r">
              <a:lnSpc>
                <a:spcPct val="104000"/>
              </a:lnSpc>
            </a:pPr>
            <a:r>
              <a:rPr lang="en-US" sz="1800" dirty="0" smtClean="0">
                <a:latin typeface="Calibri"/>
                <a:cs typeface="Calibri"/>
              </a:rPr>
              <a:t>0.4</a:t>
            </a:r>
          </a:p>
          <a:p>
            <a:pPr algn="r">
              <a:lnSpc>
                <a:spcPct val="104000"/>
              </a:lnSpc>
            </a:pPr>
            <a:endParaRPr lang="en-US" sz="1800" dirty="0" smtClean="0">
              <a:latin typeface="Calibri"/>
              <a:cs typeface="Calibri"/>
            </a:endParaRPr>
          </a:p>
          <a:p>
            <a:pPr algn="r">
              <a:lnSpc>
                <a:spcPct val="104000"/>
              </a:lnSpc>
            </a:pPr>
            <a:r>
              <a:rPr lang="en-US" sz="1800" dirty="0" smtClean="0">
                <a:latin typeface="Calibri"/>
                <a:cs typeface="Calibri"/>
              </a:rPr>
              <a:t>0.2</a:t>
            </a:r>
          </a:p>
          <a:p>
            <a:pPr algn="r">
              <a:lnSpc>
                <a:spcPct val="104000"/>
              </a:lnSpc>
            </a:pPr>
            <a:endParaRPr lang="en-US" sz="1800" dirty="0" smtClean="0">
              <a:latin typeface="Calibri"/>
              <a:cs typeface="Calibri"/>
            </a:endParaRPr>
          </a:p>
          <a:p>
            <a:pPr algn="r">
              <a:lnSpc>
                <a:spcPct val="104000"/>
              </a:lnSpc>
            </a:pPr>
            <a:r>
              <a:rPr lang="en-US" sz="1800" dirty="0" smtClean="0">
                <a:latin typeface="Calibri"/>
                <a:cs typeface="Calibri"/>
              </a:rPr>
              <a:t>0.0</a:t>
            </a:r>
          </a:p>
        </p:txBody>
      </p:sp>
      <p:sp>
        <p:nvSpPr>
          <p:cNvPr id="8" name="TextBox 7"/>
          <p:cNvSpPr txBox="1"/>
          <p:nvPr/>
        </p:nvSpPr>
        <p:spPr>
          <a:xfrm rot="16200000">
            <a:off x="-1022866" y="3396734"/>
            <a:ext cx="3200400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sz="1800" dirty="0" smtClean="0">
                <a:latin typeface="Calibri"/>
                <a:cs typeface="Calibri"/>
              </a:rPr>
              <a:t>Normalized Execution Time</a:t>
            </a:r>
          </a:p>
        </p:txBody>
      </p:sp>
      <p:pic>
        <p:nvPicPr>
          <p:cNvPr id="9" name="Content Placeholder 3"/>
          <p:cNvPicPr>
            <a:picLocks noChangeAspect="1" noChangeArrowheads="1"/>
          </p:cNvPicPr>
          <p:nvPr/>
        </p:nvPicPr>
        <p:blipFill rotWithShape="1">
          <a:blip r:embed="rId3" cstate="print"/>
          <a:srcRect l="83860" t="10582" r="6064" b="85687"/>
          <a:stretch/>
        </p:blipFill>
        <p:spPr bwMode="auto">
          <a:xfrm>
            <a:off x="6858000" y="2159000"/>
            <a:ext cx="787400" cy="20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" name="Content Placeholder 3"/>
          <p:cNvPicPr>
            <a:picLocks noChangeAspect="1" noChangeArrowheads="1"/>
          </p:cNvPicPr>
          <p:nvPr/>
        </p:nvPicPr>
        <p:blipFill rotWithShape="1">
          <a:blip r:embed="rId3" cstate="print"/>
          <a:srcRect l="83860" t="14779" r="6064" b="81490"/>
          <a:stretch/>
        </p:blipFill>
        <p:spPr bwMode="auto">
          <a:xfrm>
            <a:off x="6845300" y="1828800"/>
            <a:ext cx="787400" cy="20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17" name="Group 16"/>
          <p:cNvGrpSpPr/>
          <p:nvPr/>
        </p:nvGrpSpPr>
        <p:grpSpPr>
          <a:xfrm>
            <a:off x="3810000" y="1752600"/>
            <a:ext cx="3886200" cy="3962400"/>
            <a:chOff x="4191000" y="1752600"/>
            <a:chExt cx="3886200" cy="3962400"/>
          </a:xfrm>
          <a:solidFill>
            <a:srgbClr val="FFFFFF"/>
          </a:solidFill>
        </p:grpSpPr>
        <p:sp>
          <p:nvSpPr>
            <p:cNvPr id="18" name="Rectangle 17"/>
            <p:cNvSpPr/>
            <p:nvPr/>
          </p:nvSpPr>
          <p:spPr bwMode="auto">
            <a:xfrm>
              <a:off x="4191000" y="1752600"/>
              <a:ext cx="3886200" cy="39624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Geneva" charset="0"/>
                <a:ea typeface="ＭＳ Ｐゴシック" charset="0"/>
              </a:endParaRPr>
            </a:p>
          </p:txBody>
        </p:sp>
        <p:sp>
          <p:nvSpPr>
            <p:cNvPr id="19" name="Rectangle 18"/>
            <p:cNvSpPr/>
            <p:nvPr/>
          </p:nvSpPr>
          <p:spPr bwMode="auto">
            <a:xfrm>
              <a:off x="4572000" y="2209800"/>
              <a:ext cx="1345223" cy="13716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Geneva" charset="0"/>
                <a:ea typeface="ＭＳ Ｐゴシック" charset="0"/>
              </a:endParaRPr>
            </a:p>
          </p:txBody>
        </p:sp>
        <p:sp>
          <p:nvSpPr>
            <p:cNvPr id="20" name="Rectangle 19"/>
            <p:cNvSpPr/>
            <p:nvPr/>
          </p:nvSpPr>
          <p:spPr bwMode="auto">
            <a:xfrm>
              <a:off x="6350977" y="2209800"/>
              <a:ext cx="1345223" cy="13716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Geneva" charset="0"/>
                <a:ea typeface="ＭＳ Ｐゴシック" charset="0"/>
              </a:endParaRPr>
            </a:p>
          </p:txBody>
        </p:sp>
        <p:sp>
          <p:nvSpPr>
            <p:cNvPr id="21" name="Rectangle 20"/>
            <p:cNvSpPr/>
            <p:nvPr/>
          </p:nvSpPr>
          <p:spPr bwMode="auto">
            <a:xfrm>
              <a:off x="4572000" y="3657600"/>
              <a:ext cx="1345223" cy="13716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Geneva" charset="0"/>
                <a:ea typeface="ＭＳ Ｐゴシック" charset="0"/>
              </a:endParaRPr>
            </a:p>
          </p:txBody>
        </p:sp>
        <p:sp>
          <p:nvSpPr>
            <p:cNvPr id="22" name="Rectangle 21"/>
            <p:cNvSpPr/>
            <p:nvPr/>
          </p:nvSpPr>
          <p:spPr bwMode="auto">
            <a:xfrm>
              <a:off x="6350977" y="3657600"/>
              <a:ext cx="1345223" cy="13716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Geneva" charset="0"/>
                <a:ea typeface="ＭＳ Ｐゴシック" charset="0"/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0" y="1752600"/>
            <a:ext cx="3837232" cy="3937000"/>
          </a:xfrm>
          <a:prstGeom prst="rect">
            <a:avLst/>
          </a:prstGeom>
        </p:spPr>
      </p:pic>
      <p:sp>
        <p:nvSpPr>
          <p:cNvPr id="11" name="Freeform 10"/>
          <p:cNvSpPr/>
          <p:nvPr/>
        </p:nvSpPr>
        <p:spPr>
          <a:xfrm>
            <a:off x="4343400" y="2667001"/>
            <a:ext cx="152400" cy="533399"/>
          </a:xfrm>
          <a:custGeom>
            <a:avLst/>
            <a:gdLst>
              <a:gd name="connsiteX0" fmla="*/ 0 w 711200"/>
              <a:gd name="connsiteY0" fmla="*/ 0 h 2413000"/>
              <a:gd name="connsiteX1" fmla="*/ 673100 w 711200"/>
              <a:gd name="connsiteY1" fmla="*/ 825500 h 2413000"/>
              <a:gd name="connsiteX2" fmla="*/ 38100 w 711200"/>
              <a:gd name="connsiteY2" fmla="*/ 1651000 h 2413000"/>
              <a:gd name="connsiteX3" fmla="*/ 711200 w 711200"/>
              <a:gd name="connsiteY3" fmla="*/ 2413000 h 241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11200" h="2413000">
                <a:moveTo>
                  <a:pt x="0" y="0"/>
                </a:moveTo>
                <a:cubicBezTo>
                  <a:pt x="333375" y="275166"/>
                  <a:pt x="666750" y="550333"/>
                  <a:pt x="673100" y="825500"/>
                </a:cubicBezTo>
                <a:cubicBezTo>
                  <a:pt x="679450" y="1100667"/>
                  <a:pt x="31750" y="1386417"/>
                  <a:pt x="38100" y="1651000"/>
                </a:cubicBezTo>
                <a:cubicBezTo>
                  <a:pt x="44450" y="1915583"/>
                  <a:pt x="711200" y="2413000"/>
                  <a:pt x="711200" y="2413000"/>
                </a:cubicBezTo>
              </a:path>
            </a:pathLst>
          </a:custGeom>
          <a:ln w="38100" cmpd="sng">
            <a:solidFill>
              <a:schemeClr val="tx1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eneva" charset="0"/>
              <a:ea typeface="ＭＳ Ｐゴシック" charset="0"/>
            </a:endParaRPr>
          </a:p>
        </p:txBody>
      </p:sp>
      <p:sp>
        <p:nvSpPr>
          <p:cNvPr id="12" name="Freeform 11"/>
          <p:cNvSpPr/>
          <p:nvPr/>
        </p:nvSpPr>
        <p:spPr>
          <a:xfrm>
            <a:off x="4343400" y="2667001"/>
            <a:ext cx="152400" cy="533399"/>
          </a:xfrm>
          <a:custGeom>
            <a:avLst/>
            <a:gdLst>
              <a:gd name="connsiteX0" fmla="*/ 0 w 711200"/>
              <a:gd name="connsiteY0" fmla="*/ 0 h 2413000"/>
              <a:gd name="connsiteX1" fmla="*/ 673100 w 711200"/>
              <a:gd name="connsiteY1" fmla="*/ 825500 h 2413000"/>
              <a:gd name="connsiteX2" fmla="*/ 38100 w 711200"/>
              <a:gd name="connsiteY2" fmla="*/ 1651000 h 2413000"/>
              <a:gd name="connsiteX3" fmla="*/ 711200 w 711200"/>
              <a:gd name="connsiteY3" fmla="*/ 2413000 h 241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11200" h="2413000">
                <a:moveTo>
                  <a:pt x="0" y="0"/>
                </a:moveTo>
                <a:cubicBezTo>
                  <a:pt x="333375" y="275166"/>
                  <a:pt x="666750" y="550333"/>
                  <a:pt x="673100" y="825500"/>
                </a:cubicBezTo>
                <a:cubicBezTo>
                  <a:pt x="679450" y="1100667"/>
                  <a:pt x="31750" y="1386417"/>
                  <a:pt x="38100" y="1651000"/>
                </a:cubicBezTo>
                <a:cubicBezTo>
                  <a:pt x="44450" y="1915583"/>
                  <a:pt x="711200" y="2413000"/>
                  <a:pt x="711200" y="2413000"/>
                </a:cubicBezTo>
              </a:path>
            </a:pathLst>
          </a:custGeom>
          <a:ln w="38100" cmpd="sng">
            <a:solidFill>
              <a:schemeClr val="tx1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eneva" charset="0"/>
              <a:ea typeface="ＭＳ Ｐゴシック" charset="0"/>
            </a:endParaRPr>
          </a:p>
        </p:txBody>
      </p:sp>
      <p:sp>
        <p:nvSpPr>
          <p:cNvPr id="14" name="Freeform 13"/>
          <p:cNvSpPr/>
          <p:nvPr/>
        </p:nvSpPr>
        <p:spPr>
          <a:xfrm>
            <a:off x="4343400" y="2667000"/>
            <a:ext cx="152400" cy="533399"/>
          </a:xfrm>
          <a:custGeom>
            <a:avLst/>
            <a:gdLst>
              <a:gd name="connsiteX0" fmla="*/ 0 w 711200"/>
              <a:gd name="connsiteY0" fmla="*/ 0 h 2413000"/>
              <a:gd name="connsiteX1" fmla="*/ 673100 w 711200"/>
              <a:gd name="connsiteY1" fmla="*/ 825500 h 2413000"/>
              <a:gd name="connsiteX2" fmla="*/ 38100 w 711200"/>
              <a:gd name="connsiteY2" fmla="*/ 1651000 h 2413000"/>
              <a:gd name="connsiteX3" fmla="*/ 711200 w 711200"/>
              <a:gd name="connsiteY3" fmla="*/ 2413000 h 241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11200" h="2413000">
                <a:moveTo>
                  <a:pt x="0" y="0"/>
                </a:moveTo>
                <a:cubicBezTo>
                  <a:pt x="333375" y="275166"/>
                  <a:pt x="666750" y="550333"/>
                  <a:pt x="673100" y="825500"/>
                </a:cubicBezTo>
                <a:cubicBezTo>
                  <a:pt x="679450" y="1100667"/>
                  <a:pt x="31750" y="1386417"/>
                  <a:pt x="38100" y="1651000"/>
                </a:cubicBezTo>
                <a:cubicBezTo>
                  <a:pt x="44450" y="1915583"/>
                  <a:pt x="711200" y="2413000"/>
                  <a:pt x="711200" y="2413000"/>
                </a:cubicBezTo>
              </a:path>
            </a:pathLst>
          </a:custGeom>
          <a:ln w="38100" cmpd="sng">
            <a:solidFill>
              <a:schemeClr val="tx1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eneva" charset="0"/>
              <a:ea typeface="ＭＳ Ｐゴシック" charset="0"/>
            </a:endParaRPr>
          </a:p>
        </p:txBody>
      </p:sp>
      <p:sp>
        <p:nvSpPr>
          <p:cNvPr id="15" name="Freeform 14"/>
          <p:cNvSpPr/>
          <p:nvPr/>
        </p:nvSpPr>
        <p:spPr>
          <a:xfrm>
            <a:off x="4343400" y="2667000"/>
            <a:ext cx="152400" cy="533399"/>
          </a:xfrm>
          <a:custGeom>
            <a:avLst/>
            <a:gdLst>
              <a:gd name="connsiteX0" fmla="*/ 0 w 711200"/>
              <a:gd name="connsiteY0" fmla="*/ 0 h 2413000"/>
              <a:gd name="connsiteX1" fmla="*/ 673100 w 711200"/>
              <a:gd name="connsiteY1" fmla="*/ 825500 h 2413000"/>
              <a:gd name="connsiteX2" fmla="*/ 38100 w 711200"/>
              <a:gd name="connsiteY2" fmla="*/ 1651000 h 2413000"/>
              <a:gd name="connsiteX3" fmla="*/ 711200 w 711200"/>
              <a:gd name="connsiteY3" fmla="*/ 2413000 h 241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11200" h="2413000">
                <a:moveTo>
                  <a:pt x="0" y="0"/>
                </a:moveTo>
                <a:cubicBezTo>
                  <a:pt x="333375" y="275166"/>
                  <a:pt x="666750" y="550333"/>
                  <a:pt x="673100" y="825500"/>
                </a:cubicBezTo>
                <a:cubicBezTo>
                  <a:pt x="679450" y="1100667"/>
                  <a:pt x="31750" y="1386417"/>
                  <a:pt x="38100" y="1651000"/>
                </a:cubicBezTo>
                <a:cubicBezTo>
                  <a:pt x="44450" y="1915583"/>
                  <a:pt x="711200" y="2413000"/>
                  <a:pt x="711200" y="2413000"/>
                </a:cubicBezTo>
              </a:path>
            </a:pathLst>
          </a:custGeom>
          <a:ln w="38100" cmpd="sng">
            <a:solidFill>
              <a:schemeClr val="tx1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eneva" charset="0"/>
              <a:ea typeface="ＭＳ Ｐゴシック" charset="0"/>
            </a:endParaRPr>
          </a:p>
        </p:txBody>
      </p:sp>
      <p:sp>
        <p:nvSpPr>
          <p:cNvPr id="16" name="Freeform 15"/>
          <p:cNvSpPr/>
          <p:nvPr/>
        </p:nvSpPr>
        <p:spPr>
          <a:xfrm>
            <a:off x="4343400" y="2667001"/>
            <a:ext cx="152400" cy="533399"/>
          </a:xfrm>
          <a:custGeom>
            <a:avLst/>
            <a:gdLst>
              <a:gd name="connsiteX0" fmla="*/ 0 w 711200"/>
              <a:gd name="connsiteY0" fmla="*/ 0 h 2413000"/>
              <a:gd name="connsiteX1" fmla="*/ 673100 w 711200"/>
              <a:gd name="connsiteY1" fmla="*/ 825500 h 2413000"/>
              <a:gd name="connsiteX2" fmla="*/ 38100 w 711200"/>
              <a:gd name="connsiteY2" fmla="*/ 1651000 h 2413000"/>
              <a:gd name="connsiteX3" fmla="*/ 711200 w 711200"/>
              <a:gd name="connsiteY3" fmla="*/ 2413000 h 241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11200" h="2413000">
                <a:moveTo>
                  <a:pt x="0" y="0"/>
                </a:moveTo>
                <a:cubicBezTo>
                  <a:pt x="333375" y="275166"/>
                  <a:pt x="666750" y="550333"/>
                  <a:pt x="673100" y="825500"/>
                </a:cubicBezTo>
                <a:cubicBezTo>
                  <a:pt x="679450" y="1100667"/>
                  <a:pt x="31750" y="1386417"/>
                  <a:pt x="38100" y="1651000"/>
                </a:cubicBezTo>
                <a:cubicBezTo>
                  <a:pt x="44450" y="1915583"/>
                  <a:pt x="711200" y="2413000"/>
                  <a:pt x="711200" y="2413000"/>
                </a:cubicBezTo>
              </a:path>
            </a:pathLst>
          </a:custGeom>
          <a:ln w="38100" cmpd="sng">
            <a:solidFill>
              <a:schemeClr val="tx1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enev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3332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3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2.22222E-6 L 0.025 0.05 " pathEditMode="relative" rAng="0" ptsTypes="AA">
                                      <p:cBhvr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" y="2500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556E-17 1.11111E-6 L 0.05 -0.06111 " pathEditMode="relative" rAng="0" ptsTypes="AA">
                                      <p:cBhvr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00" y="-3056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2.22222E-6 L 0.08333 -0.03889 " pathEditMode="relative" rAng="0" ptsTypes="AA">
                                      <p:cBhvr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67" y="-1944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2.22222E-6 L 0.075 0.02778 " pathEditMode="relative" rAng="0" ptsTypes="AA">
                                      <p:cBhvr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50" y="138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0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8333 -0.03889 L 0.24166 0.00555 " pathEditMode="relative" rAng="0" ptsTypes="AA">
                                      <p:cBhvr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917" y="2222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0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5 -0.06111 L 0.05 0.20555 " pathEditMode="relative" rAng="0" ptsTypes="AA">
                                      <p:cBhvr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3333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0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5 0.05 L 0.24167 0.20555 " pathEditMode="relative" rAng="0" ptsTypes="AA">
                                      <p:cBhvr>
                                        <p:cTn id="3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833" y="77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1" grpId="2" animBg="1"/>
      <p:bldP spid="12" grpId="0" animBg="1"/>
      <p:bldP spid="12" grpId="1" animBg="1"/>
      <p:bldP spid="12" grpId="2" animBg="1"/>
      <p:bldP spid="14" grpId="0" animBg="1"/>
      <p:bldP spid="14" grpId="1" animBg="1"/>
      <p:bldP spid="15" grpId="0" animBg="1"/>
      <p:bldP spid="16" grpId="0" animBg="1"/>
      <p:bldP spid="16" grpId="1" animBg="1"/>
      <p:bldP spid="16" grpId="2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304800"/>
            <a:ext cx="8839200" cy="533400"/>
          </a:xfrm>
        </p:spPr>
        <p:txBody>
          <a:bodyPr/>
          <a:lstStyle/>
          <a:p>
            <a:r>
              <a:rPr lang="en-US" sz="4000" b="1" dirty="0" smtClean="0"/>
              <a:t>Performance: Processes vs. Threads</a:t>
            </a:r>
            <a:endParaRPr lang="en-US" sz="4000" b="1" dirty="0"/>
          </a:p>
        </p:txBody>
      </p:sp>
      <p:pic>
        <p:nvPicPr>
          <p:cNvPr id="4" name="Content Placeholder 3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 cstate="print"/>
          <a:srcRect t="7084" b="-3868"/>
          <a:stretch/>
        </p:blipFill>
        <p:spPr bwMode="auto">
          <a:xfrm>
            <a:off x="415140" y="1447800"/>
            <a:ext cx="7814460" cy="527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5334000" y="1651000"/>
            <a:ext cx="2438400" cy="830997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alibri"/>
                <a:cs typeface="Calibri"/>
              </a:rPr>
              <a:t>threads</a:t>
            </a:r>
          </a:p>
          <a:p>
            <a:r>
              <a:rPr lang="en-US" dirty="0">
                <a:latin typeface="Calibri"/>
                <a:cs typeface="Calibri"/>
              </a:rPr>
              <a:t>p</a:t>
            </a:r>
            <a:r>
              <a:rPr lang="en-US" dirty="0" smtClean="0">
                <a:latin typeface="Calibri"/>
                <a:cs typeface="Calibri"/>
              </a:rPr>
              <a:t>rocesses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295400" y="5867400"/>
            <a:ext cx="7010400" cy="646331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sz="1800" dirty="0" smtClean="0">
                <a:latin typeface="Calibri"/>
                <a:cs typeface="Calibri"/>
              </a:rPr>
              <a:t>1          2           4          8         16        32        64        128     256      512     1024</a:t>
            </a:r>
          </a:p>
          <a:p>
            <a:pPr algn="ctr"/>
            <a:r>
              <a:rPr lang="en-US" sz="1800" dirty="0" smtClean="0">
                <a:latin typeface="Calibri"/>
                <a:cs typeface="Calibri"/>
              </a:rPr>
              <a:t>Thread Execution Time (</a:t>
            </a:r>
            <a:r>
              <a:rPr lang="en-US" sz="1800" dirty="0" err="1" smtClean="0">
                <a:latin typeface="Calibri"/>
                <a:cs typeface="Calibri"/>
              </a:rPr>
              <a:t>ms</a:t>
            </a:r>
            <a:r>
              <a:rPr lang="en-US" sz="1800" dirty="0" smtClean="0">
                <a:latin typeface="Calibri"/>
                <a:cs typeface="Calibri"/>
              </a:rPr>
              <a:t>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62000" y="1600200"/>
            <a:ext cx="609600" cy="4452757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r">
              <a:lnSpc>
                <a:spcPct val="104000"/>
              </a:lnSpc>
            </a:pPr>
            <a:r>
              <a:rPr lang="en-US" sz="1800" dirty="0" smtClean="0">
                <a:latin typeface="Calibri"/>
                <a:cs typeface="Calibri"/>
              </a:rPr>
              <a:t>1.4</a:t>
            </a:r>
          </a:p>
          <a:p>
            <a:pPr algn="r">
              <a:lnSpc>
                <a:spcPct val="104000"/>
              </a:lnSpc>
            </a:pPr>
            <a:endParaRPr lang="en-US" sz="1800" dirty="0" smtClean="0">
              <a:latin typeface="Calibri"/>
              <a:cs typeface="Calibri"/>
            </a:endParaRPr>
          </a:p>
          <a:p>
            <a:pPr algn="r">
              <a:lnSpc>
                <a:spcPct val="104000"/>
              </a:lnSpc>
            </a:pPr>
            <a:r>
              <a:rPr lang="en-US" sz="1800" dirty="0" smtClean="0">
                <a:latin typeface="Calibri"/>
                <a:cs typeface="Calibri"/>
              </a:rPr>
              <a:t>1.2</a:t>
            </a:r>
          </a:p>
          <a:p>
            <a:pPr algn="r">
              <a:lnSpc>
                <a:spcPct val="104000"/>
              </a:lnSpc>
            </a:pPr>
            <a:endParaRPr lang="en-US" sz="1800" dirty="0" smtClean="0">
              <a:latin typeface="Calibri"/>
              <a:cs typeface="Calibri"/>
            </a:endParaRPr>
          </a:p>
          <a:p>
            <a:pPr algn="r">
              <a:lnSpc>
                <a:spcPct val="104000"/>
              </a:lnSpc>
            </a:pPr>
            <a:r>
              <a:rPr lang="en-US" sz="1800" dirty="0" smtClean="0">
                <a:latin typeface="Calibri"/>
                <a:cs typeface="Calibri"/>
              </a:rPr>
              <a:t>1.0</a:t>
            </a:r>
          </a:p>
          <a:p>
            <a:pPr algn="r">
              <a:lnSpc>
                <a:spcPct val="104000"/>
              </a:lnSpc>
            </a:pPr>
            <a:endParaRPr lang="en-US" sz="1800" dirty="0" smtClean="0">
              <a:latin typeface="Calibri"/>
              <a:cs typeface="Calibri"/>
            </a:endParaRPr>
          </a:p>
          <a:p>
            <a:pPr algn="r">
              <a:lnSpc>
                <a:spcPct val="104000"/>
              </a:lnSpc>
            </a:pPr>
            <a:r>
              <a:rPr lang="en-US" sz="1800" dirty="0" smtClean="0">
                <a:latin typeface="Calibri"/>
                <a:cs typeface="Calibri"/>
              </a:rPr>
              <a:t>0.8</a:t>
            </a:r>
          </a:p>
          <a:p>
            <a:pPr algn="r">
              <a:lnSpc>
                <a:spcPct val="104000"/>
              </a:lnSpc>
            </a:pPr>
            <a:endParaRPr lang="en-US" sz="1800" dirty="0" smtClean="0">
              <a:latin typeface="Calibri"/>
              <a:cs typeface="Calibri"/>
            </a:endParaRPr>
          </a:p>
          <a:p>
            <a:pPr algn="r">
              <a:lnSpc>
                <a:spcPct val="104000"/>
              </a:lnSpc>
            </a:pPr>
            <a:r>
              <a:rPr lang="en-US" sz="1800" dirty="0" smtClean="0">
                <a:latin typeface="Calibri"/>
                <a:cs typeface="Calibri"/>
              </a:rPr>
              <a:t>0.6</a:t>
            </a:r>
          </a:p>
          <a:p>
            <a:pPr algn="r">
              <a:lnSpc>
                <a:spcPct val="104000"/>
              </a:lnSpc>
            </a:pPr>
            <a:endParaRPr lang="en-US" sz="1800" dirty="0" smtClean="0">
              <a:latin typeface="Calibri"/>
              <a:cs typeface="Calibri"/>
            </a:endParaRPr>
          </a:p>
          <a:p>
            <a:pPr algn="r">
              <a:lnSpc>
                <a:spcPct val="104000"/>
              </a:lnSpc>
            </a:pPr>
            <a:r>
              <a:rPr lang="en-US" sz="1800" dirty="0" smtClean="0">
                <a:latin typeface="Calibri"/>
                <a:cs typeface="Calibri"/>
              </a:rPr>
              <a:t>0.4</a:t>
            </a:r>
          </a:p>
          <a:p>
            <a:pPr algn="r">
              <a:lnSpc>
                <a:spcPct val="104000"/>
              </a:lnSpc>
            </a:pPr>
            <a:endParaRPr lang="en-US" sz="1800" dirty="0" smtClean="0">
              <a:latin typeface="Calibri"/>
              <a:cs typeface="Calibri"/>
            </a:endParaRPr>
          </a:p>
          <a:p>
            <a:pPr algn="r">
              <a:lnSpc>
                <a:spcPct val="104000"/>
              </a:lnSpc>
            </a:pPr>
            <a:r>
              <a:rPr lang="en-US" sz="1800" dirty="0" smtClean="0">
                <a:latin typeface="Calibri"/>
                <a:cs typeface="Calibri"/>
              </a:rPr>
              <a:t>0.2</a:t>
            </a:r>
          </a:p>
          <a:p>
            <a:pPr algn="r">
              <a:lnSpc>
                <a:spcPct val="104000"/>
              </a:lnSpc>
            </a:pPr>
            <a:endParaRPr lang="en-US" sz="1800" dirty="0" smtClean="0">
              <a:latin typeface="Calibri"/>
              <a:cs typeface="Calibri"/>
            </a:endParaRPr>
          </a:p>
          <a:p>
            <a:pPr algn="r">
              <a:lnSpc>
                <a:spcPct val="104000"/>
              </a:lnSpc>
            </a:pPr>
            <a:r>
              <a:rPr lang="en-US" sz="1800" dirty="0" smtClean="0">
                <a:latin typeface="Calibri"/>
                <a:cs typeface="Calibri"/>
              </a:rPr>
              <a:t>0.0</a:t>
            </a:r>
          </a:p>
        </p:txBody>
      </p:sp>
      <p:sp>
        <p:nvSpPr>
          <p:cNvPr id="8" name="TextBox 7"/>
          <p:cNvSpPr txBox="1"/>
          <p:nvPr/>
        </p:nvSpPr>
        <p:spPr>
          <a:xfrm rot="16200000">
            <a:off x="-1022866" y="3396734"/>
            <a:ext cx="3200400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sz="1800" dirty="0" smtClean="0">
                <a:latin typeface="Calibri"/>
                <a:cs typeface="Calibri"/>
              </a:rPr>
              <a:t>Normalized Execution Time</a:t>
            </a:r>
          </a:p>
        </p:txBody>
      </p:sp>
      <p:pic>
        <p:nvPicPr>
          <p:cNvPr id="9" name="Content Placeholder 3"/>
          <p:cNvPicPr>
            <a:picLocks noChangeAspect="1" noChangeArrowheads="1"/>
          </p:cNvPicPr>
          <p:nvPr/>
        </p:nvPicPr>
        <p:blipFill rotWithShape="1">
          <a:blip r:embed="rId3" cstate="print"/>
          <a:srcRect l="83860" t="10582" r="6064" b="85687"/>
          <a:stretch/>
        </p:blipFill>
        <p:spPr bwMode="auto">
          <a:xfrm>
            <a:off x="6858000" y="2159000"/>
            <a:ext cx="787400" cy="20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" name="Content Placeholder 3"/>
          <p:cNvPicPr>
            <a:picLocks noChangeAspect="1" noChangeArrowheads="1"/>
          </p:cNvPicPr>
          <p:nvPr/>
        </p:nvPicPr>
        <p:blipFill rotWithShape="1">
          <a:blip r:embed="rId3" cstate="print"/>
          <a:srcRect l="83860" t="14779" r="6064" b="81490"/>
          <a:stretch/>
        </p:blipFill>
        <p:spPr bwMode="auto">
          <a:xfrm>
            <a:off x="6845300" y="1828800"/>
            <a:ext cx="787400" cy="20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11" name="Group 10"/>
          <p:cNvGrpSpPr/>
          <p:nvPr/>
        </p:nvGrpSpPr>
        <p:grpSpPr>
          <a:xfrm>
            <a:off x="3810000" y="1752600"/>
            <a:ext cx="3886200" cy="3962400"/>
            <a:chOff x="4191000" y="1752600"/>
            <a:chExt cx="3886200" cy="3962400"/>
          </a:xfrm>
          <a:solidFill>
            <a:srgbClr val="FFFFFF"/>
          </a:solidFill>
        </p:grpSpPr>
        <p:sp>
          <p:nvSpPr>
            <p:cNvPr id="12" name="Rectangle 11"/>
            <p:cNvSpPr/>
            <p:nvPr/>
          </p:nvSpPr>
          <p:spPr bwMode="auto">
            <a:xfrm>
              <a:off x="4191000" y="1752600"/>
              <a:ext cx="3886200" cy="39624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Geneva" charset="0"/>
                <a:ea typeface="ＭＳ Ｐゴシック" charset="0"/>
              </a:endParaRPr>
            </a:p>
          </p:txBody>
        </p:sp>
        <p:sp>
          <p:nvSpPr>
            <p:cNvPr id="13" name="Rectangle 12"/>
            <p:cNvSpPr/>
            <p:nvPr/>
          </p:nvSpPr>
          <p:spPr bwMode="auto">
            <a:xfrm>
              <a:off x="4572000" y="2209800"/>
              <a:ext cx="1345223" cy="13716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Geneva" charset="0"/>
                <a:ea typeface="ＭＳ Ｐゴシック" charset="0"/>
              </a:endParaRPr>
            </a:p>
          </p:txBody>
        </p:sp>
        <p:sp>
          <p:nvSpPr>
            <p:cNvPr id="14" name="Rectangle 13"/>
            <p:cNvSpPr/>
            <p:nvPr/>
          </p:nvSpPr>
          <p:spPr bwMode="auto">
            <a:xfrm>
              <a:off x="6350977" y="2209800"/>
              <a:ext cx="1345223" cy="13716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Geneva" charset="0"/>
                <a:ea typeface="ＭＳ Ｐゴシック" charset="0"/>
              </a:endParaRPr>
            </a:p>
          </p:txBody>
        </p:sp>
        <p:sp>
          <p:nvSpPr>
            <p:cNvPr id="15" name="Rectangle 14"/>
            <p:cNvSpPr/>
            <p:nvPr/>
          </p:nvSpPr>
          <p:spPr bwMode="auto">
            <a:xfrm>
              <a:off x="4572000" y="3657600"/>
              <a:ext cx="1345223" cy="13716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Geneva" charset="0"/>
                <a:ea typeface="ＭＳ Ｐゴシック" charset="0"/>
              </a:endParaRPr>
            </a:p>
          </p:txBody>
        </p:sp>
        <p:sp>
          <p:nvSpPr>
            <p:cNvPr id="16" name="Rectangle 15"/>
            <p:cNvSpPr/>
            <p:nvPr/>
          </p:nvSpPr>
          <p:spPr bwMode="auto">
            <a:xfrm>
              <a:off x="6350977" y="3657600"/>
              <a:ext cx="1345223" cy="13716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Geneva" charset="0"/>
                <a:ea typeface="ＭＳ Ｐゴシック" charset="0"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4572000" y="2438400"/>
            <a:ext cx="609600" cy="914400"/>
            <a:chOff x="6248400" y="3962400"/>
            <a:chExt cx="609600" cy="914400"/>
          </a:xfrm>
        </p:grpSpPr>
        <p:sp>
          <p:nvSpPr>
            <p:cNvPr id="18" name="Freeform 17"/>
            <p:cNvSpPr/>
            <p:nvPr/>
          </p:nvSpPr>
          <p:spPr>
            <a:xfrm>
              <a:off x="6477000" y="4191000"/>
              <a:ext cx="152400" cy="533399"/>
            </a:xfrm>
            <a:custGeom>
              <a:avLst/>
              <a:gdLst>
                <a:gd name="connsiteX0" fmla="*/ 0 w 711200"/>
                <a:gd name="connsiteY0" fmla="*/ 0 h 2413000"/>
                <a:gd name="connsiteX1" fmla="*/ 673100 w 711200"/>
                <a:gd name="connsiteY1" fmla="*/ 825500 h 2413000"/>
                <a:gd name="connsiteX2" fmla="*/ 38100 w 711200"/>
                <a:gd name="connsiteY2" fmla="*/ 1651000 h 2413000"/>
                <a:gd name="connsiteX3" fmla="*/ 711200 w 711200"/>
                <a:gd name="connsiteY3" fmla="*/ 2413000 h 2413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200" h="2413000">
                  <a:moveTo>
                    <a:pt x="0" y="0"/>
                  </a:moveTo>
                  <a:cubicBezTo>
                    <a:pt x="333375" y="275166"/>
                    <a:pt x="666750" y="550333"/>
                    <a:pt x="673100" y="825500"/>
                  </a:cubicBezTo>
                  <a:cubicBezTo>
                    <a:pt x="679450" y="1100667"/>
                    <a:pt x="31750" y="1386417"/>
                    <a:pt x="38100" y="1651000"/>
                  </a:cubicBezTo>
                  <a:cubicBezTo>
                    <a:pt x="44450" y="1915583"/>
                    <a:pt x="711200" y="2413000"/>
                    <a:pt x="711200" y="2413000"/>
                  </a:cubicBezTo>
                </a:path>
              </a:pathLst>
            </a:custGeom>
            <a:ln w="38100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Geneva" charset="0"/>
                <a:ea typeface="ＭＳ Ｐゴシック" charset="0"/>
              </a:endParaRPr>
            </a:p>
          </p:txBody>
        </p:sp>
        <p:sp>
          <p:nvSpPr>
            <p:cNvPr id="19" name="Rectangle 18"/>
            <p:cNvSpPr/>
            <p:nvPr/>
          </p:nvSpPr>
          <p:spPr bwMode="auto">
            <a:xfrm>
              <a:off x="6248400" y="3962400"/>
              <a:ext cx="609600" cy="914400"/>
            </a:xfrm>
            <a:prstGeom prst="rect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Geneva" charset="0"/>
                <a:ea typeface="ＭＳ Ｐゴシック" charset="0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4572000" y="2438400"/>
            <a:ext cx="609600" cy="914400"/>
            <a:chOff x="6248400" y="3962400"/>
            <a:chExt cx="609600" cy="914400"/>
          </a:xfrm>
        </p:grpSpPr>
        <p:sp>
          <p:nvSpPr>
            <p:cNvPr id="21" name="Freeform 20"/>
            <p:cNvSpPr/>
            <p:nvPr/>
          </p:nvSpPr>
          <p:spPr>
            <a:xfrm>
              <a:off x="6477000" y="4191000"/>
              <a:ext cx="152400" cy="533399"/>
            </a:xfrm>
            <a:custGeom>
              <a:avLst/>
              <a:gdLst>
                <a:gd name="connsiteX0" fmla="*/ 0 w 711200"/>
                <a:gd name="connsiteY0" fmla="*/ 0 h 2413000"/>
                <a:gd name="connsiteX1" fmla="*/ 673100 w 711200"/>
                <a:gd name="connsiteY1" fmla="*/ 825500 h 2413000"/>
                <a:gd name="connsiteX2" fmla="*/ 38100 w 711200"/>
                <a:gd name="connsiteY2" fmla="*/ 1651000 h 2413000"/>
                <a:gd name="connsiteX3" fmla="*/ 711200 w 711200"/>
                <a:gd name="connsiteY3" fmla="*/ 2413000 h 2413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200" h="2413000">
                  <a:moveTo>
                    <a:pt x="0" y="0"/>
                  </a:moveTo>
                  <a:cubicBezTo>
                    <a:pt x="333375" y="275166"/>
                    <a:pt x="666750" y="550333"/>
                    <a:pt x="673100" y="825500"/>
                  </a:cubicBezTo>
                  <a:cubicBezTo>
                    <a:pt x="679450" y="1100667"/>
                    <a:pt x="31750" y="1386417"/>
                    <a:pt x="38100" y="1651000"/>
                  </a:cubicBezTo>
                  <a:cubicBezTo>
                    <a:pt x="44450" y="1915583"/>
                    <a:pt x="711200" y="2413000"/>
                    <a:pt x="711200" y="2413000"/>
                  </a:cubicBezTo>
                </a:path>
              </a:pathLst>
            </a:custGeom>
            <a:ln w="38100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Geneva" charset="0"/>
                <a:ea typeface="ＭＳ Ｐゴシック" charset="0"/>
              </a:endParaRPr>
            </a:p>
          </p:txBody>
        </p:sp>
        <p:sp>
          <p:nvSpPr>
            <p:cNvPr id="22" name="Rectangle 21"/>
            <p:cNvSpPr/>
            <p:nvPr/>
          </p:nvSpPr>
          <p:spPr bwMode="auto">
            <a:xfrm>
              <a:off x="6248400" y="3962400"/>
              <a:ext cx="609600" cy="914400"/>
            </a:xfrm>
            <a:prstGeom prst="rect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Geneva" charset="0"/>
                <a:ea typeface="ＭＳ Ｐゴシック" charset="0"/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4572000" y="2438400"/>
            <a:ext cx="609600" cy="914400"/>
            <a:chOff x="6248400" y="3962400"/>
            <a:chExt cx="609600" cy="914400"/>
          </a:xfrm>
        </p:grpSpPr>
        <p:sp>
          <p:nvSpPr>
            <p:cNvPr id="24" name="Freeform 23"/>
            <p:cNvSpPr/>
            <p:nvPr/>
          </p:nvSpPr>
          <p:spPr>
            <a:xfrm>
              <a:off x="6477000" y="4191000"/>
              <a:ext cx="152400" cy="533399"/>
            </a:xfrm>
            <a:custGeom>
              <a:avLst/>
              <a:gdLst>
                <a:gd name="connsiteX0" fmla="*/ 0 w 711200"/>
                <a:gd name="connsiteY0" fmla="*/ 0 h 2413000"/>
                <a:gd name="connsiteX1" fmla="*/ 673100 w 711200"/>
                <a:gd name="connsiteY1" fmla="*/ 825500 h 2413000"/>
                <a:gd name="connsiteX2" fmla="*/ 38100 w 711200"/>
                <a:gd name="connsiteY2" fmla="*/ 1651000 h 2413000"/>
                <a:gd name="connsiteX3" fmla="*/ 711200 w 711200"/>
                <a:gd name="connsiteY3" fmla="*/ 2413000 h 2413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200" h="2413000">
                  <a:moveTo>
                    <a:pt x="0" y="0"/>
                  </a:moveTo>
                  <a:cubicBezTo>
                    <a:pt x="333375" y="275166"/>
                    <a:pt x="666750" y="550333"/>
                    <a:pt x="673100" y="825500"/>
                  </a:cubicBezTo>
                  <a:cubicBezTo>
                    <a:pt x="679450" y="1100667"/>
                    <a:pt x="31750" y="1386417"/>
                    <a:pt x="38100" y="1651000"/>
                  </a:cubicBezTo>
                  <a:cubicBezTo>
                    <a:pt x="44450" y="1915583"/>
                    <a:pt x="711200" y="2413000"/>
                    <a:pt x="711200" y="2413000"/>
                  </a:cubicBezTo>
                </a:path>
              </a:pathLst>
            </a:custGeom>
            <a:ln w="38100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Geneva" charset="0"/>
                <a:ea typeface="ＭＳ Ｐゴシック" charset="0"/>
              </a:endParaRPr>
            </a:p>
          </p:txBody>
        </p:sp>
        <p:sp>
          <p:nvSpPr>
            <p:cNvPr id="25" name="Rectangle 24"/>
            <p:cNvSpPr/>
            <p:nvPr/>
          </p:nvSpPr>
          <p:spPr bwMode="auto">
            <a:xfrm>
              <a:off x="6248400" y="3962400"/>
              <a:ext cx="609600" cy="914400"/>
            </a:xfrm>
            <a:prstGeom prst="rect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Geneva" charset="0"/>
                <a:ea typeface="ＭＳ Ｐゴシック" charset="0"/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4572000" y="2438400"/>
            <a:ext cx="609600" cy="914400"/>
            <a:chOff x="6248400" y="3962400"/>
            <a:chExt cx="609600" cy="914400"/>
          </a:xfrm>
        </p:grpSpPr>
        <p:sp>
          <p:nvSpPr>
            <p:cNvPr id="27" name="Freeform 26"/>
            <p:cNvSpPr/>
            <p:nvPr/>
          </p:nvSpPr>
          <p:spPr>
            <a:xfrm>
              <a:off x="6477000" y="4191000"/>
              <a:ext cx="152400" cy="533399"/>
            </a:xfrm>
            <a:custGeom>
              <a:avLst/>
              <a:gdLst>
                <a:gd name="connsiteX0" fmla="*/ 0 w 711200"/>
                <a:gd name="connsiteY0" fmla="*/ 0 h 2413000"/>
                <a:gd name="connsiteX1" fmla="*/ 673100 w 711200"/>
                <a:gd name="connsiteY1" fmla="*/ 825500 h 2413000"/>
                <a:gd name="connsiteX2" fmla="*/ 38100 w 711200"/>
                <a:gd name="connsiteY2" fmla="*/ 1651000 h 2413000"/>
                <a:gd name="connsiteX3" fmla="*/ 711200 w 711200"/>
                <a:gd name="connsiteY3" fmla="*/ 2413000 h 2413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200" h="2413000">
                  <a:moveTo>
                    <a:pt x="0" y="0"/>
                  </a:moveTo>
                  <a:cubicBezTo>
                    <a:pt x="333375" y="275166"/>
                    <a:pt x="666750" y="550333"/>
                    <a:pt x="673100" y="825500"/>
                  </a:cubicBezTo>
                  <a:cubicBezTo>
                    <a:pt x="679450" y="1100667"/>
                    <a:pt x="31750" y="1386417"/>
                    <a:pt x="38100" y="1651000"/>
                  </a:cubicBezTo>
                  <a:cubicBezTo>
                    <a:pt x="44450" y="1915583"/>
                    <a:pt x="711200" y="2413000"/>
                    <a:pt x="711200" y="2413000"/>
                  </a:cubicBezTo>
                </a:path>
              </a:pathLst>
            </a:custGeom>
            <a:ln w="38100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Geneva" charset="0"/>
                <a:ea typeface="ＭＳ Ｐゴシック" charset="0"/>
              </a:endParaRPr>
            </a:p>
          </p:txBody>
        </p:sp>
        <p:sp>
          <p:nvSpPr>
            <p:cNvPr id="28" name="Rectangle 27"/>
            <p:cNvSpPr/>
            <p:nvPr/>
          </p:nvSpPr>
          <p:spPr bwMode="auto">
            <a:xfrm>
              <a:off x="6248400" y="3962400"/>
              <a:ext cx="609600" cy="914400"/>
            </a:xfrm>
            <a:prstGeom prst="rect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Geneva" charset="0"/>
                <a:ea typeface="ＭＳ Ｐゴシック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352602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2.22222E-6 L 0.19167 -2.22222E-6 " pathEditMode="relative" ptsTypes="AA">
                                      <p:cBhvr>
                                        <p:cTn id="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2.22222E-6 L 0.19167 0.22222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583" y="11111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2.22222E-6 L -3.33333E-6 0.22222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11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10000" y="2057400"/>
            <a:ext cx="160020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57600" y="2057400"/>
            <a:ext cx="1743247" cy="198120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 bwMode="auto">
          <a:xfrm>
            <a:off x="304800" y="152400"/>
            <a:ext cx="8839200" cy="533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z="4000" dirty="0" smtClean="0">
                <a:solidFill>
                  <a:schemeClr val="bg1"/>
                </a:solidFill>
                <a:ea typeface="ＭＳ Ｐゴシック" charset="0"/>
              </a:rPr>
              <a:t>There was the Core.</a:t>
            </a:r>
            <a:endParaRPr lang="en-US" sz="4000" dirty="0">
              <a:solidFill>
                <a:schemeClr val="bg1"/>
              </a:solidFill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345005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04800" y="304800"/>
            <a:ext cx="8839200" cy="533400"/>
          </a:xfrm>
        </p:spPr>
        <p:txBody>
          <a:bodyPr/>
          <a:lstStyle/>
          <a:p>
            <a:r>
              <a:rPr lang="en-US" sz="4000" b="1" dirty="0" smtClean="0"/>
              <a:t>“Shared Memory”</a:t>
            </a:r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16170124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143000"/>
            <a:ext cx="2514600" cy="222961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827" b="50485"/>
          <a:stretch/>
        </p:blipFill>
        <p:spPr>
          <a:xfrm>
            <a:off x="5105400" y="285378"/>
            <a:ext cx="3313043" cy="3338928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52400" y="3048000"/>
            <a:ext cx="8839200" cy="533400"/>
          </a:xfrm>
        </p:spPr>
        <p:txBody>
          <a:bodyPr/>
          <a:lstStyle/>
          <a:p>
            <a:r>
              <a:rPr lang="en-US" sz="4000" b="1" dirty="0" smtClean="0"/>
              <a:t>Snapshot pages</a:t>
            </a:r>
            <a:br>
              <a:rPr lang="en-US" sz="4000" b="1" dirty="0" smtClean="0"/>
            </a:br>
            <a:r>
              <a:rPr lang="en-US" sz="4000" b="1" dirty="0" smtClean="0"/>
              <a:t>before</a:t>
            </a:r>
            <a:r>
              <a:rPr lang="en-US" sz="4000" b="1" dirty="0"/>
              <a:t> </a:t>
            </a:r>
            <a:r>
              <a:rPr lang="en-US" sz="4000" b="1" dirty="0" smtClean="0"/>
              <a:t>modifications</a:t>
            </a:r>
            <a:endParaRPr lang="en-US" sz="4000" b="1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304800" y="304800"/>
            <a:ext cx="8839200" cy="5334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881C1C"/>
                </a:solidFill>
                <a:latin typeface="Calibri"/>
                <a:ea typeface="+mj-ea"/>
                <a:cs typeface="Calibri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881C1C"/>
                </a:solidFill>
                <a:latin typeface="Georgia" charset="0"/>
                <a:ea typeface="ＭＳ Ｐゴシック" charset="0"/>
                <a:cs typeface="ＭＳ Ｐゴシック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881C1C"/>
                </a:solidFill>
                <a:latin typeface="Georgia" charset="0"/>
                <a:ea typeface="ＭＳ Ｐゴシック" charset="0"/>
                <a:cs typeface="ＭＳ Ｐゴシック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881C1C"/>
                </a:solidFill>
                <a:latin typeface="Georgia" charset="0"/>
                <a:ea typeface="ＭＳ Ｐゴシック" charset="0"/>
                <a:cs typeface="ＭＳ Ｐゴシック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881C1C"/>
                </a:solidFill>
                <a:latin typeface="Georgia" charset="0"/>
                <a:ea typeface="ＭＳ Ｐゴシック" charset="0"/>
                <a:cs typeface="ＭＳ Ｐゴシック" charset="0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881C1C"/>
                </a:solidFill>
                <a:latin typeface="Georgia" charset="0"/>
                <a:ea typeface="ＭＳ Ｐゴシック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881C1C"/>
                </a:solidFill>
                <a:latin typeface="Georgia" charset="0"/>
                <a:ea typeface="ＭＳ Ｐゴシック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881C1C"/>
                </a:solidFill>
                <a:latin typeface="Georgia" charset="0"/>
                <a:ea typeface="ＭＳ Ｐゴシック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881C1C"/>
                </a:solidFill>
                <a:latin typeface="Georgia" charset="0"/>
                <a:ea typeface="ＭＳ Ｐゴシック" charset="0"/>
              </a:defRPr>
            </a:lvl9pPr>
          </a:lstStyle>
          <a:p>
            <a:r>
              <a:rPr lang="en-US" sz="4000" b="1" dirty="0" smtClean="0"/>
              <a:t>“Shared Memory”</a:t>
            </a:r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35343720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05400" y="3462195"/>
            <a:ext cx="3313043" cy="331960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827" b="50485"/>
          <a:stretch/>
        </p:blipFill>
        <p:spPr>
          <a:xfrm>
            <a:off x="5105400" y="285378"/>
            <a:ext cx="3313043" cy="333892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7924800" y="5638800"/>
            <a:ext cx="457200" cy="457200"/>
          </a:xfrm>
          <a:prstGeom prst="rect">
            <a:avLst/>
          </a:prstGeom>
          <a:noFill/>
          <a:ln w="5715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734142" y="5181600"/>
            <a:ext cx="581058" cy="457200"/>
          </a:xfrm>
          <a:prstGeom prst="rect">
            <a:avLst/>
          </a:prstGeom>
          <a:noFill/>
          <a:ln w="5715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219200" y="5105400"/>
            <a:ext cx="8839200" cy="533400"/>
          </a:xfrm>
        </p:spPr>
        <p:txBody>
          <a:bodyPr/>
          <a:lstStyle/>
          <a:p>
            <a:r>
              <a:rPr lang="en-US" sz="4000" b="1" dirty="0" smtClean="0"/>
              <a:t>Write back diffs</a:t>
            </a:r>
            <a:endParaRPr lang="en-US" sz="4000" b="1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1143000"/>
            <a:ext cx="2514600" cy="2229612"/>
          </a:xfrm>
          <a:prstGeom prst="rect">
            <a:avLst/>
          </a:prstGeom>
        </p:spPr>
      </p:pic>
      <p:sp>
        <p:nvSpPr>
          <p:cNvPr id="12" name="Title 1"/>
          <p:cNvSpPr txBox="1">
            <a:spLocks/>
          </p:cNvSpPr>
          <p:nvPr/>
        </p:nvSpPr>
        <p:spPr>
          <a:xfrm>
            <a:off x="304800" y="304800"/>
            <a:ext cx="8839200" cy="5334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881C1C"/>
                </a:solidFill>
                <a:latin typeface="Calibri"/>
                <a:ea typeface="+mj-ea"/>
                <a:cs typeface="Calibri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881C1C"/>
                </a:solidFill>
                <a:latin typeface="Georgia" charset="0"/>
                <a:ea typeface="ＭＳ Ｐゴシック" charset="0"/>
                <a:cs typeface="ＭＳ Ｐゴシック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881C1C"/>
                </a:solidFill>
                <a:latin typeface="Georgia" charset="0"/>
                <a:ea typeface="ＭＳ Ｐゴシック" charset="0"/>
                <a:cs typeface="ＭＳ Ｐゴシック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881C1C"/>
                </a:solidFill>
                <a:latin typeface="Georgia" charset="0"/>
                <a:ea typeface="ＭＳ Ｐゴシック" charset="0"/>
                <a:cs typeface="ＭＳ Ｐゴシック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881C1C"/>
                </a:solidFill>
                <a:latin typeface="Georgia" charset="0"/>
                <a:ea typeface="ＭＳ Ｐゴシック" charset="0"/>
                <a:cs typeface="ＭＳ Ｐゴシック" charset="0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881C1C"/>
                </a:solidFill>
                <a:latin typeface="Georgia" charset="0"/>
                <a:ea typeface="ＭＳ Ｐゴシック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881C1C"/>
                </a:solidFill>
                <a:latin typeface="Georgia" charset="0"/>
                <a:ea typeface="ＭＳ Ｐゴシック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881C1C"/>
                </a:solidFill>
                <a:latin typeface="Georgia" charset="0"/>
                <a:ea typeface="ＭＳ Ｐゴシック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881C1C"/>
                </a:solidFill>
                <a:latin typeface="Georgia" charset="0"/>
                <a:ea typeface="ＭＳ Ｐゴシック" charset="0"/>
              </a:defRPr>
            </a:lvl9pPr>
          </a:lstStyle>
          <a:p>
            <a:r>
              <a:rPr lang="en-US" sz="4000" b="1" dirty="0" smtClean="0"/>
              <a:t>“Shared Memory”</a:t>
            </a:r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29087530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roup 57"/>
          <p:cNvGrpSpPr>
            <a:grpSpLocks/>
          </p:cNvGrpSpPr>
          <p:nvPr/>
        </p:nvGrpSpPr>
        <p:grpSpPr bwMode="auto">
          <a:xfrm>
            <a:off x="6540500" y="3683000"/>
            <a:ext cx="1072356" cy="1066800"/>
            <a:chOff x="3263900" y="2895600"/>
            <a:chExt cx="2476500" cy="2463800"/>
          </a:xfrm>
        </p:grpSpPr>
        <p:pic>
          <p:nvPicPr>
            <p:cNvPr id="59" name="Picture 79" descr="4160269609_53319a41c2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76600" y="2895600"/>
              <a:ext cx="2438400" cy="2438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0" name="Oval 80"/>
            <p:cNvSpPr>
              <a:spLocks noChangeArrowheads="1"/>
            </p:cNvSpPr>
            <p:nvPr/>
          </p:nvSpPr>
          <p:spPr bwMode="auto">
            <a:xfrm>
              <a:off x="3263900" y="2908300"/>
              <a:ext cx="2476500" cy="2451100"/>
            </a:xfrm>
            <a:prstGeom prst="ellipse">
              <a:avLst/>
            </a:prstGeom>
            <a:noFill/>
            <a:ln w="2540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5" name="Group 54"/>
          <p:cNvGrpSpPr>
            <a:grpSpLocks/>
          </p:cNvGrpSpPr>
          <p:nvPr/>
        </p:nvGrpSpPr>
        <p:grpSpPr bwMode="auto">
          <a:xfrm>
            <a:off x="5715000" y="2616200"/>
            <a:ext cx="1072356" cy="1066800"/>
            <a:chOff x="3263900" y="2895600"/>
            <a:chExt cx="2476500" cy="2463800"/>
          </a:xfrm>
        </p:grpSpPr>
        <p:pic>
          <p:nvPicPr>
            <p:cNvPr id="56" name="Picture 79" descr="4160269609_53319a41c2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76600" y="2895600"/>
              <a:ext cx="2438400" cy="2438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7" name="Oval 80"/>
            <p:cNvSpPr>
              <a:spLocks noChangeArrowheads="1"/>
            </p:cNvSpPr>
            <p:nvPr/>
          </p:nvSpPr>
          <p:spPr bwMode="auto">
            <a:xfrm>
              <a:off x="3263900" y="2908300"/>
              <a:ext cx="2476500" cy="2451100"/>
            </a:xfrm>
            <a:prstGeom prst="ellipse">
              <a:avLst/>
            </a:prstGeom>
            <a:noFill/>
            <a:ln w="2540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2" name="Group 51"/>
          <p:cNvGrpSpPr>
            <a:grpSpLocks/>
          </p:cNvGrpSpPr>
          <p:nvPr/>
        </p:nvGrpSpPr>
        <p:grpSpPr bwMode="auto">
          <a:xfrm>
            <a:off x="5029200" y="1524000"/>
            <a:ext cx="1072356" cy="1066800"/>
            <a:chOff x="3263900" y="2895600"/>
            <a:chExt cx="2476500" cy="2463800"/>
          </a:xfrm>
        </p:grpSpPr>
        <p:pic>
          <p:nvPicPr>
            <p:cNvPr id="53" name="Picture 79" descr="4160269609_53319a41c2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76600" y="2895600"/>
              <a:ext cx="2438400" cy="2438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4" name="Oval 80"/>
            <p:cNvSpPr>
              <a:spLocks noChangeArrowheads="1"/>
            </p:cNvSpPr>
            <p:nvPr/>
          </p:nvSpPr>
          <p:spPr bwMode="auto">
            <a:xfrm>
              <a:off x="3263900" y="2908300"/>
              <a:ext cx="2476500" cy="2451100"/>
            </a:xfrm>
            <a:prstGeom prst="ellipse">
              <a:avLst/>
            </a:prstGeom>
            <a:noFill/>
            <a:ln w="2540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40" name="Picture 39" descr="lock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2900" y="4114800"/>
            <a:ext cx="990600" cy="1163456"/>
          </a:xfrm>
          <a:prstGeom prst="rect">
            <a:avLst/>
          </a:prstGeom>
        </p:spPr>
      </p:pic>
      <p:pic>
        <p:nvPicPr>
          <p:cNvPr id="39" name="Picture 38" descr="lock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2971800"/>
            <a:ext cx="990600" cy="1163456"/>
          </a:xfrm>
          <a:prstGeom prst="rect">
            <a:avLst/>
          </a:prstGeom>
        </p:spPr>
      </p:pic>
      <p:pic>
        <p:nvPicPr>
          <p:cNvPr id="10246" name="Picture 10245" descr="lock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3300" y="1905000"/>
            <a:ext cx="990600" cy="116345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2362200"/>
            <a:ext cx="182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“Thread” 1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0" y="3424535"/>
            <a:ext cx="182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“Thread” 2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0" y="4491335"/>
            <a:ext cx="182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“Thread” 3</a:t>
            </a:r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 bwMode="auto">
          <a:xfrm>
            <a:off x="1828800" y="2159000"/>
            <a:ext cx="0" cy="312420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8" name="Straight Arrow Connector 17"/>
          <p:cNvCxnSpPr>
            <a:stCxn id="3" idx="3"/>
          </p:cNvCxnSpPr>
          <p:nvPr/>
        </p:nvCxnSpPr>
        <p:spPr bwMode="auto">
          <a:xfrm>
            <a:off x="1828800" y="2593033"/>
            <a:ext cx="1828800" cy="0"/>
          </a:xfrm>
          <a:prstGeom prst="straightConnector1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3" name="Straight Arrow Connector 22"/>
          <p:cNvCxnSpPr/>
          <p:nvPr/>
        </p:nvCxnSpPr>
        <p:spPr bwMode="auto">
          <a:xfrm>
            <a:off x="1828800" y="3657600"/>
            <a:ext cx="1219200" cy="0"/>
          </a:xfrm>
          <a:prstGeom prst="straightConnector1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4" name="Straight Arrow Connector 23"/>
          <p:cNvCxnSpPr/>
          <p:nvPr/>
        </p:nvCxnSpPr>
        <p:spPr bwMode="auto">
          <a:xfrm>
            <a:off x="1828800" y="4724400"/>
            <a:ext cx="2438400" cy="0"/>
          </a:xfrm>
          <a:prstGeom prst="straightConnector1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1" name="Straight Connector 40"/>
          <p:cNvCxnSpPr/>
          <p:nvPr/>
        </p:nvCxnSpPr>
        <p:spPr bwMode="auto">
          <a:xfrm>
            <a:off x="5054600" y="2159000"/>
            <a:ext cx="0" cy="312420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2" name="Straight Arrow Connector 41"/>
          <p:cNvCxnSpPr/>
          <p:nvPr/>
        </p:nvCxnSpPr>
        <p:spPr bwMode="auto">
          <a:xfrm>
            <a:off x="5067300" y="2590800"/>
            <a:ext cx="876300" cy="0"/>
          </a:xfrm>
          <a:prstGeom prst="straightConnector1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5" name="Straight Arrow Connector 44"/>
          <p:cNvCxnSpPr/>
          <p:nvPr/>
        </p:nvCxnSpPr>
        <p:spPr bwMode="auto">
          <a:xfrm>
            <a:off x="5943600" y="3657600"/>
            <a:ext cx="876300" cy="0"/>
          </a:xfrm>
          <a:prstGeom prst="straightConnector1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6" name="Straight Arrow Connector 45"/>
          <p:cNvCxnSpPr/>
          <p:nvPr/>
        </p:nvCxnSpPr>
        <p:spPr bwMode="auto">
          <a:xfrm>
            <a:off x="6807200" y="4724400"/>
            <a:ext cx="876300" cy="0"/>
          </a:xfrm>
          <a:prstGeom prst="straightConnector1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7" name="Straight Connector 46"/>
          <p:cNvCxnSpPr/>
          <p:nvPr/>
        </p:nvCxnSpPr>
        <p:spPr bwMode="auto">
          <a:xfrm>
            <a:off x="7696200" y="2159000"/>
            <a:ext cx="0" cy="312420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8" name="Straight Arrow Connector 47"/>
          <p:cNvCxnSpPr/>
          <p:nvPr/>
        </p:nvCxnSpPr>
        <p:spPr bwMode="auto">
          <a:xfrm>
            <a:off x="7696200" y="2590800"/>
            <a:ext cx="1752600" cy="0"/>
          </a:xfrm>
          <a:prstGeom prst="straightConnector1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0" name="Straight Arrow Connector 49"/>
          <p:cNvCxnSpPr/>
          <p:nvPr/>
        </p:nvCxnSpPr>
        <p:spPr bwMode="auto">
          <a:xfrm>
            <a:off x="7696200" y="3657600"/>
            <a:ext cx="1752600" cy="0"/>
          </a:xfrm>
          <a:prstGeom prst="straightConnector1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1" name="Straight Arrow Connector 50"/>
          <p:cNvCxnSpPr/>
          <p:nvPr/>
        </p:nvCxnSpPr>
        <p:spPr bwMode="auto">
          <a:xfrm>
            <a:off x="7696200" y="4724400"/>
            <a:ext cx="1752600" cy="0"/>
          </a:xfrm>
          <a:prstGeom prst="straightConnector1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0250" name="TextBox 10249"/>
          <p:cNvSpPr txBox="1"/>
          <p:nvPr/>
        </p:nvSpPr>
        <p:spPr>
          <a:xfrm>
            <a:off x="1905000" y="1066800"/>
            <a:ext cx="3048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Calibri"/>
                <a:cs typeface="Calibri"/>
              </a:rPr>
              <a:t>Parallel</a:t>
            </a:r>
            <a:endParaRPr lang="en-US" sz="3600" dirty="0">
              <a:latin typeface="Calibri"/>
              <a:cs typeface="Calibri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4876800" y="1066800"/>
            <a:ext cx="3048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Calibri"/>
                <a:cs typeface="Calibri"/>
              </a:rPr>
              <a:t>Serial</a:t>
            </a:r>
            <a:endParaRPr lang="en-US" sz="3600" dirty="0">
              <a:latin typeface="Calibri"/>
              <a:cs typeface="Calibri"/>
            </a:endParaRPr>
          </a:p>
        </p:txBody>
      </p:sp>
      <p:sp>
        <p:nvSpPr>
          <p:cNvPr id="10251" name="Title 10250"/>
          <p:cNvSpPr>
            <a:spLocks noGrp="1"/>
          </p:cNvSpPr>
          <p:nvPr>
            <p:ph type="title"/>
          </p:nvPr>
        </p:nvSpPr>
        <p:spPr>
          <a:xfrm>
            <a:off x="304800" y="228600"/>
            <a:ext cx="8839200" cy="533400"/>
          </a:xfrm>
        </p:spPr>
        <p:txBody>
          <a:bodyPr/>
          <a:lstStyle/>
          <a:p>
            <a:r>
              <a:rPr lang="en-US" sz="4000" b="1" dirty="0" smtClean="0"/>
              <a:t>Update in Deterministic Time &amp; Order</a:t>
            </a:r>
            <a:endParaRPr lang="en-US" sz="4000" b="1" dirty="0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1000" y="5257800"/>
            <a:ext cx="1661504" cy="1473200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7696200" y="1066800"/>
            <a:ext cx="3048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Calibri"/>
                <a:cs typeface="Calibri"/>
              </a:rPr>
              <a:t>Parallel</a:t>
            </a:r>
            <a:endParaRPr lang="en-US" sz="3600" dirty="0">
              <a:latin typeface="Calibri"/>
              <a:cs typeface="Calibri"/>
            </a:endParaRPr>
          </a:p>
        </p:txBody>
      </p:sp>
      <p:sp>
        <p:nvSpPr>
          <p:cNvPr id="2" name="Rectangular Callout 1"/>
          <p:cNvSpPr/>
          <p:nvPr/>
        </p:nvSpPr>
        <p:spPr bwMode="auto">
          <a:xfrm>
            <a:off x="4076700" y="1536700"/>
            <a:ext cx="2108200" cy="596900"/>
          </a:xfrm>
          <a:prstGeom prst="wedgeRectCallout">
            <a:avLst>
              <a:gd name="adj1" fmla="val -40505"/>
              <a:gd name="adj2" fmla="val 101786"/>
            </a:avLst>
          </a:prstGeom>
          <a:solidFill>
            <a:schemeClr val="bg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Lucida Console"/>
                <a:ea typeface="ＭＳ Ｐゴシック" charset="0"/>
                <a:cs typeface="Lucida Console"/>
              </a:rPr>
              <a:t>mutex_lock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Lucida Console"/>
              <a:ea typeface="ＭＳ Ｐゴシック" charset="0"/>
              <a:cs typeface="Lucida Console"/>
            </a:endParaRPr>
          </a:p>
        </p:txBody>
      </p:sp>
      <p:sp>
        <p:nvSpPr>
          <p:cNvPr id="36" name="Rectangular Callout 35"/>
          <p:cNvSpPr/>
          <p:nvPr/>
        </p:nvSpPr>
        <p:spPr bwMode="auto">
          <a:xfrm>
            <a:off x="3683000" y="2806700"/>
            <a:ext cx="2108200" cy="596900"/>
          </a:xfrm>
          <a:prstGeom prst="wedgeRectCallout">
            <a:avLst>
              <a:gd name="adj1" fmla="val -46528"/>
              <a:gd name="adj2" fmla="val 106042"/>
            </a:avLst>
          </a:prstGeom>
          <a:solidFill>
            <a:schemeClr val="bg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Lucida Console"/>
                <a:ea typeface="ＭＳ Ｐゴシック" charset="0"/>
                <a:cs typeface="Lucida Console"/>
              </a:rPr>
              <a:t>cond_wait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Lucida Console"/>
              <a:ea typeface="ＭＳ Ｐゴシック" charset="0"/>
              <a:cs typeface="Lucida Console"/>
            </a:endParaRPr>
          </a:p>
        </p:txBody>
      </p:sp>
      <p:sp>
        <p:nvSpPr>
          <p:cNvPr id="37" name="Rectangular Callout 36"/>
          <p:cNvSpPr/>
          <p:nvPr/>
        </p:nvSpPr>
        <p:spPr bwMode="auto">
          <a:xfrm>
            <a:off x="4660900" y="3810000"/>
            <a:ext cx="2806700" cy="596900"/>
          </a:xfrm>
          <a:prstGeom prst="wedgeRectCallout">
            <a:avLst>
              <a:gd name="adj1" fmla="val -36890"/>
              <a:gd name="adj2" fmla="val 110297"/>
            </a:avLst>
          </a:prstGeom>
          <a:solidFill>
            <a:schemeClr val="bg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err="1" smtClean="0">
                <a:latin typeface="Lucida Console"/>
                <a:cs typeface="Lucida Console"/>
              </a:rPr>
              <a:t>p</a:t>
            </a:r>
            <a:r>
              <a:rPr lang="en-US" dirty="0" err="1" smtClean="0">
                <a:latin typeface="Lucida Console"/>
                <a:cs typeface="Lucida Console"/>
              </a:rPr>
              <a:t>thread_create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Lucida Console"/>
              <a:ea typeface="ＭＳ Ｐゴシック" charset="0"/>
              <a:cs typeface="Lucida Console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6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9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6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9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50" grpId="0"/>
      <p:bldP spid="62" grpId="0"/>
      <p:bldP spid="35" grpId="0"/>
      <p:bldP spid="2" grpId="0" animBg="1"/>
      <p:bldP spid="2" grpId="1" animBg="1"/>
      <p:bldP spid="36" grpId="0" animBg="1"/>
      <p:bldP spid="36" grpId="1" animBg="1"/>
      <p:bldP spid="37" grpId="0" animBg="1"/>
      <p:bldP spid="37" grpId="1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Chart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40498967"/>
              </p:ext>
            </p:extLst>
          </p:nvPr>
        </p:nvGraphicFramePr>
        <p:xfrm>
          <a:off x="0" y="76200"/>
          <a:ext cx="9144000" cy="6705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6626" name="Title 3"/>
          <p:cNvSpPr>
            <a:spLocks noGrp="1"/>
          </p:cNvSpPr>
          <p:nvPr>
            <p:ph type="title" idx="4294967295"/>
          </p:nvPr>
        </p:nvSpPr>
        <p:spPr bwMode="auto">
          <a:xfrm>
            <a:off x="457200" y="152400"/>
            <a:ext cx="82296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4000" b="1" cap="small" dirty="0" smtClean="0">
                <a:latin typeface="Calibri"/>
                <a:ea typeface="ＭＳ Ｐゴシック" charset="0"/>
                <a:cs typeface="Calibri"/>
              </a:rPr>
              <a:t>Dthreads</a:t>
            </a:r>
            <a:r>
              <a:rPr lang="en-US" sz="4000" b="1" dirty="0">
                <a:latin typeface="Calibri"/>
                <a:ea typeface="ＭＳ Ｐゴシック" charset="0"/>
                <a:cs typeface="Calibri"/>
              </a:rPr>
              <a:t> </a:t>
            </a:r>
            <a:r>
              <a:rPr lang="en-US" sz="4000" b="1" dirty="0" smtClean="0">
                <a:latin typeface="Calibri"/>
                <a:ea typeface="ＭＳ Ｐゴシック" charset="0"/>
                <a:cs typeface="Calibri"/>
              </a:rPr>
              <a:t>performance analysis</a:t>
            </a:r>
            <a:endParaRPr lang="en-US" sz="4000" b="1" dirty="0">
              <a:latin typeface="Calibri"/>
              <a:ea typeface="ＭＳ Ｐゴシック" charset="0"/>
              <a:cs typeface="Calibri"/>
            </a:endParaRPr>
          </a:p>
        </p:txBody>
      </p:sp>
      <p:pic>
        <p:nvPicPr>
          <p:cNvPr id="4" name="Picture 3" descr="lock.jp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18"/>
          <a:stretch/>
        </p:blipFill>
        <p:spPr>
          <a:xfrm>
            <a:off x="3797300" y="2019300"/>
            <a:ext cx="534489" cy="762000"/>
          </a:xfrm>
          <a:prstGeom prst="rect">
            <a:avLst/>
          </a:prstGeom>
        </p:spPr>
      </p:pic>
      <p:pic>
        <p:nvPicPr>
          <p:cNvPr id="5" name="Picture 4" descr="lock.jp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60"/>
          <a:stretch/>
        </p:blipFill>
        <p:spPr>
          <a:xfrm>
            <a:off x="6526711" y="1219200"/>
            <a:ext cx="547189" cy="762000"/>
          </a:xfrm>
          <a:prstGeom prst="rect">
            <a:avLst/>
          </a:prstGeom>
        </p:spPr>
      </p:pic>
      <p:pic>
        <p:nvPicPr>
          <p:cNvPr id="6" name="Picture 5" descr="lock.jp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18"/>
          <a:stretch/>
        </p:blipFill>
        <p:spPr>
          <a:xfrm>
            <a:off x="6959600" y="2070100"/>
            <a:ext cx="534489" cy="762000"/>
          </a:xfrm>
          <a:prstGeom prst="rect">
            <a:avLst/>
          </a:prstGeom>
        </p:spPr>
      </p:pic>
      <p:pic>
        <p:nvPicPr>
          <p:cNvPr id="7" name="Picture 6" descr="watch.jp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11"/>
          <a:stretch/>
        </p:blipFill>
        <p:spPr>
          <a:xfrm>
            <a:off x="4292600" y="2057400"/>
            <a:ext cx="609600" cy="685800"/>
          </a:xfrm>
          <a:prstGeom prst="rect">
            <a:avLst/>
          </a:prstGeom>
        </p:spPr>
      </p:pic>
      <p:pic>
        <p:nvPicPr>
          <p:cNvPr id="8" name="Picture 7" descr="watch.jp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11"/>
          <a:stretch/>
        </p:blipFill>
        <p:spPr>
          <a:xfrm>
            <a:off x="7010400" y="1270000"/>
            <a:ext cx="609600" cy="685800"/>
          </a:xfrm>
          <a:prstGeom prst="rect">
            <a:avLst/>
          </a:prstGeom>
        </p:spPr>
      </p:pic>
      <p:pic>
        <p:nvPicPr>
          <p:cNvPr id="9" name="Picture 8" descr="watch.jp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11"/>
          <a:stretch/>
        </p:blipFill>
        <p:spPr>
          <a:xfrm>
            <a:off x="7429500" y="2133600"/>
            <a:ext cx="609600" cy="685800"/>
          </a:xfrm>
          <a:prstGeom prst="rect">
            <a:avLst/>
          </a:prstGeom>
        </p:spPr>
      </p:pic>
      <p:sp>
        <p:nvSpPr>
          <p:cNvPr id="10" name="Folded Corner 9"/>
          <p:cNvSpPr/>
          <p:nvPr/>
        </p:nvSpPr>
        <p:spPr bwMode="auto">
          <a:xfrm rot="10800000" flipH="1">
            <a:off x="5486400" y="1295400"/>
            <a:ext cx="342899" cy="457200"/>
          </a:xfrm>
          <a:prstGeom prst="foldedCorner">
            <a:avLst>
              <a:gd name="adj" fmla="val 29762"/>
            </a:avLst>
          </a:prstGeom>
          <a:solidFill>
            <a:srgbClr val="F9FFCC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F9FFCC"/>
              </a:solidFill>
              <a:effectLst/>
              <a:latin typeface="Geneva" charset="0"/>
              <a:ea typeface="ＭＳ Ｐゴシック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1219200" y="914400"/>
            <a:ext cx="533400" cy="3657600"/>
          </a:xfrm>
          <a:prstGeom prst="rect">
            <a:avLst/>
          </a:prstGeom>
          <a:solidFill>
            <a:srgbClr val="FFFF00">
              <a:alpha val="38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eneva" charset="0"/>
              <a:ea typeface="ＭＳ Ｐゴシック" charset="0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2133600" y="914400"/>
            <a:ext cx="533400" cy="3657600"/>
          </a:xfrm>
          <a:prstGeom prst="rect">
            <a:avLst/>
          </a:prstGeom>
          <a:solidFill>
            <a:srgbClr val="FFFF00">
              <a:alpha val="38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eneva" charset="0"/>
              <a:ea typeface="ＭＳ Ｐゴシック" charset="0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3962400" y="914400"/>
            <a:ext cx="533400" cy="3657600"/>
          </a:xfrm>
          <a:prstGeom prst="rect">
            <a:avLst/>
          </a:prstGeom>
          <a:solidFill>
            <a:srgbClr val="FFFF00">
              <a:alpha val="38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eneva" charset="0"/>
              <a:ea typeface="ＭＳ Ｐゴシック" charset="0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7581900" y="914400"/>
            <a:ext cx="533400" cy="3657600"/>
          </a:xfrm>
          <a:prstGeom prst="rect">
            <a:avLst/>
          </a:prstGeom>
          <a:solidFill>
            <a:srgbClr val="FFFF00">
              <a:alpha val="38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enev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17587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4" grpId="0" animBg="1"/>
      <p:bldP spid="15" grpId="0" animBg="1"/>
      <p:bldP spid="16" grpId="0" animBg="1"/>
      <p:bldP spid="17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 79"/>
          <p:cNvSpPr/>
          <p:nvPr/>
        </p:nvSpPr>
        <p:spPr>
          <a:xfrm>
            <a:off x="1676400" y="2281238"/>
            <a:ext cx="1676400" cy="503237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anchor="ctr"/>
          <a:lstStyle/>
          <a:p>
            <a:pPr algn="ctr">
              <a:defRPr/>
            </a:pPr>
            <a:r>
              <a:rPr lang="en-US" b="1" dirty="0">
                <a:solidFill>
                  <a:srgbClr val="FF0000"/>
                </a:solidFill>
              </a:rPr>
              <a:t>Thread 1</a:t>
            </a:r>
          </a:p>
        </p:txBody>
      </p:sp>
      <p:sp>
        <p:nvSpPr>
          <p:cNvPr id="81" name="Rectangle 80"/>
          <p:cNvSpPr/>
          <p:nvPr/>
        </p:nvSpPr>
        <p:spPr>
          <a:xfrm>
            <a:off x="3581400" y="4918075"/>
            <a:ext cx="381000" cy="33496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5486400" y="4918075"/>
            <a:ext cx="381000" cy="33496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5" name="Rectangle 84"/>
          <p:cNvSpPr/>
          <p:nvPr/>
        </p:nvSpPr>
        <p:spPr>
          <a:xfrm>
            <a:off x="5867400" y="4918075"/>
            <a:ext cx="381000" cy="33496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6248400" y="4918075"/>
            <a:ext cx="381000" cy="33496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7" name="Rectangle 86"/>
          <p:cNvSpPr/>
          <p:nvPr/>
        </p:nvSpPr>
        <p:spPr>
          <a:xfrm>
            <a:off x="6629400" y="4918075"/>
            <a:ext cx="381000" cy="33496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0727" name="TextBox 87"/>
          <p:cNvSpPr txBox="1">
            <a:spLocks noChangeArrowheads="1"/>
          </p:cNvSpPr>
          <p:nvPr/>
        </p:nvSpPr>
        <p:spPr bwMode="auto">
          <a:xfrm>
            <a:off x="273050" y="4872038"/>
            <a:ext cx="20129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Genev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Geneva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Geneva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Geneva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Genev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enev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enev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enev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eneva" charset="0"/>
                <a:ea typeface="ＭＳ Ｐゴシック" charset="0"/>
              </a:defRPr>
            </a:lvl9pPr>
          </a:lstStyle>
          <a:p>
            <a:r>
              <a:rPr lang="en-US" b="1"/>
              <a:t>Main Memory</a:t>
            </a:r>
          </a:p>
        </p:txBody>
      </p:sp>
      <p:sp>
        <p:nvSpPr>
          <p:cNvPr id="91" name="Rectangle 90"/>
          <p:cNvSpPr/>
          <p:nvPr/>
        </p:nvSpPr>
        <p:spPr>
          <a:xfrm>
            <a:off x="1371600" y="2098675"/>
            <a:ext cx="2362200" cy="182880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0729" name="TextBox 91"/>
          <p:cNvSpPr txBox="1">
            <a:spLocks noChangeArrowheads="1"/>
          </p:cNvSpPr>
          <p:nvPr/>
        </p:nvSpPr>
        <p:spPr bwMode="auto">
          <a:xfrm>
            <a:off x="1989138" y="1600200"/>
            <a:ext cx="1135062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Genev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Geneva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Geneva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Geneva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Genev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enev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enev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enev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eneva" charset="0"/>
                <a:ea typeface="ＭＳ Ｐゴシック" charset="0"/>
              </a:defRPr>
            </a:lvl9pPr>
          </a:lstStyle>
          <a:p>
            <a:r>
              <a:rPr lang="en-US" sz="2800" b="1"/>
              <a:t>Core 1</a:t>
            </a:r>
          </a:p>
        </p:txBody>
      </p:sp>
      <p:grpSp>
        <p:nvGrpSpPr>
          <p:cNvPr id="3" name="Group 41"/>
          <p:cNvGrpSpPr>
            <a:grpSpLocks/>
          </p:cNvGrpSpPr>
          <p:nvPr/>
        </p:nvGrpSpPr>
        <p:grpSpPr bwMode="auto">
          <a:xfrm>
            <a:off x="1752600" y="3241675"/>
            <a:ext cx="1524000" cy="334963"/>
            <a:chOff x="1752600" y="3505200"/>
            <a:chExt cx="1524000" cy="334804"/>
          </a:xfrm>
        </p:grpSpPr>
        <p:sp>
          <p:nvSpPr>
            <p:cNvPr id="89" name="Rectangle 88"/>
            <p:cNvSpPr/>
            <p:nvPr/>
          </p:nvSpPr>
          <p:spPr>
            <a:xfrm>
              <a:off x="1752600" y="3505200"/>
              <a:ext cx="381000" cy="334804"/>
            </a:xfrm>
            <a:prstGeom prst="rect">
              <a:avLst/>
            </a:prstGeom>
            <a:solidFill>
              <a:srgbClr val="999999"/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90" name="Rectangle 89"/>
            <p:cNvSpPr/>
            <p:nvPr/>
          </p:nvSpPr>
          <p:spPr>
            <a:xfrm>
              <a:off x="2133600" y="3505200"/>
              <a:ext cx="381000" cy="334804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95" name="Rectangle 94"/>
            <p:cNvSpPr/>
            <p:nvPr/>
          </p:nvSpPr>
          <p:spPr>
            <a:xfrm>
              <a:off x="2514600" y="3505200"/>
              <a:ext cx="381000" cy="334804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96" name="Rectangle 95"/>
            <p:cNvSpPr/>
            <p:nvPr/>
          </p:nvSpPr>
          <p:spPr>
            <a:xfrm>
              <a:off x="2895600" y="3505200"/>
              <a:ext cx="381000" cy="334804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sp>
        <p:nvSpPr>
          <p:cNvPr id="97" name="Rectangle 96"/>
          <p:cNvSpPr/>
          <p:nvPr/>
        </p:nvSpPr>
        <p:spPr>
          <a:xfrm>
            <a:off x="2819400" y="4918075"/>
            <a:ext cx="381000" cy="33496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3200400" y="4918075"/>
            <a:ext cx="381000" cy="33496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99" name="Rectangle 98"/>
          <p:cNvSpPr/>
          <p:nvPr/>
        </p:nvSpPr>
        <p:spPr>
          <a:xfrm>
            <a:off x="2438400" y="4918075"/>
            <a:ext cx="381000" cy="33496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grpSp>
        <p:nvGrpSpPr>
          <p:cNvPr id="30734" name="Group 40"/>
          <p:cNvGrpSpPr>
            <a:grpSpLocks/>
          </p:cNvGrpSpPr>
          <p:nvPr/>
        </p:nvGrpSpPr>
        <p:grpSpPr bwMode="auto">
          <a:xfrm>
            <a:off x="3962400" y="4918075"/>
            <a:ext cx="1524000" cy="334963"/>
            <a:chOff x="3962400" y="5227796"/>
            <a:chExt cx="1524000" cy="334804"/>
          </a:xfrm>
        </p:grpSpPr>
        <p:sp>
          <p:nvSpPr>
            <p:cNvPr id="82" name="Rectangle 81"/>
            <p:cNvSpPr/>
            <p:nvPr/>
          </p:nvSpPr>
          <p:spPr>
            <a:xfrm>
              <a:off x="3962400" y="5227796"/>
              <a:ext cx="381000" cy="334804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83" name="Rectangle 82"/>
            <p:cNvSpPr/>
            <p:nvPr/>
          </p:nvSpPr>
          <p:spPr>
            <a:xfrm>
              <a:off x="4343400" y="5227796"/>
              <a:ext cx="381000" cy="334804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00" name="Rectangle 99"/>
            <p:cNvSpPr/>
            <p:nvPr/>
          </p:nvSpPr>
          <p:spPr>
            <a:xfrm>
              <a:off x="4724400" y="5227796"/>
              <a:ext cx="381000" cy="334804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01" name="Rectangle 100"/>
            <p:cNvSpPr/>
            <p:nvPr/>
          </p:nvSpPr>
          <p:spPr>
            <a:xfrm>
              <a:off x="5105400" y="5227796"/>
              <a:ext cx="381000" cy="334804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sp>
        <p:nvSpPr>
          <p:cNvPr id="102" name="Rectangle 101"/>
          <p:cNvSpPr/>
          <p:nvPr/>
        </p:nvSpPr>
        <p:spPr>
          <a:xfrm>
            <a:off x="5638800" y="2281238"/>
            <a:ext cx="1676400" cy="503237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anchor="ctr"/>
          <a:lstStyle/>
          <a:p>
            <a:pPr algn="ctr">
              <a:defRPr/>
            </a:pPr>
            <a:r>
              <a:rPr lang="en-US" b="1" dirty="0">
                <a:solidFill>
                  <a:srgbClr val="0000FF"/>
                </a:solidFill>
              </a:rPr>
              <a:t>Thread 2</a:t>
            </a:r>
          </a:p>
        </p:txBody>
      </p:sp>
      <p:sp>
        <p:nvSpPr>
          <p:cNvPr id="104" name="Rectangle 103"/>
          <p:cNvSpPr/>
          <p:nvPr/>
        </p:nvSpPr>
        <p:spPr>
          <a:xfrm>
            <a:off x="5334000" y="2098675"/>
            <a:ext cx="2362200" cy="182880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0737" name="TextBox 104"/>
          <p:cNvSpPr txBox="1">
            <a:spLocks noChangeArrowheads="1"/>
          </p:cNvSpPr>
          <p:nvPr/>
        </p:nvSpPr>
        <p:spPr bwMode="auto">
          <a:xfrm>
            <a:off x="5943600" y="1533525"/>
            <a:ext cx="113506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Genev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Geneva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Geneva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Geneva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Genev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enev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enev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enev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eneva" charset="0"/>
                <a:ea typeface="ＭＳ Ｐゴシック" charset="0"/>
              </a:defRPr>
            </a:lvl9pPr>
          </a:lstStyle>
          <a:p>
            <a:r>
              <a:rPr lang="en-US" sz="2800" b="1"/>
              <a:t>Core 2</a:t>
            </a:r>
          </a:p>
        </p:txBody>
      </p:sp>
      <p:grpSp>
        <p:nvGrpSpPr>
          <p:cNvPr id="6" name="Group 42"/>
          <p:cNvGrpSpPr>
            <a:grpSpLocks/>
          </p:cNvGrpSpPr>
          <p:nvPr/>
        </p:nvGrpSpPr>
        <p:grpSpPr bwMode="auto">
          <a:xfrm>
            <a:off x="5715000" y="3195638"/>
            <a:ext cx="1524000" cy="334962"/>
            <a:chOff x="5715000" y="3505200"/>
            <a:chExt cx="1524000" cy="334804"/>
          </a:xfrm>
        </p:grpSpPr>
        <p:sp>
          <p:nvSpPr>
            <p:cNvPr id="103" name="Rectangle 102"/>
            <p:cNvSpPr/>
            <p:nvPr/>
          </p:nvSpPr>
          <p:spPr>
            <a:xfrm>
              <a:off x="6096000" y="3505200"/>
              <a:ext cx="381000" cy="334804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07" name="Rectangle 106"/>
            <p:cNvSpPr/>
            <p:nvPr/>
          </p:nvSpPr>
          <p:spPr>
            <a:xfrm>
              <a:off x="6477000" y="3505200"/>
              <a:ext cx="381000" cy="334804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08" name="Rectangle 107"/>
            <p:cNvSpPr/>
            <p:nvPr/>
          </p:nvSpPr>
          <p:spPr>
            <a:xfrm>
              <a:off x="6858000" y="3505200"/>
              <a:ext cx="381000" cy="334804"/>
            </a:xfrm>
            <a:prstGeom prst="rect">
              <a:avLst/>
            </a:prstGeom>
            <a:solidFill>
              <a:srgbClr val="999999"/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09" name="Rectangle 108"/>
            <p:cNvSpPr/>
            <p:nvPr/>
          </p:nvSpPr>
          <p:spPr>
            <a:xfrm>
              <a:off x="5715000" y="3505200"/>
              <a:ext cx="381000" cy="334804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grpSp>
        <p:nvGrpSpPr>
          <p:cNvPr id="7" name="Group 54"/>
          <p:cNvGrpSpPr>
            <a:grpSpLocks/>
          </p:cNvGrpSpPr>
          <p:nvPr/>
        </p:nvGrpSpPr>
        <p:grpSpPr bwMode="auto">
          <a:xfrm>
            <a:off x="3276600" y="2973388"/>
            <a:ext cx="2438400" cy="455612"/>
            <a:chOff x="3276600" y="3203833"/>
            <a:chExt cx="2438400" cy="455355"/>
          </a:xfrm>
        </p:grpSpPr>
        <p:cxnSp>
          <p:nvCxnSpPr>
            <p:cNvPr id="48" name="Straight Connector 47"/>
            <p:cNvCxnSpPr/>
            <p:nvPr/>
          </p:nvCxnSpPr>
          <p:spPr>
            <a:xfrm>
              <a:off x="3276600" y="3657602"/>
              <a:ext cx="2438400" cy="1586"/>
            </a:xfrm>
            <a:prstGeom prst="line">
              <a:avLst/>
            </a:prstGeom>
            <a:ln w="6350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746" name="TextBox 53"/>
            <p:cNvSpPr txBox="1">
              <a:spLocks noChangeArrowheads="1"/>
            </p:cNvSpPr>
            <p:nvPr/>
          </p:nvSpPr>
          <p:spPr bwMode="auto">
            <a:xfrm>
              <a:off x="3741637" y="3203833"/>
              <a:ext cx="1097063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Geneva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Geneva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Geneva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Geneva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Geneva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eneva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eneva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eneva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eneva" charset="0"/>
                  <a:ea typeface="ＭＳ Ｐゴシック" charset="0"/>
                </a:defRPr>
              </a:lvl9pPr>
            </a:lstStyle>
            <a:p>
              <a:r>
                <a:rPr lang="en-US"/>
                <a:t>Invalidate</a:t>
              </a:r>
            </a:p>
          </p:txBody>
        </p:sp>
      </p:grpSp>
      <p:sp>
        <p:nvSpPr>
          <p:cNvPr id="44" name="Bent-Up Arrow 43"/>
          <p:cNvSpPr/>
          <p:nvPr/>
        </p:nvSpPr>
        <p:spPr>
          <a:xfrm flipH="1">
            <a:off x="2286000" y="3576638"/>
            <a:ext cx="1676400" cy="1600200"/>
          </a:xfrm>
          <a:prstGeom prst="bentUpArrow">
            <a:avLst>
              <a:gd name="adj1" fmla="val 13842"/>
              <a:gd name="adj2" fmla="val 19444"/>
              <a:gd name="adj3" fmla="val 24752"/>
            </a:avLst>
          </a:prstGeom>
          <a:solidFill>
            <a:srgbClr val="336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7" name="Bent-Up Arrow 46"/>
          <p:cNvSpPr/>
          <p:nvPr/>
        </p:nvSpPr>
        <p:spPr>
          <a:xfrm>
            <a:off x="5486400" y="3576638"/>
            <a:ext cx="1295400" cy="1600200"/>
          </a:xfrm>
          <a:prstGeom prst="bentUpArrow">
            <a:avLst>
              <a:gd name="adj1" fmla="val 17280"/>
              <a:gd name="adj2" fmla="val 25000"/>
              <a:gd name="adj3" fmla="val 23958"/>
            </a:avLst>
          </a:prstGeom>
          <a:solidFill>
            <a:srgbClr val="336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1752600" y="3246438"/>
            <a:ext cx="381000" cy="334962"/>
          </a:xfrm>
          <a:prstGeom prst="rect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50" name="Straight Connector 49"/>
          <p:cNvCxnSpPr/>
          <p:nvPr/>
        </p:nvCxnSpPr>
        <p:spPr>
          <a:xfrm rot="5400000">
            <a:off x="1760538" y="3049588"/>
            <a:ext cx="439737" cy="1587"/>
          </a:xfrm>
          <a:prstGeom prst="line">
            <a:avLst/>
          </a:prstGeom>
          <a:ln w="63500">
            <a:solidFill>
              <a:srgbClr val="FF0000"/>
            </a:solidFill>
            <a:tailEnd type="triangle"/>
          </a:ln>
          <a:effectLst>
            <a:outerShdw blurRad="40000" dist="20000" dir="5400000" rotWithShape="0">
              <a:srgbClr val="FF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8839200" cy="533400"/>
          </a:xfrm>
        </p:spPr>
        <p:txBody>
          <a:bodyPr/>
          <a:lstStyle/>
          <a:p>
            <a:r>
              <a:rPr lang="en-US" sz="4000" b="1" dirty="0" smtClean="0"/>
              <a:t>The Culprit: False Sharing</a:t>
            </a:r>
            <a:endParaRPr lang="en-US" sz="4000" b="1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 79"/>
          <p:cNvSpPr/>
          <p:nvPr/>
        </p:nvSpPr>
        <p:spPr>
          <a:xfrm>
            <a:off x="1676400" y="2286000"/>
            <a:ext cx="1676400" cy="503238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anchor="ctr"/>
          <a:lstStyle/>
          <a:p>
            <a:pPr algn="ctr">
              <a:defRPr/>
            </a:pPr>
            <a:r>
              <a:rPr lang="en-US" b="1" dirty="0">
                <a:solidFill>
                  <a:srgbClr val="FF0000"/>
                </a:solidFill>
              </a:rPr>
              <a:t>Thread 1</a:t>
            </a:r>
          </a:p>
        </p:txBody>
      </p:sp>
      <p:sp>
        <p:nvSpPr>
          <p:cNvPr id="81" name="Rectangle 80"/>
          <p:cNvSpPr/>
          <p:nvPr/>
        </p:nvSpPr>
        <p:spPr>
          <a:xfrm>
            <a:off x="3581400" y="4922838"/>
            <a:ext cx="381000" cy="33496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5486400" y="4922838"/>
            <a:ext cx="381000" cy="33496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5" name="Rectangle 84"/>
          <p:cNvSpPr/>
          <p:nvPr/>
        </p:nvSpPr>
        <p:spPr>
          <a:xfrm>
            <a:off x="5867400" y="4922838"/>
            <a:ext cx="381000" cy="33496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6248400" y="4922838"/>
            <a:ext cx="381000" cy="33496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7" name="Rectangle 86"/>
          <p:cNvSpPr/>
          <p:nvPr/>
        </p:nvSpPr>
        <p:spPr>
          <a:xfrm>
            <a:off x="6629400" y="4922838"/>
            <a:ext cx="381000" cy="33496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1371600" y="2103438"/>
            <a:ext cx="2362200" cy="182880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grpSp>
        <p:nvGrpSpPr>
          <p:cNvPr id="3" name="Group 41"/>
          <p:cNvGrpSpPr>
            <a:grpSpLocks/>
          </p:cNvGrpSpPr>
          <p:nvPr/>
        </p:nvGrpSpPr>
        <p:grpSpPr bwMode="auto">
          <a:xfrm>
            <a:off x="1752600" y="3246438"/>
            <a:ext cx="1524000" cy="334962"/>
            <a:chOff x="1752600" y="3505200"/>
            <a:chExt cx="1524000" cy="334804"/>
          </a:xfrm>
        </p:grpSpPr>
        <p:sp>
          <p:nvSpPr>
            <p:cNvPr id="89" name="Rectangle 88"/>
            <p:cNvSpPr/>
            <p:nvPr/>
          </p:nvSpPr>
          <p:spPr>
            <a:xfrm>
              <a:off x="1752600" y="3505200"/>
              <a:ext cx="381000" cy="33480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90" name="Rectangle 89"/>
            <p:cNvSpPr/>
            <p:nvPr/>
          </p:nvSpPr>
          <p:spPr>
            <a:xfrm>
              <a:off x="2133600" y="3505200"/>
              <a:ext cx="381000" cy="334804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95" name="Rectangle 94"/>
            <p:cNvSpPr/>
            <p:nvPr/>
          </p:nvSpPr>
          <p:spPr>
            <a:xfrm>
              <a:off x="2514600" y="3505200"/>
              <a:ext cx="381000" cy="334804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96" name="Rectangle 95"/>
            <p:cNvSpPr/>
            <p:nvPr/>
          </p:nvSpPr>
          <p:spPr>
            <a:xfrm>
              <a:off x="2895600" y="3505200"/>
              <a:ext cx="381000" cy="334804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sp>
        <p:nvSpPr>
          <p:cNvPr id="97" name="Rectangle 96"/>
          <p:cNvSpPr/>
          <p:nvPr/>
        </p:nvSpPr>
        <p:spPr>
          <a:xfrm>
            <a:off x="2819400" y="4922838"/>
            <a:ext cx="381000" cy="33496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3200400" y="4922838"/>
            <a:ext cx="381000" cy="33496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99" name="Rectangle 98"/>
          <p:cNvSpPr/>
          <p:nvPr/>
        </p:nvSpPr>
        <p:spPr>
          <a:xfrm>
            <a:off x="2438400" y="4922838"/>
            <a:ext cx="381000" cy="33496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grpSp>
        <p:nvGrpSpPr>
          <p:cNvPr id="31756" name="Group 40"/>
          <p:cNvGrpSpPr>
            <a:grpSpLocks/>
          </p:cNvGrpSpPr>
          <p:nvPr/>
        </p:nvGrpSpPr>
        <p:grpSpPr bwMode="auto">
          <a:xfrm>
            <a:off x="3962400" y="4922838"/>
            <a:ext cx="1524000" cy="334962"/>
            <a:chOff x="3962400" y="5227796"/>
            <a:chExt cx="1524000" cy="334804"/>
          </a:xfrm>
        </p:grpSpPr>
        <p:sp>
          <p:nvSpPr>
            <p:cNvPr id="82" name="Rectangle 81"/>
            <p:cNvSpPr/>
            <p:nvPr/>
          </p:nvSpPr>
          <p:spPr>
            <a:xfrm>
              <a:off x="3962400" y="5227796"/>
              <a:ext cx="381000" cy="334804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83" name="Rectangle 82"/>
            <p:cNvSpPr/>
            <p:nvPr/>
          </p:nvSpPr>
          <p:spPr>
            <a:xfrm>
              <a:off x="4343400" y="5227796"/>
              <a:ext cx="381000" cy="334804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00" name="Rectangle 99"/>
            <p:cNvSpPr/>
            <p:nvPr/>
          </p:nvSpPr>
          <p:spPr>
            <a:xfrm>
              <a:off x="4724400" y="5227796"/>
              <a:ext cx="381000" cy="334804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01" name="Rectangle 100"/>
            <p:cNvSpPr/>
            <p:nvPr/>
          </p:nvSpPr>
          <p:spPr>
            <a:xfrm>
              <a:off x="5105400" y="5227796"/>
              <a:ext cx="381000" cy="334804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sp>
        <p:nvSpPr>
          <p:cNvPr id="102" name="Rectangle 101"/>
          <p:cNvSpPr/>
          <p:nvPr/>
        </p:nvSpPr>
        <p:spPr>
          <a:xfrm>
            <a:off x="5638800" y="2286000"/>
            <a:ext cx="1676400" cy="503238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anchor="ctr"/>
          <a:lstStyle/>
          <a:p>
            <a:pPr algn="ctr">
              <a:defRPr/>
            </a:pPr>
            <a:r>
              <a:rPr lang="en-US" b="1" dirty="0">
                <a:solidFill>
                  <a:srgbClr val="0000FF"/>
                </a:solidFill>
              </a:rPr>
              <a:t>Thread 2</a:t>
            </a:r>
          </a:p>
        </p:txBody>
      </p:sp>
      <p:sp>
        <p:nvSpPr>
          <p:cNvPr id="104" name="Rectangle 103"/>
          <p:cNvSpPr/>
          <p:nvPr/>
        </p:nvSpPr>
        <p:spPr>
          <a:xfrm>
            <a:off x="5334000" y="2103438"/>
            <a:ext cx="2362200" cy="182880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grpSp>
        <p:nvGrpSpPr>
          <p:cNvPr id="6" name="Group 42"/>
          <p:cNvGrpSpPr>
            <a:grpSpLocks/>
          </p:cNvGrpSpPr>
          <p:nvPr/>
        </p:nvGrpSpPr>
        <p:grpSpPr bwMode="auto">
          <a:xfrm>
            <a:off x="5715000" y="3200400"/>
            <a:ext cx="1524000" cy="334963"/>
            <a:chOff x="5715000" y="3505200"/>
            <a:chExt cx="1524000" cy="334804"/>
          </a:xfrm>
        </p:grpSpPr>
        <p:sp>
          <p:nvSpPr>
            <p:cNvPr id="103" name="Rectangle 102"/>
            <p:cNvSpPr/>
            <p:nvPr/>
          </p:nvSpPr>
          <p:spPr>
            <a:xfrm>
              <a:off x="6096000" y="3505200"/>
              <a:ext cx="381000" cy="334804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07" name="Rectangle 106"/>
            <p:cNvSpPr/>
            <p:nvPr/>
          </p:nvSpPr>
          <p:spPr>
            <a:xfrm>
              <a:off x="6477000" y="3505200"/>
              <a:ext cx="381000" cy="334804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08" name="Rectangle 107"/>
            <p:cNvSpPr/>
            <p:nvPr/>
          </p:nvSpPr>
          <p:spPr>
            <a:xfrm>
              <a:off x="6858000" y="3505200"/>
              <a:ext cx="381000" cy="334804"/>
            </a:xfrm>
            <a:prstGeom prst="rect">
              <a:avLst/>
            </a:prstGeom>
            <a:solidFill>
              <a:srgbClr val="999999"/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09" name="Rectangle 108"/>
            <p:cNvSpPr/>
            <p:nvPr/>
          </p:nvSpPr>
          <p:spPr>
            <a:xfrm>
              <a:off x="5715000" y="3505200"/>
              <a:ext cx="381000" cy="334804"/>
            </a:xfrm>
            <a:prstGeom prst="rect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sp>
        <p:nvSpPr>
          <p:cNvPr id="47" name="Bent-Up Arrow 46"/>
          <p:cNvSpPr/>
          <p:nvPr/>
        </p:nvSpPr>
        <p:spPr>
          <a:xfrm>
            <a:off x="5486400" y="3581400"/>
            <a:ext cx="1295400" cy="1600200"/>
          </a:xfrm>
          <a:prstGeom prst="bentUpArrow">
            <a:avLst>
              <a:gd name="adj1" fmla="val 17280"/>
              <a:gd name="adj2" fmla="val 25000"/>
              <a:gd name="adj3" fmla="val 23958"/>
            </a:avLst>
          </a:prstGeom>
          <a:solidFill>
            <a:srgbClr val="336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1752600" y="3246438"/>
            <a:ext cx="381000" cy="334962"/>
          </a:xfrm>
          <a:prstGeom prst="rect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grpSp>
        <p:nvGrpSpPr>
          <p:cNvPr id="7" name="Group 54"/>
          <p:cNvGrpSpPr>
            <a:grpSpLocks/>
          </p:cNvGrpSpPr>
          <p:nvPr/>
        </p:nvGrpSpPr>
        <p:grpSpPr bwMode="auto">
          <a:xfrm>
            <a:off x="3276600" y="2971800"/>
            <a:ext cx="2438400" cy="457200"/>
            <a:chOff x="3276600" y="3201988"/>
            <a:chExt cx="2438400" cy="457200"/>
          </a:xfrm>
        </p:grpSpPr>
        <p:cxnSp>
          <p:nvCxnSpPr>
            <p:cNvPr id="51" name="Straight Connector 50"/>
            <p:cNvCxnSpPr/>
            <p:nvPr/>
          </p:nvCxnSpPr>
          <p:spPr>
            <a:xfrm>
              <a:off x="3276600" y="3657601"/>
              <a:ext cx="2438400" cy="1587"/>
            </a:xfrm>
            <a:prstGeom prst="line">
              <a:avLst/>
            </a:prstGeom>
            <a:ln w="63500">
              <a:solidFill>
                <a:srgbClr val="FF0000"/>
              </a:solidFill>
              <a:headEnd type="triangl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776" name="TextBox 51"/>
            <p:cNvSpPr txBox="1">
              <a:spLocks noChangeArrowheads="1"/>
            </p:cNvSpPr>
            <p:nvPr/>
          </p:nvSpPr>
          <p:spPr bwMode="auto">
            <a:xfrm>
              <a:off x="3733800" y="3201988"/>
              <a:ext cx="1097063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Geneva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Geneva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Geneva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Geneva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Geneva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eneva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eneva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eneva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eneva" charset="0"/>
                  <a:ea typeface="ＭＳ Ｐゴシック" charset="0"/>
                </a:defRPr>
              </a:lvl9pPr>
            </a:lstStyle>
            <a:p>
              <a:r>
                <a:rPr lang="en-US"/>
                <a:t>Invalidate</a:t>
              </a:r>
            </a:p>
          </p:txBody>
        </p:sp>
      </p:grpSp>
      <p:sp>
        <p:nvSpPr>
          <p:cNvPr id="55" name="Down Arrow 54"/>
          <p:cNvSpPr/>
          <p:nvPr/>
        </p:nvSpPr>
        <p:spPr>
          <a:xfrm rot="18424928">
            <a:off x="2628900" y="3167063"/>
            <a:ext cx="604837" cy="2497138"/>
          </a:xfrm>
          <a:prstGeom prst="downArrow">
            <a:avLst>
              <a:gd name="adj1" fmla="val 47566"/>
              <a:gd name="adj2" fmla="val 53124"/>
            </a:avLst>
          </a:prstGeom>
          <a:solidFill>
            <a:srgbClr val="336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 </a:t>
            </a:r>
          </a:p>
        </p:txBody>
      </p:sp>
      <p:sp>
        <p:nvSpPr>
          <p:cNvPr id="56" name="Rectangle 55"/>
          <p:cNvSpPr/>
          <p:nvPr/>
        </p:nvSpPr>
        <p:spPr>
          <a:xfrm>
            <a:off x="3962400" y="4922838"/>
            <a:ext cx="381000" cy="334962"/>
          </a:xfrm>
          <a:prstGeom prst="rect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58" name="Straight Connector 57"/>
          <p:cNvCxnSpPr/>
          <p:nvPr/>
        </p:nvCxnSpPr>
        <p:spPr>
          <a:xfrm rot="5400000">
            <a:off x="6896894" y="3010694"/>
            <a:ext cx="381000" cy="1588"/>
          </a:xfrm>
          <a:prstGeom prst="line">
            <a:avLst/>
          </a:prstGeom>
          <a:ln w="63500">
            <a:solidFill>
              <a:srgbClr val="000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" name="Group 42"/>
          <p:cNvGrpSpPr>
            <a:grpSpLocks/>
          </p:cNvGrpSpPr>
          <p:nvPr/>
        </p:nvGrpSpPr>
        <p:grpSpPr bwMode="auto">
          <a:xfrm>
            <a:off x="5715000" y="3200400"/>
            <a:ext cx="1524000" cy="334963"/>
            <a:chOff x="5715000" y="3505200"/>
            <a:chExt cx="1524000" cy="334804"/>
          </a:xfrm>
        </p:grpSpPr>
        <p:sp>
          <p:nvSpPr>
            <p:cNvPr id="60" name="Rectangle 59"/>
            <p:cNvSpPr/>
            <p:nvPr/>
          </p:nvSpPr>
          <p:spPr>
            <a:xfrm>
              <a:off x="6096000" y="3505200"/>
              <a:ext cx="381000" cy="334804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61" name="Rectangle 60"/>
            <p:cNvSpPr/>
            <p:nvPr/>
          </p:nvSpPr>
          <p:spPr>
            <a:xfrm>
              <a:off x="6477000" y="3505200"/>
              <a:ext cx="381000" cy="334804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62" name="Rectangle 61"/>
            <p:cNvSpPr/>
            <p:nvPr/>
          </p:nvSpPr>
          <p:spPr>
            <a:xfrm>
              <a:off x="6858000" y="3505200"/>
              <a:ext cx="381000" cy="334804"/>
            </a:xfrm>
            <a:prstGeom prst="rect">
              <a:avLst/>
            </a:prstGeom>
            <a:solidFill>
              <a:srgbClr val="0000FF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63" name="Rectangle 62"/>
            <p:cNvSpPr/>
            <p:nvPr/>
          </p:nvSpPr>
          <p:spPr>
            <a:xfrm>
              <a:off x="5715000" y="3505200"/>
              <a:ext cx="381000" cy="334804"/>
            </a:xfrm>
            <a:prstGeom prst="rect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sp>
        <p:nvSpPr>
          <p:cNvPr id="31767" name="TextBox 64"/>
          <p:cNvSpPr txBox="1">
            <a:spLocks noChangeArrowheads="1"/>
          </p:cNvSpPr>
          <p:nvPr/>
        </p:nvSpPr>
        <p:spPr bwMode="auto">
          <a:xfrm>
            <a:off x="273050" y="4876800"/>
            <a:ext cx="20129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Genev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Geneva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Geneva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Geneva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Genev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enev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enev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enev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eneva" charset="0"/>
                <a:ea typeface="ＭＳ Ｐゴシック" charset="0"/>
              </a:defRPr>
            </a:lvl9pPr>
          </a:lstStyle>
          <a:p>
            <a:r>
              <a:rPr lang="en-US" b="1"/>
              <a:t>Main Memory</a:t>
            </a:r>
          </a:p>
        </p:txBody>
      </p:sp>
      <p:sp>
        <p:nvSpPr>
          <p:cNvPr id="31769" name="TextBox 53"/>
          <p:cNvSpPr txBox="1">
            <a:spLocks noChangeArrowheads="1"/>
          </p:cNvSpPr>
          <p:nvPr/>
        </p:nvSpPr>
        <p:spPr bwMode="auto">
          <a:xfrm>
            <a:off x="1989138" y="1600200"/>
            <a:ext cx="1135062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Genev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Geneva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Geneva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Geneva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Genev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enev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enev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enev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eneva" charset="0"/>
                <a:ea typeface="ＭＳ Ｐゴシック" charset="0"/>
              </a:defRPr>
            </a:lvl9pPr>
          </a:lstStyle>
          <a:p>
            <a:r>
              <a:rPr lang="en-US" sz="2800" b="1"/>
              <a:t>Core 1</a:t>
            </a:r>
          </a:p>
        </p:txBody>
      </p:sp>
      <p:sp>
        <p:nvSpPr>
          <p:cNvPr id="31770" name="TextBox 56"/>
          <p:cNvSpPr txBox="1">
            <a:spLocks noChangeArrowheads="1"/>
          </p:cNvSpPr>
          <p:nvPr/>
        </p:nvSpPr>
        <p:spPr bwMode="auto">
          <a:xfrm>
            <a:off x="5943600" y="1533525"/>
            <a:ext cx="113506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Genev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Geneva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Geneva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Geneva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Genev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enev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enev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enev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eneva" charset="0"/>
                <a:ea typeface="ＭＳ Ｐゴシック" charset="0"/>
              </a:defRPr>
            </a:lvl9pPr>
          </a:lstStyle>
          <a:p>
            <a:r>
              <a:rPr lang="en-US" sz="2800" b="1"/>
              <a:t>Core 2</a:t>
            </a:r>
          </a:p>
        </p:txBody>
      </p:sp>
      <p:sp>
        <p:nvSpPr>
          <p:cNvPr id="48" name="Title 1"/>
          <p:cNvSpPr txBox="1">
            <a:spLocks/>
          </p:cNvSpPr>
          <p:nvPr/>
        </p:nvSpPr>
        <p:spPr>
          <a:xfrm>
            <a:off x="304800" y="228600"/>
            <a:ext cx="8839200" cy="5334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881C1C"/>
                </a:solidFill>
                <a:latin typeface="Calibri"/>
                <a:ea typeface="+mj-ea"/>
                <a:cs typeface="Calibri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881C1C"/>
                </a:solidFill>
                <a:latin typeface="Georgia" charset="0"/>
                <a:ea typeface="ＭＳ Ｐゴシック" charset="0"/>
                <a:cs typeface="ＭＳ Ｐゴシック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881C1C"/>
                </a:solidFill>
                <a:latin typeface="Georgia" charset="0"/>
                <a:ea typeface="ＭＳ Ｐゴシック" charset="0"/>
                <a:cs typeface="ＭＳ Ｐゴシック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881C1C"/>
                </a:solidFill>
                <a:latin typeface="Georgia" charset="0"/>
                <a:ea typeface="ＭＳ Ｐゴシック" charset="0"/>
                <a:cs typeface="ＭＳ Ｐゴシック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881C1C"/>
                </a:solidFill>
                <a:latin typeface="Georgia" charset="0"/>
                <a:ea typeface="ＭＳ Ｐゴシック" charset="0"/>
                <a:cs typeface="ＭＳ Ｐゴシック" charset="0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881C1C"/>
                </a:solidFill>
                <a:latin typeface="Georgia" charset="0"/>
                <a:ea typeface="ＭＳ Ｐゴシック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881C1C"/>
                </a:solidFill>
                <a:latin typeface="Georgia" charset="0"/>
                <a:ea typeface="ＭＳ Ｐゴシック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881C1C"/>
                </a:solidFill>
                <a:latin typeface="Georgia" charset="0"/>
                <a:ea typeface="ＭＳ Ｐゴシック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881C1C"/>
                </a:solidFill>
                <a:latin typeface="Georgia" charset="0"/>
                <a:ea typeface="ＭＳ Ｐゴシック" charset="0"/>
              </a:defRPr>
            </a:lvl9pPr>
          </a:lstStyle>
          <a:p>
            <a:r>
              <a:rPr lang="en-US" sz="4000" b="1" smtClean="0"/>
              <a:t>The Culprit: False Sharing</a:t>
            </a:r>
            <a:endParaRPr lang="en-US" sz="4000" b="1" dirty="0"/>
          </a:p>
        </p:txBody>
      </p:sp>
      <p:sp>
        <p:nvSpPr>
          <p:cNvPr id="2" name="TextBox 1"/>
          <p:cNvSpPr txBox="1"/>
          <p:nvPr/>
        </p:nvSpPr>
        <p:spPr>
          <a:xfrm>
            <a:off x="6934200" y="4038600"/>
            <a:ext cx="1143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0000"/>
                </a:solidFill>
                <a:latin typeface="Calibri"/>
                <a:cs typeface="Calibri"/>
              </a:rPr>
              <a:t>20x</a:t>
            </a:r>
            <a:endParaRPr lang="en-US" sz="4000" dirty="0">
              <a:solidFill>
                <a:srgbClr val="FF0000"/>
              </a:solidFill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55" grpId="0" animBg="1"/>
      <p:bldP spid="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 79"/>
          <p:cNvSpPr/>
          <p:nvPr/>
        </p:nvSpPr>
        <p:spPr>
          <a:xfrm>
            <a:off x="1676400" y="2286000"/>
            <a:ext cx="1676400" cy="503238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anchor="ctr"/>
          <a:lstStyle/>
          <a:p>
            <a:pPr algn="ctr">
              <a:defRPr/>
            </a:pPr>
            <a:r>
              <a:rPr lang="en-US" b="1" dirty="0">
                <a:solidFill>
                  <a:srgbClr val="FF0000"/>
                </a:solidFill>
              </a:rPr>
              <a:t>Process 1</a:t>
            </a:r>
          </a:p>
        </p:txBody>
      </p:sp>
      <p:sp>
        <p:nvSpPr>
          <p:cNvPr id="91" name="Rectangle 90"/>
          <p:cNvSpPr/>
          <p:nvPr/>
        </p:nvSpPr>
        <p:spPr>
          <a:xfrm>
            <a:off x="1371600" y="2103438"/>
            <a:ext cx="2362200" cy="182880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grpSp>
        <p:nvGrpSpPr>
          <p:cNvPr id="3" name="Group 41"/>
          <p:cNvGrpSpPr>
            <a:grpSpLocks/>
          </p:cNvGrpSpPr>
          <p:nvPr/>
        </p:nvGrpSpPr>
        <p:grpSpPr bwMode="auto">
          <a:xfrm>
            <a:off x="1752600" y="3276600"/>
            <a:ext cx="1524000" cy="334963"/>
            <a:chOff x="1828800" y="3581400"/>
            <a:chExt cx="1524000" cy="334804"/>
          </a:xfrm>
        </p:grpSpPr>
        <p:sp>
          <p:nvSpPr>
            <p:cNvPr id="89" name="Rectangle 88"/>
            <p:cNvSpPr/>
            <p:nvPr/>
          </p:nvSpPr>
          <p:spPr>
            <a:xfrm>
              <a:off x="1828800" y="3581400"/>
              <a:ext cx="381000" cy="334804"/>
            </a:xfrm>
            <a:prstGeom prst="rect">
              <a:avLst/>
            </a:prstGeom>
            <a:solidFill>
              <a:srgbClr val="999999"/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90" name="Rectangle 89"/>
            <p:cNvSpPr/>
            <p:nvPr/>
          </p:nvSpPr>
          <p:spPr>
            <a:xfrm>
              <a:off x="2209800" y="3581400"/>
              <a:ext cx="381000" cy="334804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95" name="Rectangle 94"/>
            <p:cNvSpPr/>
            <p:nvPr/>
          </p:nvSpPr>
          <p:spPr>
            <a:xfrm>
              <a:off x="2590800" y="3581400"/>
              <a:ext cx="381000" cy="334804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96" name="Rectangle 95"/>
            <p:cNvSpPr/>
            <p:nvPr/>
          </p:nvSpPr>
          <p:spPr>
            <a:xfrm>
              <a:off x="2971800" y="3581400"/>
              <a:ext cx="381000" cy="334804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grpSp>
        <p:nvGrpSpPr>
          <p:cNvPr id="32772" name="Group 1"/>
          <p:cNvGrpSpPr>
            <a:grpSpLocks/>
          </p:cNvGrpSpPr>
          <p:nvPr/>
        </p:nvGrpSpPr>
        <p:grpSpPr bwMode="auto">
          <a:xfrm>
            <a:off x="2438400" y="5984875"/>
            <a:ext cx="4572000" cy="334963"/>
            <a:chOff x="2438400" y="4922996"/>
            <a:chExt cx="4572000" cy="334804"/>
          </a:xfrm>
        </p:grpSpPr>
        <p:sp>
          <p:nvSpPr>
            <p:cNvPr id="81" name="Rectangle 80"/>
            <p:cNvSpPr/>
            <p:nvPr/>
          </p:nvSpPr>
          <p:spPr>
            <a:xfrm>
              <a:off x="3581400" y="4922996"/>
              <a:ext cx="381000" cy="334804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84" name="Rectangle 83"/>
            <p:cNvSpPr/>
            <p:nvPr/>
          </p:nvSpPr>
          <p:spPr>
            <a:xfrm>
              <a:off x="5486400" y="4922996"/>
              <a:ext cx="381000" cy="334804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85" name="Rectangle 84"/>
            <p:cNvSpPr/>
            <p:nvPr/>
          </p:nvSpPr>
          <p:spPr>
            <a:xfrm>
              <a:off x="5867400" y="4922996"/>
              <a:ext cx="381000" cy="334804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86" name="Rectangle 85"/>
            <p:cNvSpPr/>
            <p:nvPr/>
          </p:nvSpPr>
          <p:spPr>
            <a:xfrm>
              <a:off x="6248400" y="4922996"/>
              <a:ext cx="381000" cy="334804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87" name="Rectangle 86"/>
            <p:cNvSpPr/>
            <p:nvPr/>
          </p:nvSpPr>
          <p:spPr>
            <a:xfrm>
              <a:off x="6629400" y="4922996"/>
              <a:ext cx="381000" cy="334804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97" name="Rectangle 96"/>
            <p:cNvSpPr/>
            <p:nvPr/>
          </p:nvSpPr>
          <p:spPr>
            <a:xfrm>
              <a:off x="2819400" y="4922996"/>
              <a:ext cx="381000" cy="334804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98" name="Rectangle 97"/>
            <p:cNvSpPr/>
            <p:nvPr/>
          </p:nvSpPr>
          <p:spPr>
            <a:xfrm>
              <a:off x="3200400" y="4922996"/>
              <a:ext cx="381000" cy="334804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99" name="Rectangle 98"/>
            <p:cNvSpPr/>
            <p:nvPr/>
          </p:nvSpPr>
          <p:spPr>
            <a:xfrm>
              <a:off x="2438400" y="4922996"/>
              <a:ext cx="381000" cy="334804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grpSp>
          <p:nvGrpSpPr>
            <p:cNvPr id="32830" name="Group 40"/>
            <p:cNvGrpSpPr>
              <a:grpSpLocks/>
            </p:cNvGrpSpPr>
            <p:nvPr/>
          </p:nvGrpSpPr>
          <p:grpSpPr bwMode="auto">
            <a:xfrm>
              <a:off x="3962400" y="4922996"/>
              <a:ext cx="1524000" cy="334804"/>
              <a:chOff x="3962400" y="5227796"/>
              <a:chExt cx="1524000" cy="334804"/>
            </a:xfrm>
          </p:grpSpPr>
          <p:sp>
            <p:nvSpPr>
              <p:cNvPr id="82" name="Rectangle 81"/>
              <p:cNvSpPr/>
              <p:nvPr/>
            </p:nvSpPr>
            <p:spPr>
              <a:xfrm>
                <a:off x="3962400" y="5227796"/>
                <a:ext cx="381000" cy="334804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4343400" y="5227796"/>
                <a:ext cx="381000" cy="334804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4724400" y="5227796"/>
                <a:ext cx="381000" cy="334804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5105400" y="5227796"/>
                <a:ext cx="381000" cy="334804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</p:grpSp>
      </p:grpSp>
      <p:sp>
        <p:nvSpPr>
          <p:cNvPr id="102" name="Rectangle 101"/>
          <p:cNvSpPr/>
          <p:nvPr/>
        </p:nvSpPr>
        <p:spPr>
          <a:xfrm>
            <a:off x="5638800" y="2286000"/>
            <a:ext cx="1676400" cy="503238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anchor="ctr"/>
          <a:lstStyle/>
          <a:p>
            <a:pPr algn="ctr">
              <a:defRPr/>
            </a:pPr>
            <a:r>
              <a:rPr lang="en-US" b="1" dirty="0">
                <a:solidFill>
                  <a:srgbClr val="0000FF"/>
                </a:solidFill>
              </a:rPr>
              <a:t>Process 2</a:t>
            </a:r>
          </a:p>
        </p:txBody>
      </p:sp>
      <p:sp>
        <p:nvSpPr>
          <p:cNvPr id="104" name="Rectangle 103"/>
          <p:cNvSpPr/>
          <p:nvPr/>
        </p:nvSpPr>
        <p:spPr>
          <a:xfrm>
            <a:off x="5334000" y="2103438"/>
            <a:ext cx="2362200" cy="182880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1752600" y="3271838"/>
            <a:ext cx="381000" cy="334962"/>
          </a:xfrm>
          <a:prstGeom prst="rect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grpSp>
        <p:nvGrpSpPr>
          <p:cNvPr id="8" name="Group 42"/>
          <p:cNvGrpSpPr>
            <a:grpSpLocks/>
          </p:cNvGrpSpPr>
          <p:nvPr/>
        </p:nvGrpSpPr>
        <p:grpSpPr bwMode="auto">
          <a:xfrm>
            <a:off x="5715000" y="3246438"/>
            <a:ext cx="1524000" cy="334962"/>
            <a:chOff x="5715000" y="3505200"/>
            <a:chExt cx="1524000" cy="334804"/>
          </a:xfrm>
        </p:grpSpPr>
        <p:sp>
          <p:nvSpPr>
            <p:cNvPr id="60" name="Rectangle 59"/>
            <p:cNvSpPr/>
            <p:nvPr/>
          </p:nvSpPr>
          <p:spPr>
            <a:xfrm>
              <a:off x="6096000" y="3505200"/>
              <a:ext cx="381000" cy="334804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61" name="Rectangle 60"/>
            <p:cNvSpPr/>
            <p:nvPr/>
          </p:nvSpPr>
          <p:spPr>
            <a:xfrm>
              <a:off x="6477000" y="3505200"/>
              <a:ext cx="381000" cy="334804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62" name="Rectangle 61"/>
            <p:cNvSpPr/>
            <p:nvPr/>
          </p:nvSpPr>
          <p:spPr>
            <a:xfrm>
              <a:off x="6858000" y="3505200"/>
              <a:ext cx="381000" cy="334804"/>
            </a:xfrm>
            <a:prstGeom prst="rect">
              <a:avLst/>
            </a:prstGeom>
            <a:solidFill>
              <a:srgbClr val="999999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63" name="Rectangle 62"/>
            <p:cNvSpPr/>
            <p:nvPr/>
          </p:nvSpPr>
          <p:spPr>
            <a:xfrm>
              <a:off x="5715000" y="3505200"/>
              <a:ext cx="381000" cy="334804"/>
            </a:xfrm>
            <a:prstGeom prst="rect">
              <a:avLst/>
            </a:prstGeom>
            <a:solidFill>
              <a:srgbClr val="999999"/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sp>
        <p:nvSpPr>
          <p:cNvPr id="32777" name="TextBox 64"/>
          <p:cNvSpPr txBox="1">
            <a:spLocks noChangeArrowheads="1"/>
          </p:cNvSpPr>
          <p:nvPr/>
        </p:nvSpPr>
        <p:spPr bwMode="auto">
          <a:xfrm>
            <a:off x="273050" y="5905500"/>
            <a:ext cx="19907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Genev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Geneva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Geneva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Geneva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Genev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enev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enev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enev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eneva" charset="0"/>
                <a:ea typeface="ＭＳ Ｐゴシック" charset="0"/>
              </a:defRPr>
            </a:lvl9pPr>
          </a:lstStyle>
          <a:p>
            <a:r>
              <a:rPr lang="en-US" b="1"/>
              <a:t>Global State</a:t>
            </a:r>
          </a:p>
        </p:txBody>
      </p:sp>
      <p:sp>
        <p:nvSpPr>
          <p:cNvPr id="32779" name="TextBox 53"/>
          <p:cNvSpPr txBox="1">
            <a:spLocks noChangeArrowheads="1"/>
          </p:cNvSpPr>
          <p:nvPr/>
        </p:nvSpPr>
        <p:spPr bwMode="auto">
          <a:xfrm>
            <a:off x="1989138" y="1600200"/>
            <a:ext cx="1135062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Genev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Geneva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Geneva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Geneva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Genev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enev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enev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enev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eneva" charset="0"/>
                <a:ea typeface="ＭＳ Ｐゴシック" charset="0"/>
              </a:defRPr>
            </a:lvl9pPr>
          </a:lstStyle>
          <a:p>
            <a:r>
              <a:rPr lang="en-US" sz="2800" b="1"/>
              <a:t>Core 1</a:t>
            </a:r>
          </a:p>
        </p:txBody>
      </p:sp>
      <p:sp>
        <p:nvSpPr>
          <p:cNvPr id="32780" name="TextBox 56"/>
          <p:cNvSpPr txBox="1">
            <a:spLocks noChangeArrowheads="1"/>
          </p:cNvSpPr>
          <p:nvPr/>
        </p:nvSpPr>
        <p:spPr bwMode="auto">
          <a:xfrm>
            <a:off x="5943600" y="1533525"/>
            <a:ext cx="113506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Genev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Geneva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Geneva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Geneva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Genev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enev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enev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enev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eneva" charset="0"/>
                <a:ea typeface="ＭＳ Ｐゴシック" charset="0"/>
              </a:defRPr>
            </a:lvl9pPr>
          </a:lstStyle>
          <a:p>
            <a:r>
              <a:rPr lang="en-US" sz="2800" b="1"/>
              <a:t>Core 2</a:t>
            </a:r>
          </a:p>
        </p:txBody>
      </p:sp>
      <p:grpSp>
        <p:nvGrpSpPr>
          <p:cNvPr id="48" name="Group 47"/>
          <p:cNvGrpSpPr>
            <a:grpSpLocks/>
          </p:cNvGrpSpPr>
          <p:nvPr/>
        </p:nvGrpSpPr>
        <p:grpSpPr bwMode="auto">
          <a:xfrm>
            <a:off x="2432050" y="5260975"/>
            <a:ext cx="4572000" cy="334963"/>
            <a:chOff x="2438400" y="4922996"/>
            <a:chExt cx="4572000" cy="334804"/>
          </a:xfrm>
        </p:grpSpPr>
        <p:sp>
          <p:nvSpPr>
            <p:cNvPr id="53" name="Rectangle 52"/>
            <p:cNvSpPr/>
            <p:nvPr/>
          </p:nvSpPr>
          <p:spPr>
            <a:xfrm>
              <a:off x="3581400" y="4922996"/>
              <a:ext cx="381000" cy="334804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59" name="Rectangle 58"/>
            <p:cNvSpPr/>
            <p:nvPr/>
          </p:nvSpPr>
          <p:spPr>
            <a:xfrm>
              <a:off x="5486400" y="4922996"/>
              <a:ext cx="381000" cy="334804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64" name="Rectangle 63"/>
            <p:cNvSpPr/>
            <p:nvPr/>
          </p:nvSpPr>
          <p:spPr>
            <a:xfrm>
              <a:off x="5867400" y="4922996"/>
              <a:ext cx="381000" cy="334804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66" name="Rectangle 65"/>
            <p:cNvSpPr/>
            <p:nvPr/>
          </p:nvSpPr>
          <p:spPr>
            <a:xfrm>
              <a:off x="6248400" y="4922996"/>
              <a:ext cx="381000" cy="334804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67" name="Rectangle 66"/>
            <p:cNvSpPr/>
            <p:nvPr/>
          </p:nvSpPr>
          <p:spPr>
            <a:xfrm>
              <a:off x="6629400" y="4922996"/>
              <a:ext cx="381000" cy="334804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68" name="Rectangle 67"/>
            <p:cNvSpPr/>
            <p:nvPr/>
          </p:nvSpPr>
          <p:spPr>
            <a:xfrm>
              <a:off x="2819400" y="4922996"/>
              <a:ext cx="381000" cy="334804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69" name="Rectangle 68"/>
            <p:cNvSpPr/>
            <p:nvPr/>
          </p:nvSpPr>
          <p:spPr>
            <a:xfrm>
              <a:off x="3200400" y="4922996"/>
              <a:ext cx="381000" cy="334804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70" name="Rectangle 69"/>
            <p:cNvSpPr/>
            <p:nvPr/>
          </p:nvSpPr>
          <p:spPr>
            <a:xfrm>
              <a:off x="2438400" y="4922996"/>
              <a:ext cx="381000" cy="334804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grpSp>
          <p:nvGrpSpPr>
            <p:cNvPr id="32813" name="Group 40"/>
            <p:cNvGrpSpPr>
              <a:grpSpLocks/>
            </p:cNvGrpSpPr>
            <p:nvPr/>
          </p:nvGrpSpPr>
          <p:grpSpPr bwMode="auto">
            <a:xfrm>
              <a:off x="3962400" y="4922996"/>
              <a:ext cx="1524000" cy="334804"/>
              <a:chOff x="3962400" y="5227796"/>
              <a:chExt cx="1524000" cy="334804"/>
            </a:xfrm>
          </p:grpSpPr>
          <p:sp>
            <p:nvSpPr>
              <p:cNvPr id="72" name="Rectangle 71"/>
              <p:cNvSpPr/>
              <p:nvPr/>
            </p:nvSpPr>
            <p:spPr>
              <a:xfrm>
                <a:off x="3962400" y="5227796"/>
                <a:ext cx="381000" cy="334804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4343400" y="5227796"/>
                <a:ext cx="381000" cy="334804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4724400" y="5227796"/>
                <a:ext cx="381000" cy="334804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5105400" y="5227796"/>
                <a:ext cx="381000" cy="334804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</p:grpSp>
      </p:grpSp>
      <p:sp>
        <p:nvSpPr>
          <p:cNvPr id="32782" name="TextBox 75"/>
          <p:cNvSpPr txBox="1">
            <a:spLocks noChangeArrowheads="1"/>
          </p:cNvSpPr>
          <p:nvPr/>
        </p:nvSpPr>
        <p:spPr bwMode="auto">
          <a:xfrm>
            <a:off x="571500" y="5181600"/>
            <a:ext cx="163671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Genev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Geneva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Geneva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Geneva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Genev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enev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enev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enev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eneva" charset="0"/>
                <a:ea typeface="ＭＳ Ｐゴシック" charset="0"/>
              </a:defRPr>
            </a:lvl9pPr>
          </a:lstStyle>
          <a:p>
            <a:r>
              <a:rPr lang="en-US" b="1" dirty="0"/>
              <a:t>Process 2</a:t>
            </a:r>
          </a:p>
        </p:txBody>
      </p:sp>
      <p:grpSp>
        <p:nvGrpSpPr>
          <p:cNvPr id="77" name="Group 76"/>
          <p:cNvGrpSpPr>
            <a:grpSpLocks/>
          </p:cNvGrpSpPr>
          <p:nvPr/>
        </p:nvGrpSpPr>
        <p:grpSpPr bwMode="auto">
          <a:xfrm>
            <a:off x="2432050" y="4570413"/>
            <a:ext cx="4572000" cy="334962"/>
            <a:chOff x="2438400" y="4922996"/>
            <a:chExt cx="4572000" cy="334804"/>
          </a:xfrm>
        </p:grpSpPr>
        <p:sp>
          <p:nvSpPr>
            <p:cNvPr id="78" name="Rectangle 77"/>
            <p:cNvSpPr/>
            <p:nvPr/>
          </p:nvSpPr>
          <p:spPr>
            <a:xfrm>
              <a:off x="3581400" y="4922996"/>
              <a:ext cx="381000" cy="334804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79" name="Rectangle 78"/>
            <p:cNvSpPr/>
            <p:nvPr/>
          </p:nvSpPr>
          <p:spPr>
            <a:xfrm>
              <a:off x="5486400" y="4922996"/>
              <a:ext cx="381000" cy="334804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88" name="Rectangle 87"/>
            <p:cNvSpPr/>
            <p:nvPr/>
          </p:nvSpPr>
          <p:spPr>
            <a:xfrm>
              <a:off x="5867400" y="4922996"/>
              <a:ext cx="381000" cy="334804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92" name="Rectangle 91"/>
            <p:cNvSpPr/>
            <p:nvPr/>
          </p:nvSpPr>
          <p:spPr>
            <a:xfrm>
              <a:off x="6248400" y="4922996"/>
              <a:ext cx="381000" cy="334804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93" name="Rectangle 92"/>
            <p:cNvSpPr/>
            <p:nvPr/>
          </p:nvSpPr>
          <p:spPr>
            <a:xfrm>
              <a:off x="6629400" y="4922996"/>
              <a:ext cx="381000" cy="334804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94" name="Rectangle 93"/>
            <p:cNvSpPr/>
            <p:nvPr/>
          </p:nvSpPr>
          <p:spPr>
            <a:xfrm>
              <a:off x="2819400" y="4922996"/>
              <a:ext cx="381000" cy="334804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05" name="Rectangle 104"/>
            <p:cNvSpPr/>
            <p:nvPr/>
          </p:nvSpPr>
          <p:spPr>
            <a:xfrm>
              <a:off x="3200400" y="4922996"/>
              <a:ext cx="381000" cy="334804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06" name="Rectangle 105"/>
            <p:cNvSpPr/>
            <p:nvPr/>
          </p:nvSpPr>
          <p:spPr>
            <a:xfrm>
              <a:off x="2438400" y="4922996"/>
              <a:ext cx="381000" cy="334804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grpSp>
          <p:nvGrpSpPr>
            <p:cNvPr id="32800" name="Group 40"/>
            <p:cNvGrpSpPr>
              <a:grpSpLocks/>
            </p:cNvGrpSpPr>
            <p:nvPr/>
          </p:nvGrpSpPr>
          <p:grpSpPr bwMode="auto">
            <a:xfrm>
              <a:off x="3962400" y="4922996"/>
              <a:ext cx="1524000" cy="334804"/>
              <a:chOff x="3962400" y="5227796"/>
              <a:chExt cx="1524000" cy="334804"/>
            </a:xfrm>
          </p:grpSpPr>
          <p:sp>
            <p:nvSpPr>
              <p:cNvPr id="111" name="Rectangle 110"/>
              <p:cNvSpPr/>
              <p:nvPr/>
            </p:nvSpPr>
            <p:spPr>
              <a:xfrm>
                <a:off x="3962400" y="5227796"/>
                <a:ext cx="381000" cy="334804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4343400" y="5227796"/>
                <a:ext cx="381000" cy="334804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4724400" y="5227796"/>
                <a:ext cx="381000" cy="334804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5105400" y="5227796"/>
                <a:ext cx="381000" cy="334804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</p:grpSp>
      </p:grpSp>
      <p:sp>
        <p:nvSpPr>
          <p:cNvPr id="115" name="TextBox 114"/>
          <p:cNvSpPr txBox="1">
            <a:spLocks noChangeArrowheads="1"/>
          </p:cNvSpPr>
          <p:nvPr/>
        </p:nvSpPr>
        <p:spPr bwMode="auto">
          <a:xfrm>
            <a:off x="571500" y="4491038"/>
            <a:ext cx="1636713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Genev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Geneva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Geneva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Geneva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Genev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enev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enev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enev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eneva" charset="0"/>
                <a:ea typeface="ＭＳ Ｐゴシック" charset="0"/>
              </a:defRPr>
            </a:lvl9pPr>
          </a:lstStyle>
          <a:p>
            <a:r>
              <a:rPr lang="en-US" b="1"/>
              <a:t>Process 1</a:t>
            </a:r>
          </a:p>
        </p:txBody>
      </p:sp>
      <p:sp>
        <p:nvSpPr>
          <p:cNvPr id="116" name="Up Arrow 115"/>
          <p:cNvSpPr/>
          <p:nvPr/>
        </p:nvSpPr>
        <p:spPr>
          <a:xfrm>
            <a:off x="3048000" y="4876800"/>
            <a:ext cx="457200" cy="1066800"/>
          </a:xfrm>
          <a:prstGeom prst="upArrow">
            <a:avLst/>
          </a:prstGeom>
          <a:solidFill>
            <a:srgbClr val="336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17" name="Bent-Up Arrow 116"/>
          <p:cNvSpPr/>
          <p:nvPr/>
        </p:nvSpPr>
        <p:spPr>
          <a:xfrm flipH="1">
            <a:off x="2260600" y="3594100"/>
            <a:ext cx="1676400" cy="1223963"/>
          </a:xfrm>
          <a:prstGeom prst="bentUpArrow">
            <a:avLst>
              <a:gd name="adj1" fmla="val 14879"/>
              <a:gd name="adj2" fmla="val 23596"/>
              <a:gd name="adj3" fmla="val 29941"/>
            </a:avLst>
          </a:prstGeom>
          <a:solidFill>
            <a:srgbClr val="336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18" name="Up Arrow 117"/>
          <p:cNvSpPr/>
          <p:nvPr/>
        </p:nvSpPr>
        <p:spPr>
          <a:xfrm>
            <a:off x="5486400" y="5486400"/>
            <a:ext cx="457200" cy="457200"/>
          </a:xfrm>
          <a:prstGeom prst="upArrow">
            <a:avLst/>
          </a:prstGeom>
          <a:solidFill>
            <a:srgbClr val="336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19" name="Bent-Up Arrow 118"/>
          <p:cNvSpPr/>
          <p:nvPr/>
        </p:nvSpPr>
        <p:spPr>
          <a:xfrm>
            <a:off x="5511800" y="3581400"/>
            <a:ext cx="1117600" cy="1909763"/>
          </a:xfrm>
          <a:prstGeom prst="bentUpArrow">
            <a:avLst>
              <a:gd name="adj1" fmla="val 14879"/>
              <a:gd name="adj2" fmla="val 21810"/>
              <a:gd name="adj3" fmla="val 29941"/>
            </a:avLst>
          </a:prstGeom>
          <a:solidFill>
            <a:srgbClr val="336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20" name="Rectangle 119"/>
          <p:cNvSpPr/>
          <p:nvPr/>
        </p:nvSpPr>
        <p:spPr>
          <a:xfrm>
            <a:off x="6858000" y="3251200"/>
            <a:ext cx="381000" cy="334963"/>
          </a:xfrm>
          <a:prstGeom prst="rect">
            <a:avLst/>
          </a:prstGeom>
          <a:solidFill>
            <a:srgbClr val="0000FF"/>
          </a:solid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121" name="Straight Connector 120"/>
          <p:cNvCxnSpPr/>
          <p:nvPr/>
        </p:nvCxnSpPr>
        <p:spPr>
          <a:xfrm rot="5400000">
            <a:off x="1760538" y="3049588"/>
            <a:ext cx="439737" cy="1587"/>
          </a:xfrm>
          <a:prstGeom prst="line">
            <a:avLst/>
          </a:prstGeom>
          <a:ln w="63500">
            <a:solidFill>
              <a:srgbClr val="FF0000"/>
            </a:solidFill>
            <a:tailEnd type="triangle"/>
          </a:ln>
          <a:effectLst>
            <a:outerShdw blurRad="40000" dist="20000" dir="5400000" rotWithShape="0">
              <a:srgbClr val="FF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/>
          <p:cNvCxnSpPr/>
          <p:nvPr/>
        </p:nvCxnSpPr>
        <p:spPr>
          <a:xfrm rot="5400000">
            <a:off x="6846094" y="3036094"/>
            <a:ext cx="381000" cy="1588"/>
          </a:xfrm>
          <a:prstGeom prst="line">
            <a:avLst/>
          </a:prstGeom>
          <a:ln w="63500">
            <a:solidFill>
              <a:srgbClr val="000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8839200" cy="533400"/>
          </a:xfrm>
        </p:spPr>
        <p:txBody>
          <a:bodyPr/>
          <a:lstStyle/>
          <a:p>
            <a:r>
              <a:rPr lang="en-US" sz="4000" b="1" cap="small" dirty="0" smtClean="0"/>
              <a:t>Dthreads</a:t>
            </a:r>
            <a:r>
              <a:rPr lang="en-US" sz="4000" b="1" dirty="0" smtClean="0"/>
              <a:t>: Eliminates False Sharing!</a:t>
            </a:r>
            <a:endParaRPr lang="en-US" sz="4000" b="1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32782" grpId="0"/>
      <p:bldP spid="115" grpId="0"/>
      <p:bldP spid="116" grpId="0" animBg="1"/>
      <p:bldP spid="116" grpId="1" animBg="1"/>
      <p:bldP spid="118" grpId="0" animBg="1"/>
      <p:bldP spid="118" grpId="1" animBg="1"/>
      <p:bldP spid="119" grpId="0" animBg="1"/>
      <p:bldP spid="120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Chart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80245940"/>
              </p:ext>
            </p:extLst>
          </p:nvPr>
        </p:nvGraphicFramePr>
        <p:xfrm>
          <a:off x="0" y="76200"/>
          <a:ext cx="9144000" cy="6705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7650" name="Title 3"/>
          <p:cNvSpPr>
            <a:spLocks noGrp="1"/>
          </p:cNvSpPr>
          <p:nvPr>
            <p:ph type="title" idx="4294967295"/>
          </p:nvPr>
        </p:nvSpPr>
        <p:spPr bwMode="auto">
          <a:xfrm>
            <a:off x="457200" y="-609600"/>
            <a:ext cx="82296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dirty="0" smtClean="0">
                <a:latin typeface="Georgia" charset="0"/>
                <a:ea typeface="ＭＳ Ｐゴシック" charset="0"/>
              </a:rPr>
              <a:t>Dthreads detailed analysis</a:t>
            </a:r>
            <a:endParaRPr lang="en-US" dirty="0">
              <a:latin typeface="Georgia" charset="0"/>
              <a:ea typeface="ＭＳ Ｐゴシック" charset="0"/>
            </a:endParaRPr>
          </a:p>
        </p:txBody>
      </p:sp>
      <p:sp>
        <p:nvSpPr>
          <p:cNvPr id="4" name="Title 3"/>
          <p:cNvSpPr txBox="1">
            <a:spLocks/>
          </p:cNvSpPr>
          <p:nvPr/>
        </p:nvSpPr>
        <p:spPr bwMode="auto">
          <a:xfrm>
            <a:off x="457200" y="152400"/>
            <a:ext cx="82296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881C1C"/>
                </a:solidFill>
                <a:latin typeface="+mj-lt"/>
                <a:ea typeface="+mj-ea"/>
                <a:cs typeface="ＭＳ Ｐゴシック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881C1C"/>
                </a:solidFill>
                <a:latin typeface="Georgia" charset="0"/>
                <a:ea typeface="ＭＳ Ｐゴシック" charset="0"/>
                <a:cs typeface="ＭＳ Ｐゴシック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881C1C"/>
                </a:solidFill>
                <a:latin typeface="Georgia" charset="0"/>
                <a:ea typeface="ＭＳ Ｐゴシック" charset="0"/>
                <a:cs typeface="ＭＳ Ｐゴシック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881C1C"/>
                </a:solidFill>
                <a:latin typeface="Georgia" charset="0"/>
                <a:ea typeface="ＭＳ Ｐゴシック" charset="0"/>
                <a:cs typeface="ＭＳ Ｐゴシック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881C1C"/>
                </a:solidFill>
                <a:latin typeface="Georgia" charset="0"/>
                <a:ea typeface="ＭＳ Ｐゴシック" charset="0"/>
                <a:cs typeface="ＭＳ Ｐゴシック" charset="0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881C1C"/>
                </a:solidFill>
                <a:latin typeface="Georgia" charset="0"/>
                <a:ea typeface="ＭＳ Ｐゴシック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881C1C"/>
                </a:solidFill>
                <a:latin typeface="Georgia" charset="0"/>
                <a:ea typeface="ＭＳ Ｐゴシック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881C1C"/>
                </a:solidFill>
                <a:latin typeface="Georgia" charset="0"/>
                <a:ea typeface="ＭＳ Ｐゴシック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881C1C"/>
                </a:solidFill>
                <a:latin typeface="Georgia" charset="0"/>
                <a:ea typeface="ＭＳ Ｐゴシック" charset="0"/>
              </a:defRPr>
            </a:lvl9pPr>
          </a:lstStyle>
          <a:p>
            <a:r>
              <a:rPr lang="en-US" sz="4000" b="1" cap="small" dirty="0" smtClean="0">
                <a:latin typeface="Calibri"/>
                <a:ea typeface="ＭＳ Ｐゴシック" charset="0"/>
                <a:cs typeface="Calibri"/>
              </a:rPr>
              <a:t>Dthreads:</a:t>
            </a:r>
            <a:r>
              <a:rPr lang="en-US" sz="4000" b="1" dirty="0" smtClean="0">
                <a:latin typeface="Calibri"/>
                <a:ea typeface="ＭＳ Ｐゴシック" charset="0"/>
                <a:cs typeface="Calibri"/>
              </a:rPr>
              <a:t> Detailed </a:t>
            </a:r>
            <a:r>
              <a:rPr lang="en-US" sz="4000" b="1" dirty="0">
                <a:latin typeface="Calibri"/>
                <a:ea typeface="ＭＳ Ｐゴシック" charset="0"/>
                <a:cs typeface="Calibri"/>
              </a:rPr>
              <a:t>A</a:t>
            </a:r>
            <a:r>
              <a:rPr lang="en-US" sz="4000" b="1" dirty="0" smtClean="0">
                <a:latin typeface="Calibri"/>
                <a:ea typeface="ＭＳ Ｐゴシック" charset="0"/>
                <a:cs typeface="Calibri"/>
              </a:rPr>
              <a:t>nalysis</a:t>
            </a:r>
            <a:endParaRPr lang="en-US" sz="4000" b="1" dirty="0">
              <a:latin typeface="Calibri"/>
              <a:ea typeface="ＭＳ Ｐゴシック" charset="0"/>
              <a:cs typeface="Calibri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Chart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55897820"/>
              </p:ext>
            </p:extLst>
          </p:nvPr>
        </p:nvGraphicFramePr>
        <p:xfrm>
          <a:off x="0" y="76200"/>
          <a:ext cx="9144000" cy="6705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7650" name="Title 3"/>
          <p:cNvSpPr>
            <a:spLocks noGrp="1"/>
          </p:cNvSpPr>
          <p:nvPr>
            <p:ph type="title" idx="4294967295"/>
          </p:nvPr>
        </p:nvSpPr>
        <p:spPr bwMode="auto">
          <a:xfrm>
            <a:off x="457200" y="-609600"/>
            <a:ext cx="82296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dirty="0" smtClean="0">
                <a:latin typeface="Georgia" charset="0"/>
                <a:ea typeface="ＭＳ Ｐゴシック" charset="0"/>
              </a:rPr>
              <a:t>Dthreads detailed analysis</a:t>
            </a:r>
            <a:endParaRPr lang="en-US" dirty="0">
              <a:latin typeface="Georgia" charset="0"/>
              <a:ea typeface="ＭＳ Ｐゴシック" charset="0"/>
            </a:endParaRPr>
          </a:p>
        </p:txBody>
      </p:sp>
      <p:sp>
        <p:nvSpPr>
          <p:cNvPr id="4" name="Title 3"/>
          <p:cNvSpPr txBox="1">
            <a:spLocks/>
          </p:cNvSpPr>
          <p:nvPr/>
        </p:nvSpPr>
        <p:spPr bwMode="auto">
          <a:xfrm>
            <a:off x="457200" y="152400"/>
            <a:ext cx="82296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881C1C"/>
                </a:solidFill>
                <a:latin typeface="+mj-lt"/>
                <a:ea typeface="+mj-ea"/>
                <a:cs typeface="ＭＳ Ｐゴシック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881C1C"/>
                </a:solidFill>
                <a:latin typeface="Georgia" charset="0"/>
                <a:ea typeface="ＭＳ Ｐゴシック" charset="0"/>
                <a:cs typeface="ＭＳ Ｐゴシック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881C1C"/>
                </a:solidFill>
                <a:latin typeface="Georgia" charset="0"/>
                <a:ea typeface="ＭＳ Ｐゴシック" charset="0"/>
                <a:cs typeface="ＭＳ Ｐゴシック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881C1C"/>
                </a:solidFill>
                <a:latin typeface="Georgia" charset="0"/>
                <a:ea typeface="ＭＳ Ｐゴシック" charset="0"/>
                <a:cs typeface="ＭＳ Ｐゴシック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881C1C"/>
                </a:solidFill>
                <a:latin typeface="Georgia" charset="0"/>
                <a:ea typeface="ＭＳ Ｐゴシック" charset="0"/>
                <a:cs typeface="ＭＳ Ｐゴシック" charset="0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881C1C"/>
                </a:solidFill>
                <a:latin typeface="Georgia" charset="0"/>
                <a:ea typeface="ＭＳ Ｐゴシック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881C1C"/>
                </a:solidFill>
                <a:latin typeface="Georgia" charset="0"/>
                <a:ea typeface="ＭＳ Ｐゴシック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881C1C"/>
                </a:solidFill>
                <a:latin typeface="Georgia" charset="0"/>
                <a:ea typeface="ＭＳ Ｐゴシック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881C1C"/>
                </a:solidFill>
                <a:latin typeface="Georgia" charset="0"/>
                <a:ea typeface="ＭＳ Ｐゴシック" charset="0"/>
              </a:defRPr>
            </a:lvl9pPr>
          </a:lstStyle>
          <a:p>
            <a:r>
              <a:rPr lang="en-US" sz="4000" b="1" cap="small" dirty="0" smtClean="0">
                <a:latin typeface="Calibri"/>
                <a:ea typeface="ＭＳ Ｐゴシック" charset="0"/>
                <a:cs typeface="Calibri"/>
              </a:rPr>
              <a:t>Dthreads:</a:t>
            </a:r>
            <a:r>
              <a:rPr lang="en-US" sz="4000" b="1" dirty="0" smtClean="0">
                <a:latin typeface="Calibri"/>
                <a:ea typeface="ＭＳ Ｐゴシック" charset="0"/>
                <a:cs typeface="Calibri"/>
              </a:rPr>
              <a:t> Detailed </a:t>
            </a:r>
            <a:r>
              <a:rPr lang="en-US" sz="4000" b="1" dirty="0">
                <a:latin typeface="Calibri"/>
                <a:ea typeface="ＭＳ Ｐゴシック" charset="0"/>
                <a:cs typeface="Calibri"/>
              </a:rPr>
              <a:t>A</a:t>
            </a:r>
            <a:r>
              <a:rPr lang="en-US" sz="4000" b="1" dirty="0" smtClean="0">
                <a:latin typeface="Calibri"/>
                <a:ea typeface="ＭＳ Ｐゴシック" charset="0"/>
                <a:cs typeface="Calibri"/>
              </a:rPr>
              <a:t>nalysis</a:t>
            </a:r>
            <a:endParaRPr lang="en-US" sz="4000" b="1" dirty="0">
              <a:latin typeface="Calibri"/>
              <a:ea typeface="ＭＳ Ｐゴシック" charset="0"/>
              <a:cs typeface="Calibri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3530600" y="914400"/>
            <a:ext cx="533400" cy="3657600"/>
          </a:xfrm>
          <a:prstGeom prst="rect">
            <a:avLst/>
          </a:prstGeom>
          <a:solidFill>
            <a:srgbClr val="FFFF00">
              <a:alpha val="38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eneva" charset="0"/>
              <a:ea typeface="ＭＳ Ｐゴシック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5791200" y="914400"/>
            <a:ext cx="1905000" cy="3657600"/>
          </a:xfrm>
          <a:prstGeom prst="rect">
            <a:avLst/>
          </a:prstGeom>
          <a:solidFill>
            <a:srgbClr val="FFFF00">
              <a:alpha val="38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enev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83093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10000" y="2057400"/>
            <a:ext cx="160020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5" name="Straight Connector 4"/>
          <p:cNvCxnSpPr/>
          <p:nvPr/>
        </p:nvCxnSpPr>
        <p:spPr>
          <a:xfrm rot="5400000">
            <a:off x="-876847" y="3695454"/>
            <a:ext cx="3582194" cy="1287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rot="10800000">
            <a:off x="914400" y="5486400"/>
            <a:ext cx="7162800" cy="1964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3" name="Freeform 12"/>
          <p:cNvSpPr/>
          <p:nvPr/>
        </p:nvSpPr>
        <p:spPr>
          <a:xfrm>
            <a:off x="1066800" y="2362200"/>
            <a:ext cx="5486400" cy="2971800"/>
          </a:xfrm>
          <a:custGeom>
            <a:avLst/>
            <a:gdLst>
              <a:gd name="connsiteX0" fmla="*/ 0 w 2026023"/>
              <a:gd name="connsiteY0" fmla="*/ 591670 h 606612"/>
              <a:gd name="connsiteX1" fmla="*/ 833717 w 2026023"/>
              <a:gd name="connsiteY1" fmla="*/ 528917 h 606612"/>
              <a:gd name="connsiteX2" fmla="*/ 986117 w 2026023"/>
              <a:gd name="connsiteY2" fmla="*/ 519953 h 606612"/>
              <a:gd name="connsiteX3" fmla="*/ 1183341 w 2026023"/>
              <a:gd name="connsiteY3" fmla="*/ 519953 h 606612"/>
              <a:gd name="connsiteX4" fmla="*/ 2026023 w 2026023"/>
              <a:gd name="connsiteY4" fmla="*/ 0 h 606612"/>
              <a:gd name="connsiteX0" fmla="*/ 0 w 2026023"/>
              <a:gd name="connsiteY0" fmla="*/ 591670 h 606612"/>
              <a:gd name="connsiteX1" fmla="*/ 481283 w 2026023"/>
              <a:gd name="connsiteY1" fmla="*/ 528917 h 606612"/>
              <a:gd name="connsiteX2" fmla="*/ 986117 w 2026023"/>
              <a:gd name="connsiteY2" fmla="*/ 519953 h 606612"/>
              <a:gd name="connsiteX3" fmla="*/ 1183341 w 2026023"/>
              <a:gd name="connsiteY3" fmla="*/ 519953 h 606612"/>
              <a:gd name="connsiteX4" fmla="*/ 2026023 w 2026023"/>
              <a:gd name="connsiteY4" fmla="*/ 0 h 606612"/>
              <a:gd name="connsiteX0" fmla="*/ 0 w 2026023"/>
              <a:gd name="connsiteY0" fmla="*/ 591670 h 606612"/>
              <a:gd name="connsiteX1" fmla="*/ 481283 w 2026023"/>
              <a:gd name="connsiteY1" fmla="*/ 528917 h 606612"/>
              <a:gd name="connsiteX2" fmla="*/ 986117 w 2026023"/>
              <a:gd name="connsiteY2" fmla="*/ 519953 h 606612"/>
              <a:gd name="connsiteX3" fmla="*/ 1183341 w 2026023"/>
              <a:gd name="connsiteY3" fmla="*/ 519953 h 606612"/>
              <a:gd name="connsiteX4" fmla="*/ 2026023 w 2026023"/>
              <a:gd name="connsiteY4" fmla="*/ 0 h 606612"/>
              <a:gd name="connsiteX0" fmla="*/ 0 w 2026023"/>
              <a:gd name="connsiteY0" fmla="*/ 591670 h 591670"/>
              <a:gd name="connsiteX1" fmla="*/ 481283 w 2026023"/>
              <a:gd name="connsiteY1" fmla="*/ 528917 h 591670"/>
              <a:gd name="connsiteX2" fmla="*/ 986117 w 2026023"/>
              <a:gd name="connsiteY2" fmla="*/ 519953 h 591670"/>
              <a:gd name="connsiteX3" fmla="*/ 1091225 w 2026023"/>
              <a:gd name="connsiteY3" fmla="*/ 308010 h 591670"/>
              <a:gd name="connsiteX4" fmla="*/ 1183341 w 2026023"/>
              <a:gd name="connsiteY4" fmla="*/ 519953 h 591670"/>
              <a:gd name="connsiteX5" fmla="*/ 2026023 w 2026023"/>
              <a:gd name="connsiteY5" fmla="*/ 0 h 591670"/>
              <a:gd name="connsiteX0" fmla="*/ 0 w 2026023"/>
              <a:gd name="connsiteY0" fmla="*/ 591670 h 591670"/>
              <a:gd name="connsiteX1" fmla="*/ 481283 w 2026023"/>
              <a:gd name="connsiteY1" fmla="*/ 528917 h 591670"/>
              <a:gd name="connsiteX2" fmla="*/ 922038 w 2026023"/>
              <a:gd name="connsiteY2" fmla="*/ 373924 h 591670"/>
              <a:gd name="connsiteX3" fmla="*/ 1091225 w 2026023"/>
              <a:gd name="connsiteY3" fmla="*/ 308010 h 591670"/>
              <a:gd name="connsiteX4" fmla="*/ 1183341 w 2026023"/>
              <a:gd name="connsiteY4" fmla="*/ 519953 h 591670"/>
              <a:gd name="connsiteX5" fmla="*/ 2026023 w 2026023"/>
              <a:gd name="connsiteY5" fmla="*/ 0 h 591670"/>
              <a:gd name="connsiteX0" fmla="*/ 0 w 2026023"/>
              <a:gd name="connsiteY0" fmla="*/ 591670 h 591670"/>
              <a:gd name="connsiteX1" fmla="*/ 481283 w 2026023"/>
              <a:gd name="connsiteY1" fmla="*/ 528917 h 591670"/>
              <a:gd name="connsiteX2" fmla="*/ 922038 w 2026023"/>
              <a:gd name="connsiteY2" fmla="*/ 373924 h 591670"/>
              <a:gd name="connsiteX3" fmla="*/ 1091225 w 2026023"/>
              <a:gd name="connsiteY3" fmla="*/ 308010 h 591670"/>
              <a:gd name="connsiteX4" fmla="*/ 1631893 w 2026023"/>
              <a:gd name="connsiteY4" fmla="*/ 81867 h 591670"/>
              <a:gd name="connsiteX5" fmla="*/ 2026023 w 2026023"/>
              <a:gd name="connsiteY5" fmla="*/ 0 h 591670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922038 w 2026023"/>
              <a:gd name="connsiteY2" fmla="*/ 686842 h 904588"/>
              <a:gd name="connsiteX3" fmla="*/ 1091225 w 2026023"/>
              <a:gd name="connsiteY3" fmla="*/ 620928 h 904588"/>
              <a:gd name="connsiteX4" fmla="*/ 1631893 w 2026023"/>
              <a:gd name="connsiteY4" fmla="*/ 394785 h 904588"/>
              <a:gd name="connsiteX5" fmla="*/ 2026023 w 2026023"/>
              <a:gd name="connsiteY5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922038 w 2026023"/>
              <a:gd name="connsiteY2" fmla="*/ 686842 h 904588"/>
              <a:gd name="connsiteX3" fmla="*/ 1091225 w 2026023"/>
              <a:gd name="connsiteY3" fmla="*/ 620928 h 904588"/>
              <a:gd name="connsiteX4" fmla="*/ 1631893 w 2026023"/>
              <a:gd name="connsiteY4" fmla="*/ 394785 h 904588"/>
              <a:gd name="connsiteX5" fmla="*/ 1892211 w 2026023"/>
              <a:gd name="connsiteY5" fmla="*/ 330098 h 904588"/>
              <a:gd name="connsiteX6" fmla="*/ 2026023 w 2026023"/>
              <a:gd name="connsiteY6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922038 w 2026023"/>
              <a:gd name="connsiteY2" fmla="*/ 686842 h 904588"/>
              <a:gd name="connsiteX3" fmla="*/ 1091225 w 2026023"/>
              <a:gd name="connsiteY3" fmla="*/ 620928 h 904588"/>
              <a:gd name="connsiteX4" fmla="*/ 1631893 w 2026023"/>
              <a:gd name="connsiteY4" fmla="*/ 519953 h 904588"/>
              <a:gd name="connsiteX5" fmla="*/ 1892211 w 2026023"/>
              <a:gd name="connsiteY5" fmla="*/ 330098 h 904588"/>
              <a:gd name="connsiteX6" fmla="*/ 2026023 w 2026023"/>
              <a:gd name="connsiteY6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922038 w 2026023"/>
              <a:gd name="connsiteY2" fmla="*/ 686842 h 904588"/>
              <a:gd name="connsiteX3" fmla="*/ 1091225 w 2026023"/>
              <a:gd name="connsiteY3" fmla="*/ 725234 h 904588"/>
              <a:gd name="connsiteX4" fmla="*/ 1631893 w 2026023"/>
              <a:gd name="connsiteY4" fmla="*/ 519953 h 904588"/>
              <a:gd name="connsiteX5" fmla="*/ 1892211 w 2026023"/>
              <a:gd name="connsiteY5" fmla="*/ 330098 h 904588"/>
              <a:gd name="connsiteX6" fmla="*/ 2026023 w 2026023"/>
              <a:gd name="connsiteY6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857959 w 2026023"/>
              <a:gd name="connsiteY2" fmla="*/ 812010 h 904588"/>
              <a:gd name="connsiteX3" fmla="*/ 1091225 w 2026023"/>
              <a:gd name="connsiteY3" fmla="*/ 725234 h 904588"/>
              <a:gd name="connsiteX4" fmla="*/ 1631893 w 2026023"/>
              <a:gd name="connsiteY4" fmla="*/ 519953 h 904588"/>
              <a:gd name="connsiteX5" fmla="*/ 1892211 w 2026023"/>
              <a:gd name="connsiteY5" fmla="*/ 330098 h 904588"/>
              <a:gd name="connsiteX6" fmla="*/ 2026023 w 2026023"/>
              <a:gd name="connsiteY6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631893 w 2026023"/>
              <a:gd name="connsiteY5" fmla="*/ 519953 h 904588"/>
              <a:gd name="connsiteX6" fmla="*/ 1892211 w 2026023"/>
              <a:gd name="connsiteY6" fmla="*/ 330098 h 904588"/>
              <a:gd name="connsiteX7" fmla="*/ 2026023 w 2026023"/>
              <a:gd name="connsiteY7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631893 w 2026023"/>
              <a:gd name="connsiteY5" fmla="*/ 519953 h 904588"/>
              <a:gd name="connsiteX6" fmla="*/ 1892211 w 2026023"/>
              <a:gd name="connsiteY6" fmla="*/ 330098 h 904588"/>
              <a:gd name="connsiteX7" fmla="*/ 2026023 w 2026023"/>
              <a:gd name="connsiteY7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631893 w 2026023"/>
              <a:gd name="connsiteY5" fmla="*/ 519953 h 904588"/>
              <a:gd name="connsiteX6" fmla="*/ 1892211 w 2026023"/>
              <a:gd name="connsiteY6" fmla="*/ 476127 h 904588"/>
              <a:gd name="connsiteX7" fmla="*/ 2026023 w 2026023"/>
              <a:gd name="connsiteY7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599854 w 2026023"/>
              <a:gd name="connsiteY5" fmla="*/ 645121 h 904588"/>
              <a:gd name="connsiteX6" fmla="*/ 1892211 w 2026023"/>
              <a:gd name="connsiteY6" fmla="*/ 476127 h 904588"/>
              <a:gd name="connsiteX7" fmla="*/ 2026023 w 2026023"/>
              <a:gd name="connsiteY7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27146 w 2026023"/>
              <a:gd name="connsiteY4" fmla="*/ 808679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33458 w 2026023"/>
              <a:gd name="connsiteY3" fmla="*/ 837780 h 904588"/>
              <a:gd name="connsiteX4" fmla="*/ 1027146 w 2026023"/>
              <a:gd name="connsiteY4" fmla="*/ 808679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33458 w 2026023"/>
              <a:gd name="connsiteY3" fmla="*/ 859868 h 904588"/>
              <a:gd name="connsiteX4" fmla="*/ 1027146 w 2026023"/>
              <a:gd name="connsiteY4" fmla="*/ 808679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77398 h 904588"/>
              <a:gd name="connsiteX3" fmla="*/ 833458 w 2026023"/>
              <a:gd name="connsiteY3" fmla="*/ 859868 h 904588"/>
              <a:gd name="connsiteX4" fmla="*/ 1027146 w 2026023"/>
              <a:gd name="connsiteY4" fmla="*/ 808679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26023" h="904588">
                <a:moveTo>
                  <a:pt x="0" y="904588"/>
                </a:moveTo>
                <a:lnTo>
                  <a:pt x="481283" y="904419"/>
                </a:lnTo>
                <a:lnTo>
                  <a:pt x="665289" y="877398"/>
                </a:lnTo>
                <a:cubicBezTo>
                  <a:pt x="723985" y="866292"/>
                  <a:pt x="767809" y="866208"/>
                  <a:pt x="833458" y="859868"/>
                </a:cubicBezTo>
                <a:cubicBezTo>
                  <a:pt x="919095" y="857819"/>
                  <a:pt x="903497" y="836494"/>
                  <a:pt x="1027146" y="808679"/>
                </a:cubicBezTo>
                <a:cubicBezTo>
                  <a:pt x="1067594" y="794012"/>
                  <a:pt x="1101316" y="792989"/>
                  <a:pt x="1196767" y="765729"/>
                </a:cubicBezTo>
                <a:cubicBezTo>
                  <a:pt x="1292218" y="738469"/>
                  <a:pt x="1483947" y="693388"/>
                  <a:pt x="1599854" y="645121"/>
                </a:cubicBezTo>
                <a:cubicBezTo>
                  <a:pt x="1715761" y="596854"/>
                  <a:pt x="1826523" y="541925"/>
                  <a:pt x="1892211" y="476127"/>
                </a:cubicBezTo>
                <a:lnTo>
                  <a:pt x="2026023" y="0"/>
                </a:lnTo>
              </a:path>
            </a:pathLst>
          </a:cu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/>
          <p:cNvSpPr/>
          <p:nvPr/>
        </p:nvSpPr>
        <p:spPr>
          <a:xfrm>
            <a:off x="4114800" y="5867400"/>
            <a:ext cx="990600" cy="304800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57600" y="2057400"/>
            <a:ext cx="1743247" cy="1981200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/>
          </p:nvPr>
        </p:nvSpPr>
        <p:spPr bwMode="auto">
          <a:xfrm>
            <a:off x="304800" y="152400"/>
            <a:ext cx="8839200" cy="533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z="4000" dirty="0" smtClean="0">
                <a:solidFill>
                  <a:schemeClr val="bg1"/>
                </a:solidFill>
                <a:ea typeface="ＭＳ Ｐゴシック" charset="0"/>
              </a:rPr>
              <a:t>And it was Good.</a:t>
            </a:r>
            <a:endParaRPr lang="en-US" sz="4000" dirty="0">
              <a:solidFill>
                <a:schemeClr val="bg1"/>
              </a:solidFill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2847153"/>
      </p:ext>
    </p:extLst>
  </p:cSld>
  <p:clrMapOvr>
    <a:masterClrMapping/>
  </p:clrMapOvr>
  <p:transition xmlns:p14="http://schemas.microsoft.com/office/powerpoint/2010/main" spd="slow">
    <p:wipe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Chart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79964249"/>
              </p:ext>
            </p:extLst>
          </p:nvPr>
        </p:nvGraphicFramePr>
        <p:xfrm>
          <a:off x="0" y="76200"/>
          <a:ext cx="9144000" cy="6705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7650" name="Title 3"/>
          <p:cNvSpPr>
            <a:spLocks noGrp="1"/>
          </p:cNvSpPr>
          <p:nvPr>
            <p:ph type="title" idx="4294967295"/>
          </p:nvPr>
        </p:nvSpPr>
        <p:spPr bwMode="auto">
          <a:xfrm>
            <a:off x="457200" y="-609600"/>
            <a:ext cx="82296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dirty="0" smtClean="0">
                <a:latin typeface="Georgia" charset="0"/>
                <a:ea typeface="ＭＳ Ｐゴシック" charset="0"/>
              </a:rPr>
              <a:t>Dthreads detailed analysis</a:t>
            </a:r>
            <a:endParaRPr lang="en-US" dirty="0">
              <a:latin typeface="Georgia" charset="0"/>
              <a:ea typeface="ＭＳ Ｐゴシック" charset="0"/>
            </a:endParaRPr>
          </a:p>
        </p:txBody>
      </p:sp>
      <p:sp>
        <p:nvSpPr>
          <p:cNvPr id="4" name="Title 3"/>
          <p:cNvSpPr txBox="1">
            <a:spLocks/>
          </p:cNvSpPr>
          <p:nvPr/>
        </p:nvSpPr>
        <p:spPr bwMode="auto">
          <a:xfrm>
            <a:off x="457200" y="152400"/>
            <a:ext cx="82296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881C1C"/>
                </a:solidFill>
                <a:latin typeface="+mj-lt"/>
                <a:ea typeface="+mj-ea"/>
                <a:cs typeface="ＭＳ Ｐゴシック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881C1C"/>
                </a:solidFill>
                <a:latin typeface="Georgia" charset="0"/>
                <a:ea typeface="ＭＳ Ｐゴシック" charset="0"/>
                <a:cs typeface="ＭＳ Ｐゴシック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881C1C"/>
                </a:solidFill>
                <a:latin typeface="Georgia" charset="0"/>
                <a:ea typeface="ＭＳ Ｐゴシック" charset="0"/>
                <a:cs typeface="ＭＳ Ｐゴシック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881C1C"/>
                </a:solidFill>
                <a:latin typeface="Georgia" charset="0"/>
                <a:ea typeface="ＭＳ Ｐゴシック" charset="0"/>
                <a:cs typeface="ＭＳ Ｐゴシック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881C1C"/>
                </a:solidFill>
                <a:latin typeface="Georgia" charset="0"/>
                <a:ea typeface="ＭＳ Ｐゴシック" charset="0"/>
                <a:cs typeface="ＭＳ Ｐゴシック" charset="0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881C1C"/>
                </a:solidFill>
                <a:latin typeface="Georgia" charset="0"/>
                <a:ea typeface="ＭＳ Ｐゴシック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881C1C"/>
                </a:solidFill>
                <a:latin typeface="Georgia" charset="0"/>
                <a:ea typeface="ＭＳ Ｐゴシック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881C1C"/>
                </a:solidFill>
                <a:latin typeface="Georgia" charset="0"/>
                <a:ea typeface="ＭＳ Ｐゴシック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881C1C"/>
                </a:solidFill>
                <a:latin typeface="Georgia" charset="0"/>
                <a:ea typeface="ＭＳ Ｐゴシック" charset="0"/>
              </a:defRPr>
            </a:lvl9pPr>
          </a:lstStyle>
          <a:p>
            <a:r>
              <a:rPr lang="en-US" sz="4000" b="1" cap="small" dirty="0" smtClean="0">
                <a:latin typeface="Calibri"/>
                <a:ea typeface="ＭＳ Ｐゴシック" charset="0"/>
                <a:cs typeface="Calibri"/>
              </a:rPr>
              <a:t>Dthreads:</a:t>
            </a:r>
            <a:r>
              <a:rPr lang="en-US" sz="4000" b="1" dirty="0" smtClean="0">
                <a:latin typeface="Calibri"/>
                <a:ea typeface="ＭＳ Ｐゴシック" charset="0"/>
                <a:cs typeface="Calibri"/>
              </a:rPr>
              <a:t> Detailed </a:t>
            </a:r>
            <a:r>
              <a:rPr lang="en-US" sz="4000" b="1" dirty="0">
                <a:latin typeface="Calibri"/>
                <a:ea typeface="ＭＳ Ｐゴシック" charset="0"/>
                <a:cs typeface="Calibri"/>
              </a:rPr>
              <a:t>A</a:t>
            </a:r>
            <a:r>
              <a:rPr lang="en-US" sz="4000" b="1" dirty="0" smtClean="0">
                <a:latin typeface="Calibri"/>
                <a:ea typeface="ＭＳ Ｐゴシック" charset="0"/>
                <a:cs typeface="Calibri"/>
              </a:rPr>
              <a:t>nalysis</a:t>
            </a:r>
            <a:endParaRPr lang="en-US" sz="4000" b="1" dirty="0">
              <a:latin typeface="Calibri"/>
              <a:ea typeface="ＭＳ Ｐゴシック" charset="0"/>
              <a:cs typeface="Calibri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1244600" y="914400"/>
            <a:ext cx="533400" cy="3657600"/>
          </a:xfrm>
          <a:prstGeom prst="rect">
            <a:avLst/>
          </a:prstGeom>
          <a:solidFill>
            <a:srgbClr val="FFFF00">
              <a:alpha val="38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eneva" charset="0"/>
              <a:ea typeface="ＭＳ Ｐゴシック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2171700" y="914400"/>
            <a:ext cx="533400" cy="3657600"/>
          </a:xfrm>
          <a:prstGeom prst="rect">
            <a:avLst/>
          </a:prstGeom>
          <a:solidFill>
            <a:srgbClr val="FFFF00">
              <a:alpha val="38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eneva" charset="0"/>
              <a:ea typeface="ＭＳ Ｐゴシック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3987800" y="914400"/>
            <a:ext cx="533400" cy="3657600"/>
          </a:xfrm>
          <a:prstGeom prst="rect">
            <a:avLst/>
          </a:prstGeom>
          <a:solidFill>
            <a:srgbClr val="FFFF00">
              <a:alpha val="38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enev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48523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Chart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9647518"/>
              </p:ext>
            </p:extLst>
          </p:nvPr>
        </p:nvGraphicFramePr>
        <p:xfrm>
          <a:off x="0" y="76200"/>
          <a:ext cx="9144000" cy="6705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8674" name="Title 3"/>
          <p:cNvSpPr>
            <a:spLocks noGrp="1"/>
          </p:cNvSpPr>
          <p:nvPr>
            <p:ph type="title" idx="4294967295"/>
          </p:nvPr>
        </p:nvSpPr>
        <p:spPr bwMode="auto">
          <a:xfrm>
            <a:off x="457200" y="-609600"/>
            <a:ext cx="82296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dirty="0">
                <a:latin typeface="Georgia" charset="0"/>
                <a:ea typeface="ＭＳ Ｐゴシック" charset="0"/>
              </a:rPr>
              <a:t>Scalability</a:t>
            </a:r>
          </a:p>
        </p:txBody>
      </p:sp>
      <p:sp>
        <p:nvSpPr>
          <p:cNvPr id="4" name="Title 3"/>
          <p:cNvSpPr txBox="1">
            <a:spLocks/>
          </p:cNvSpPr>
          <p:nvPr/>
        </p:nvSpPr>
        <p:spPr bwMode="auto">
          <a:xfrm>
            <a:off x="457200" y="152400"/>
            <a:ext cx="82296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881C1C"/>
                </a:solidFill>
                <a:latin typeface="+mj-lt"/>
                <a:ea typeface="+mj-ea"/>
                <a:cs typeface="ＭＳ Ｐゴシック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881C1C"/>
                </a:solidFill>
                <a:latin typeface="Georgia" charset="0"/>
                <a:ea typeface="ＭＳ Ｐゴシック" charset="0"/>
                <a:cs typeface="ＭＳ Ｐゴシック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881C1C"/>
                </a:solidFill>
                <a:latin typeface="Georgia" charset="0"/>
                <a:ea typeface="ＭＳ Ｐゴシック" charset="0"/>
                <a:cs typeface="ＭＳ Ｐゴシック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881C1C"/>
                </a:solidFill>
                <a:latin typeface="Georgia" charset="0"/>
                <a:ea typeface="ＭＳ Ｐゴシック" charset="0"/>
                <a:cs typeface="ＭＳ Ｐゴシック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881C1C"/>
                </a:solidFill>
                <a:latin typeface="Georgia" charset="0"/>
                <a:ea typeface="ＭＳ Ｐゴシック" charset="0"/>
                <a:cs typeface="ＭＳ Ｐゴシック" charset="0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881C1C"/>
                </a:solidFill>
                <a:latin typeface="Georgia" charset="0"/>
                <a:ea typeface="ＭＳ Ｐゴシック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881C1C"/>
                </a:solidFill>
                <a:latin typeface="Georgia" charset="0"/>
                <a:ea typeface="ＭＳ Ｐゴシック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881C1C"/>
                </a:solidFill>
                <a:latin typeface="Georgia" charset="0"/>
                <a:ea typeface="ＭＳ Ｐゴシック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881C1C"/>
                </a:solidFill>
                <a:latin typeface="Georgia" charset="0"/>
                <a:ea typeface="ＭＳ Ｐゴシック" charset="0"/>
              </a:defRPr>
            </a:lvl9pPr>
          </a:lstStyle>
          <a:p>
            <a:r>
              <a:rPr lang="en-US" sz="4000" b="1" cap="small" dirty="0" smtClean="0">
                <a:latin typeface="Calibri"/>
                <a:ea typeface="ＭＳ Ｐゴシック" charset="0"/>
                <a:cs typeface="Calibri"/>
              </a:rPr>
              <a:t>Dthreads</a:t>
            </a:r>
            <a:r>
              <a:rPr lang="en-US" sz="4000" b="1" dirty="0" smtClean="0">
                <a:latin typeface="Calibri"/>
                <a:ea typeface="ＭＳ Ｐゴシック" charset="0"/>
                <a:cs typeface="Calibri"/>
              </a:rPr>
              <a:t>: Scalable Determinism</a:t>
            </a:r>
            <a:endParaRPr lang="en-US" sz="4000" b="1" dirty="0">
              <a:latin typeface="Calibri"/>
              <a:ea typeface="ＭＳ Ｐゴシック" charset="0"/>
              <a:cs typeface="Calibri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Chart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24357471"/>
              </p:ext>
            </p:extLst>
          </p:nvPr>
        </p:nvGraphicFramePr>
        <p:xfrm>
          <a:off x="0" y="76200"/>
          <a:ext cx="9144000" cy="6705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8674" name="Title 3"/>
          <p:cNvSpPr>
            <a:spLocks noGrp="1"/>
          </p:cNvSpPr>
          <p:nvPr>
            <p:ph type="title" idx="4294967295"/>
          </p:nvPr>
        </p:nvSpPr>
        <p:spPr bwMode="auto">
          <a:xfrm>
            <a:off x="457200" y="-609600"/>
            <a:ext cx="82296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dirty="0">
                <a:latin typeface="Georgia" charset="0"/>
                <a:ea typeface="ＭＳ Ｐゴシック" charset="0"/>
              </a:rPr>
              <a:t>Scalability</a:t>
            </a:r>
          </a:p>
        </p:txBody>
      </p:sp>
      <p:sp>
        <p:nvSpPr>
          <p:cNvPr id="4" name="Title 3"/>
          <p:cNvSpPr txBox="1">
            <a:spLocks/>
          </p:cNvSpPr>
          <p:nvPr/>
        </p:nvSpPr>
        <p:spPr bwMode="auto">
          <a:xfrm>
            <a:off x="457200" y="152400"/>
            <a:ext cx="82296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881C1C"/>
                </a:solidFill>
                <a:latin typeface="+mj-lt"/>
                <a:ea typeface="+mj-ea"/>
                <a:cs typeface="ＭＳ Ｐゴシック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881C1C"/>
                </a:solidFill>
                <a:latin typeface="Georgia" charset="0"/>
                <a:ea typeface="ＭＳ Ｐゴシック" charset="0"/>
                <a:cs typeface="ＭＳ Ｐゴシック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881C1C"/>
                </a:solidFill>
                <a:latin typeface="Georgia" charset="0"/>
                <a:ea typeface="ＭＳ Ｐゴシック" charset="0"/>
                <a:cs typeface="ＭＳ Ｐゴシック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881C1C"/>
                </a:solidFill>
                <a:latin typeface="Georgia" charset="0"/>
                <a:ea typeface="ＭＳ Ｐゴシック" charset="0"/>
                <a:cs typeface="ＭＳ Ｐゴシック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881C1C"/>
                </a:solidFill>
                <a:latin typeface="Georgia" charset="0"/>
                <a:ea typeface="ＭＳ Ｐゴシック" charset="0"/>
                <a:cs typeface="ＭＳ Ｐゴシック" charset="0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881C1C"/>
                </a:solidFill>
                <a:latin typeface="Georgia" charset="0"/>
                <a:ea typeface="ＭＳ Ｐゴシック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881C1C"/>
                </a:solidFill>
                <a:latin typeface="Georgia" charset="0"/>
                <a:ea typeface="ＭＳ Ｐゴシック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881C1C"/>
                </a:solidFill>
                <a:latin typeface="Georgia" charset="0"/>
                <a:ea typeface="ＭＳ Ｐゴシック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881C1C"/>
                </a:solidFill>
                <a:latin typeface="Georgia" charset="0"/>
                <a:ea typeface="ＭＳ Ｐゴシック" charset="0"/>
              </a:defRPr>
            </a:lvl9pPr>
          </a:lstStyle>
          <a:p>
            <a:r>
              <a:rPr lang="en-US" sz="4000" b="1" cap="small" dirty="0" smtClean="0">
                <a:latin typeface="Calibri"/>
                <a:ea typeface="ＭＳ Ｐゴシック" charset="0"/>
                <a:cs typeface="Calibri"/>
              </a:rPr>
              <a:t>Dthreads</a:t>
            </a:r>
            <a:r>
              <a:rPr lang="en-US" sz="4000" b="1" dirty="0" smtClean="0">
                <a:latin typeface="Calibri"/>
                <a:ea typeface="ＭＳ Ｐゴシック" charset="0"/>
                <a:cs typeface="Calibri"/>
              </a:rPr>
              <a:t>: Scalable Determinism</a:t>
            </a:r>
            <a:endParaRPr lang="en-US" sz="4000" b="1" dirty="0">
              <a:latin typeface="Calibri"/>
              <a:ea typeface="ＭＳ Ｐゴシック" charset="0"/>
              <a:cs typeface="Calibri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1778000" y="914400"/>
            <a:ext cx="533400" cy="3657600"/>
          </a:xfrm>
          <a:prstGeom prst="rect">
            <a:avLst/>
          </a:prstGeom>
          <a:solidFill>
            <a:srgbClr val="FFFF00">
              <a:alpha val="38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eneva" charset="0"/>
              <a:ea typeface="ＭＳ Ｐゴシック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4686300" y="914400"/>
            <a:ext cx="495300" cy="3657600"/>
          </a:xfrm>
          <a:prstGeom prst="rect">
            <a:avLst/>
          </a:prstGeom>
          <a:solidFill>
            <a:srgbClr val="FFFF00">
              <a:alpha val="38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eneva" charset="0"/>
              <a:ea typeface="ＭＳ Ｐゴシック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7086600" y="914400"/>
            <a:ext cx="495300" cy="3657600"/>
          </a:xfrm>
          <a:prstGeom prst="rect">
            <a:avLst/>
          </a:prstGeom>
          <a:solidFill>
            <a:srgbClr val="FFFF00">
              <a:alpha val="38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enev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39302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Chart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47081560"/>
              </p:ext>
            </p:extLst>
          </p:nvPr>
        </p:nvGraphicFramePr>
        <p:xfrm>
          <a:off x="0" y="76200"/>
          <a:ext cx="9144000" cy="6705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8674" name="Title 3"/>
          <p:cNvSpPr>
            <a:spLocks noGrp="1"/>
          </p:cNvSpPr>
          <p:nvPr>
            <p:ph type="title" idx="4294967295"/>
          </p:nvPr>
        </p:nvSpPr>
        <p:spPr bwMode="auto">
          <a:xfrm>
            <a:off x="457200" y="-609600"/>
            <a:ext cx="82296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dirty="0">
                <a:latin typeface="Georgia" charset="0"/>
                <a:ea typeface="ＭＳ Ｐゴシック" charset="0"/>
              </a:rPr>
              <a:t>Scalability</a:t>
            </a:r>
          </a:p>
        </p:txBody>
      </p:sp>
      <p:sp>
        <p:nvSpPr>
          <p:cNvPr id="4" name="Title 3"/>
          <p:cNvSpPr txBox="1">
            <a:spLocks/>
          </p:cNvSpPr>
          <p:nvPr/>
        </p:nvSpPr>
        <p:spPr bwMode="auto">
          <a:xfrm>
            <a:off x="457200" y="152400"/>
            <a:ext cx="82296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881C1C"/>
                </a:solidFill>
                <a:latin typeface="+mj-lt"/>
                <a:ea typeface="+mj-ea"/>
                <a:cs typeface="ＭＳ Ｐゴシック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881C1C"/>
                </a:solidFill>
                <a:latin typeface="Georgia" charset="0"/>
                <a:ea typeface="ＭＳ Ｐゴシック" charset="0"/>
                <a:cs typeface="ＭＳ Ｐゴシック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881C1C"/>
                </a:solidFill>
                <a:latin typeface="Georgia" charset="0"/>
                <a:ea typeface="ＭＳ Ｐゴシック" charset="0"/>
                <a:cs typeface="ＭＳ Ｐゴシック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881C1C"/>
                </a:solidFill>
                <a:latin typeface="Georgia" charset="0"/>
                <a:ea typeface="ＭＳ Ｐゴシック" charset="0"/>
                <a:cs typeface="ＭＳ Ｐゴシック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881C1C"/>
                </a:solidFill>
                <a:latin typeface="Georgia" charset="0"/>
                <a:ea typeface="ＭＳ Ｐゴシック" charset="0"/>
                <a:cs typeface="ＭＳ Ｐゴシック" charset="0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881C1C"/>
                </a:solidFill>
                <a:latin typeface="Georgia" charset="0"/>
                <a:ea typeface="ＭＳ Ｐゴシック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881C1C"/>
                </a:solidFill>
                <a:latin typeface="Georgia" charset="0"/>
                <a:ea typeface="ＭＳ Ｐゴシック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881C1C"/>
                </a:solidFill>
                <a:latin typeface="Georgia" charset="0"/>
                <a:ea typeface="ＭＳ Ｐゴシック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881C1C"/>
                </a:solidFill>
                <a:latin typeface="Georgia" charset="0"/>
                <a:ea typeface="ＭＳ Ｐゴシック" charset="0"/>
              </a:defRPr>
            </a:lvl9pPr>
          </a:lstStyle>
          <a:p>
            <a:r>
              <a:rPr lang="en-US" sz="4000" b="1" cap="small" dirty="0" smtClean="0">
                <a:latin typeface="Calibri"/>
                <a:ea typeface="ＭＳ Ｐゴシック" charset="0"/>
                <a:cs typeface="Calibri"/>
              </a:rPr>
              <a:t>Dthreads</a:t>
            </a:r>
            <a:r>
              <a:rPr lang="en-US" sz="4000" b="1" dirty="0" smtClean="0">
                <a:latin typeface="Calibri"/>
                <a:ea typeface="ＭＳ Ｐゴシック" charset="0"/>
                <a:cs typeface="Calibri"/>
              </a:rPr>
              <a:t>: Scalable Determinism</a:t>
            </a:r>
            <a:endParaRPr lang="en-US" sz="4000" b="1" dirty="0">
              <a:latin typeface="Calibri"/>
              <a:ea typeface="ＭＳ Ｐゴシック" charset="0"/>
              <a:cs typeface="Calibri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1282700" y="914400"/>
            <a:ext cx="533400" cy="3657600"/>
          </a:xfrm>
          <a:prstGeom prst="rect">
            <a:avLst/>
          </a:prstGeom>
          <a:solidFill>
            <a:srgbClr val="FFFF00">
              <a:alpha val="38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eneva" charset="0"/>
              <a:ea typeface="ＭＳ Ｐゴシック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2286000" y="914400"/>
            <a:ext cx="495300" cy="3657600"/>
          </a:xfrm>
          <a:prstGeom prst="rect">
            <a:avLst/>
          </a:prstGeom>
          <a:solidFill>
            <a:srgbClr val="FFFF00">
              <a:alpha val="38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eneva" charset="0"/>
              <a:ea typeface="ＭＳ Ｐゴシック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3683000" y="914400"/>
            <a:ext cx="1054100" cy="3657600"/>
          </a:xfrm>
          <a:prstGeom prst="rect">
            <a:avLst/>
          </a:prstGeom>
          <a:solidFill>
            <a:srgbClr val="FFFF00">
              <a:alpha val="38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eneva" charset="0"/>
              <a:ea typeface="ＭＳ Ｐゴシック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6604000" y="914400"/>
            <a:ext cx="495300" cy="3657600"/>
          </a:xfrm>
          <a:prstGeom prst="rect">
            <a:avLst/>
          </a:prstGeom>
          <a:solidFill>
            <a:srgbClr val="FFFF00">
              <a:alpha val="38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eneva" charset="0"/>
              <a:ea typeface="ＭＳ Ｐゴシック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7556500" y="914400"/>
            <a:ext cx="495300" cy="3657600"/>
          </a:xfrm>
          <a:prstGeom prst="rect">
            <a:avLst/>
          </a:prstGeom>
          <a:solidFill>
            <a:srgbClr val="FFFF00">
              <a:alpha val="38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enev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81048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TextBox 703"/>
          <p:cNvSpPr txBox="1"/>
          <p:nvPr/>
        </p:nvSpPr>
        <p:spPr>
          <a:xfrm>
            <a:off x="3124200" y="3055203"/>
            <a:ext cx="2590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cap="small" dirty="0">
                <a:latin typeface="Calibri"/>
                <a:cs typeface="Calibri"/>
              </a:rPr>
              <a:t>D</a:t>
            </a:r>
            <a:r>
              <a:rPr lang="en-US" sz="4800" b="1" cap="small" dirty="0" smtClean="0">
                <a:latin typeface="Calibri"/>
                <a:cs typeface="Calibri"/>
              </a:rPr>
              <a:t>threads</a:t>
            </a:r>
            <a:endParaRPr lang="en-US" sz="4800" b="1" cap="small" dirty="0">
              <a:latin typeface="Calibri"/>
              <a:cs typeface="Calibri"/>
            </a:endParaRPr>
          </a:p>
        </p:txBody>
      </p:sp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342900" y="-533400"/>
            <a:ext cx="8839200" cy="533400"/>
          </a:xfrm>
        </p:spPr>
        <p:txBody>
          <a:bodyPr/>
          <a:lstStyle/>
          <a:p>
            <a:r>
              <a:rPr lang="en-US" dirty="0" smtClean="0"/>
              <a:t>Dthreads</a:t>
            </a:r>
            <a:endParaRPr lang="en-US" dirty="0"/>
          </a:p>
        </p:txBody>
      </p:sp>
      <p:pic>
        <p:nvPicPr>
          <p:cNvPr id="12" name="Picture 11" descr="monkey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3746500"/>
            <a:ext cx="4191000" cy="3073400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381000" y="152400"/>
            <a:ext cx="3568700" cy="2868561"/>
            <a:chOff x="381000" y="152400"/>
            <a:chExt cx="3568700" cy="2868561"/>
          </a:xfrm>
        </p:grpSpPr>
        <p:pic>
          <p:nvPicPr>
            <p:cNvPr id="15" name="Picture 14" descr="monkey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1000" y="152400"/>
              <a:ext cx="3568700" cy="2214693"/>
            </a:xfrm>
            <a:prstGeom prst="rect">
              <a:avLst/>
            </a:prstGeom>
          </p:spPr>
        </p:pic>
        <p:pic>
          <p:nvPicPr>
            <p:cNvPr id="17" name="Picture 16" descr="monkey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3400" y="2438400"/>
              <a:ext cx="3009900" cy="582561"/>
            </a:xfrm>
            <a:prstGeom prst="rect">
              <a:avLst/>
            </a:prstGeom>
          </p:spPr>
        </p:pic>
      </p:grpSp>
      <p:grpSp>
        <p:nvGrpSpPr>
          <p:cNvPr id="1381" name="Group 1380"/>
          <p:cNvGrpSpPr/>
          <p:nvPr/>
        </p:nvGrpSpPr>
        <p:grpSpPr>
          <a:xfrm>
            <a:off x="6248400" y="381000"/>
            <a:ext cx="609600" cy="914400"/>
            <a:chOff x="6248400" y="3962400"/>
            <a:chExt cx="609600" cy="914400"/>
          </a:xfrm>
        </p:grpSpPr>
        <p:sp>
          <p:nvSpPr>
            <p:cNvPr id="1382" name="Freeform 1381"/>
            <p:cNvSpPr/>
            <p:nvPr/>
          </p:nvSpPr>
          <p:spPr>
            <a:xfrm>
              <a:off x="6477000" y="4191000"/>
              <a:ext cx="152400" cy="533399"/>
            </a:xfrm>
            <a:custGeom>
              <a:avLst/>
              <a:gdLst>
                <a:gd name="connsiteX0" fmla="*/ 0 w 711200"/>
                <a:gd name="connsiteY0" fmla="*/ 0 h 2413000"/>
                <a:gd name="connsiteX1" fmla="*/ 673100 w 711200"/>
                <a:gd name="connsiteY1" fmla="*/ 825500 h 2413000"/>
                <a:gd name="connsiteX2" fmla="*/ 38100 w 711200"/>
                <a:gd name="connsiteY2" fmla="*/ 1651000 h 2413000"/>
                <a:gd name="connsiteX3" fmla="*/ 711200 w 711200"/>
                <a:gd name="connsiteY3" fmla="*/ 2413000 h 2413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200" h="2413000">
                  <a:moveTo>
                    <a:pt x="0" y="0"/>
                  </a:moveTo>
                  <a:cubicBezTo>
                    <a:pt x="333375" y="275166"/>
                    <a:pt x="666750" y="550333"/>
                    <a:pt x="673100" y="825500"/>
                  </a:cubicBezTo>
                  <a:cubicBezTo>
                    <a:pt x="679450" y="1100667"/>
                    <a:pt x="31750" y="1386417"/>
                    <a:pt x="38100" y="1651000"/>
                  </a:cubicBezTo>
                  <a:cubicBezTo>
                    <a:pt x="44450" y="1915583"/>
                    <a:pt x="711200" y="2413000"/>
                    <a:pt x="711200" y="2413000"/>
                  </a:cubicBezTo>
                </a:path>
              </a:pathLst>
            </a:custGeom>
            <a:ln w="38100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Geneva" charset="0"/>
                <a:ea typeface="ＭＳ Ｐゴシック" charset="0"/>
              </a:endParaRPr>
            </a:p>
          </p:txBody>
        </p:sp>
        <p:sp>
          <p:nvSpPr>
            <p:cNvPr id="1383" name="Rectangle 1382"/>
            <p:cNvSpPr/>
            <p:nvPr/>
          </p:nvSpPr>
          <p:spPr bwMode="auto">
            <a:xfrm>
              <a:off x="6248400" y="3962400"/>
              <a:ext cx="609600" cy="914400"/>
            </a:xfrm>
            <a:prstGeom prst="rect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Geneva" charset="0"/>
                <a:ea typeface="ＭＳ Ｐゴシック" charset="0"/>
              </a:endParaRPr>
            </a:p>
          </p:txBody>
        </p:sp>
      </p:grpSp>
      <p:grpSp>
        <p:nvGrpSpPr>
          <p:cNvPr id="1384" name="Group 1383"/>
          <p:cNvGrpSpPr/>
          <p:nvPr/>
        </p:nvGrpSpPr>
        <p:grpSpPr>
          <a:xfrm>
            <a:off x="6248400" y="381000"/>
            <a:ext cx="609600" cy="914400"/>
            <a:chOff x="6248400" y="3962400"/>
            <a:chExt cx="609600" cy="914400"/>
          </a:xfrm>
        </p:grpSpPr>
        <p:sp>
          <p:nvSpPr>
            <p:cNvPr id="1385" name="Freeform 1384"/>
            <p:cNvSpPr/>
            <p:nvPr/>
          </p:nvSpPr>
          <p:spPr>
            <a:xfrm>
              <a:off x="6477000" y="4191000"/>
              <a:ext cx="152400" cy="533399"/>
            </a:xfrm>
            <a:custGeom>
              <a:avLst/>
              <a:gdLst>
                <a:gd name="connsiteX0" fmla="*/ 0 w 711200"/>
                <a:gd name="connsiteY0" fmla="*/ 0 h 2413000"/>
                <a:gd name="connsiteX1" fmla="*/ 673100 w 711200"/>
                <a:gd name="connsiteY1" fmla="*/ 825500 h 2413000"/>
                <a:gd name="connsiteX2" fmla="*/ 38100 w 711200"/>
                <a:gd name="connsiteY2" fmla="*/ 1651000 h 2413000"/>
                <a:gd name="connsiteX3" fmla="*/ 711200 w 711200"/>
                <a:gd name="connsiteY3" fmla="*/ 2413000 h 2413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200" h="2413000">
                  <a:moveTo>
                    <a:pt x="0" y="0"/>
                  </a:moveTo>
                  <a:cubicBezTo>
                    <a:pt x="333375" y="275166"/>
                    <a:pt x="666750" y="550333"/>
                    <a:pt x="673100" y="825500"/>
                  </a:cubicBezTo>
                  <a:cubicBezTo>
                    <a:pt x="679450" y="1100667"/>
                    <a:pt x="31750" y="1386417"/>
                    <a:pt x="38100" y="1651000"/>
                  </a:cubicBezTo>
                  <a:cubicBezTo>
                    <a:pt x="44450" y="1915583"/>
                    <a:pt x="711200" y="2413000"/>
                    <a:pt x="711200" y="2413000"/>
                  </a:cubicBezTo>
                </a:path>
              </a:pathLst>
            </a:custGeom>
            <a:ln w="38100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Geneva" charset="0"/>
                <a:ea typeface="ＭＳ Ｐゴシック" charset="0"/>
              </a:endParaRPr>
            </a:p>
          </p:txBody>
        </p:sp>
        <p:sp>
          <p:nvSpPr>
            <p:cNvPr id="1386" name="Rectangle 1385"/>
            <p:cNvSpPr/>
            <p:nvPr/>
          </p:nvSpPr>
          <p:spPr bwMode="auto">
            <a:xfrm>
              <a:off x="6248400" y="3962400"/>
              <a:ext cx="609600" cy="914400"/>
            </a:xfrm>
            <a:prstGeom prst="rect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Geneva" charset="0"/>
                <a:ea typeface="ＭＳ Ｐゴシック" charset="0"/>
              </a:endParaRPr>
            </a:p>
          </p:txBody>
        </p:sp>
      </p:grpSp>
      <p:grpSp>
        <p:nvGrpSpPr>
          <p:cNvPr id="1387" name="Group 1386"/>
          <p:cNvGrpSpPr/>
          <p:nvPr/>
        </p:nvGrpSpPr>
        <p:grpSpPr>
          <a:xfrm>
            <a:off x="6248400" y="381000"/>
            <a:ext cx="609600" cy="914400"/>
            <a:chOff x="6248400" y="3962400"/>
            <a:chExt cx="609600" cy="914400"/>
          </a:xfrm>
        </p:grpSpPr>
        <p:sp>
          <p:nvSpPr>
            <p:cNvPr id="1388" name="Freeform 1387"/>
            <p:cNvSpPr/>
            <p:nvPr/>
          </p:nvSpPr>
          <p:spPr>
            <a:xfrm>
              <a:off x="6477000" y="4191000"/>
              <a:ext cx="152400" cy="533399"/>
            </a:xfrm>
            <a:custGeom>
              <a:avLst/>
              <a:gdLst>
                <a:gd name="connsiteX0" fmla="*/ 0 w 711200"/>
                <a:gd name="connsiteY0" fmla="*/ 0 h 2413000"/>
                <a:gd name="connsiteX1" fmla="*/ 673100 w 711200"/>
                <a:gd name="connsiteY1" fmla="*/ 825500 h 2413000"/>
                <a:gd name="connsiteX2" fmla="*/ 38100 w 711200"/>
                <a:gd name="connsiteY2" fmla="*/ 1651000 h 2413000"/>
                <a:gd name="connsiteX3" fmla="*/ 711200 w 711200"/>
                <a:gd name="connsiteY3" fmla="*/ 2413000 h 2413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200" h="2413000">
                  <a:moveTo>
                    <a:pt x="0" y="0"/>
                  </a:moveTo>
                  <a:cubicBezTo>
                    <a:pt x="333375" y="275166"/>
                    <a:pt x="666750" y="550333"/>
                    <a:pt x="673100" y="825500"/>
                  </a:cubicBezTo>
                  <a:cubicBezTo>
                    <a:pt x="679450" y="1100667"/>
                    <a:pt x="31750" y="1386417"/>
                    <a:pt x="38100" y="1651000"/>
                  </a:cubicBezTo>
                  <a:cubicBezTo>
                    <a:pt x="44450" y="1915583"/>
                    <a:pt x="711200" y="2413000"/>
                    <a:pt x="711200" y="2413000"/>
                  </a:cubicBezTo>
                </a:path>
              </a:pathLst>
            </a:custGeom>
            <a:ln w="38100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Geneva" charset="0"/>
                <a:ea typeface="ＭＳ Ｐゴシック" charset="0"/>
              </a:endParaRPr>
            </a:p>
          </p:txBody>
        </p:sp>
        <p:sp>
          <p:nvSpPr>
            <p:cNvPr id="1389" name="Rectangle 1388"/>
            <p:cNvSpPr/>
            <p:nvPr/>
          </p:nvSpPr>
          <p:spPr bwMode="auto">
            <a:xfrm>
              <a:off x="6248400" y="3962400"/>
              <a:ext cx="609600" cy="914400"/>
            </a:xfrm>
            <a:prstGeom prst="rect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Geneva" charset="0"/>
                <a:ea typeface="ＭＳ Ｐゴシック" charset="0"/>
              </a:endParaRPr>
            </a:p>
          </p:txBody>
        </p:sp>
      </p:grpSp>
      <p:grpSp>
        <p:nvGrpSpPr>
          <p:cNvPr id="1390" name="Group 1389"/>
          <p:cNvGrpSpPr/>
          <p:nvPr/>
        </p:nvGrpSpPr>
        <p:grpSpPr>
          <a:xfrm>
            <a:off x="6248400" y="381000"/>
            <a:ext cx="609600" cy="914400"/>
            <a:chOff x="6248400" y="3962400"/>
            <a:chExt cx="609600" cy="914400"/>
          </a:xfrm>
        </p:grpSpPr>
        <p:sp>
          <p:nvSpPr>
            <p:cNvPr id="1391" name="Freeform 1390"/>
            <p:cNvSpPr/>
            <p:nvPr/>
          </p:nvSpPr>
          <p:spPr>
            <a:xfrm>
              <a:off x="6477000" y="4191000"/>
              <a:ext cx="152400" cy="533399"/>
            </a:xfrm>
            <a:custGeom>
              <a:avLst/>
              <a:gdLst>
                <a:gd name="connsiteX0" fmla="*/ 0 w 711200"/>
                <a:gd name="connsiteY0" fmla="*/ 0 h 2413000"/>
                <a:gd name="connsiteX1" fmla="*/ 673100 w 711200"/>
                <a:gd name="connsiteY1" fmla="*/ 825500 h 2413000"/>
                <a:gd name="connsiteX2" fmla="*/ 38100 w 711200"/>
                <a:gd name="connsiteY2" fmla="*/ 1651000 h 2413000"/>
                <a:gd name="connsiteX3" fmla="*/ 711200 w 711200"/>
                <a:gd name="connsiteY3" fmla="*/ 2413000 h 2413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200" h="2413000">
                  <a:moveTo>
                    <a:pt x="0" y="0"/>
                  </a:moveTo>
                  <a:cubicBezTo>
                    <a:pt x="333375" y="275166"/>
                    <a:pt x="666750" y="550333"/>
                    <a:pt x="673100" y="825500"/>
                  </a:cubicBezTo>
                  <a:cubicBezTo>
                    <a:pt x="679450" y="1100667"/>
                    <a:pt x="31750" y="1386417"/>
                    <a:pt x="38100" y="1651000"/>
                  </a:cubicBezTo>
                  <a:cubicBezTo>
                    <a:pt x="44450" y="1915583"/>
                    <a:pt x="711200" y="2413000"/>
                    <a:pt x="711200" y="2413000"/>
                  </a:cubicBezTo>
                </a:path>
              </a:pathLst>
            </a:custGeom>
            <a:ln w="38100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Geneva" charset="0"/>
                <a:ea typeface="ＭＳ Ｐゴシック" charset="0"/>
              </a:endParaRPr>
            </a:p>
          </p:txBody>
        </p:sp>
        <p:sp>
          <p:nvSpPr>
            <p:cNvPr id="1392" name="Rectangle 1391"/>
            <p:cNvSpPr/>
            <p:nvPr/>
          </p:nvSpPr>
          <p:spPr bwMode="auto">
            <a:xfrm>
              <a:off x="6248400" y="3962400"/>
              <a:ext cx="609600" cy="914400"/>
            </a:xfrm>
            <a:prstGeom prst="rect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Geneva" charset="0"/>
                <a:ea typeface="ＭＳ Ｐゴシック" charset="0"/>
              </a:endParaRPr>
            </a:p>
          </p:txBody>
        </p:sp>
      </p:grpSp>
      <p:grpSp>
        <p:nvGrpSpPr>
          <p:cNvPr id="1393" name="Group 1392"/>
          <p:cNvGrpSpPr/>
          <p:nvPr/>
        </p:nvGrpSpPr>
        <p:grpSpPr>
          <a:xfrm>
            <a:off x="6248400" y="381000"/>
            <a:ext cx="609600" cy="914400"/>
            <a:chOff x="6248400" y="3962400"/>
            <a:chExt cx="609600" cy="914400"/>
          </a:xfrm>
        </p:grpSpPr>
        <p:sp>
          <p:nvSpPr>
            <p:cNvPr id="1394" name="Freeform 1393"/>
            <p:cNvSpPr/>
            <p:nvPr/>
          </p:nvSpPr>
          <p:spPr>
            <a:xfrm>
              <a:off x="6477000" y="4191000"/>
              <a:ext cx="152400" cy="533399"/>
            </a:xfrm>
            <a:custGeom>
              <a:avLst/>
              <a:gdLst>
                <a:gd name="connsiteX0" fmla="*/ 0 w 711200"/>
                <a:gd name="connsiteY0" fmla="*/ 0 h 2413000"/>
                <a:gd name="connsiteX1" fmla="*/ 673100 w 711200"/>
                <a:gd name="connsiteY1" fmla="*/ 825500 h 2413000"/>
                <a:gd name="connsiteX2" fmla="*/ 38100 w 711200"/>
                <a:gd name="connsiteY2" fmla="*/ 1651000 h 2413000"/>
                <a:gd name="connsiteX3" fmla="*/ 711200 w 711200"/>
                <a:gd name="connsiteY3" fmla="*/ 2413000 h 2413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200" h="2413000">
                  <a:moveTo>
                    <a:pt x="0" y="0"/>
                  </a:moveTo>
                  <a:cubicBezTo>
                    <a:pt x="333375" y="275166"/>
                    <a:pt x="666750" y="550333"/>
                    <a:pt x="673100" y="825500"/>
                  </a:cubicBezTo>
                  <a:cubicBezTo>
                    <a:pt x="679450" y="1100667"/>
                    <a:pt x="31750" y="1386417"/>
                    <a:pt x="38100" y="1651000"/>
                  </a:cubicBezTo>
                  <a:cubicBezTo>
                    <a:pt x="44450" y="1915583"/>
                    <a:pt x="711200" y="2413000"/>
                    <a:pt x="711200" y="2413000"/>
                  </a:cubicBezTo>
                </a:path>
              </a:pathLst>
            </a:custGeom>
            <a:ln w="38100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Geneva" charset="0"/>
                <a:ea typeface="ＭＳ Ｐゴシック" charset="0"/>
              </a:endParaRPr>
            </a:p>
          </p:txBody>
        </p:sp>
        <p:sp>
          <p:nvSpPr>
            <p:cNvPr id="1395" name="Rectangle 1394"/>
            <p:cNvSpPr/>
            <p:nvPr/>
          </p:nvSpPr>
          <p:spPr bwMode="auto">
            <a:xfrm>
              <a:off x="6248400" y="3962400"/>
              <a:ext cx="609600" cy="914400"/>
            </a:xfrm>
            <a:prstGeom prst="rect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Geneva" charset="0"/>
                <a:ea typeface="ＭＳ Ｐゴシック" charset="0"/>
              </a:endParaRPr>
            </a:p>
          </p:txBody>
        </p:sp>
      </p:grpSp>
      <p:sp>
        <p:nvSpPr>
          <p:cNvPr id="1396" name="TextBox 547"/>
          <p:cNvSpPr txBox="1">
            <a:spLocks noChangeArrowheads="1"/>
          </p:cNvSpPr>
          <p:nvPr/>
        </p:nvSpPr>
        <p:spPr bwMode="auto">
          <a:xfrm>
            <a:off x="4648200" y="4343400"/>
            <a:ext cx="4191000" cy="400110"/>
          </a:xfrm>
          <a:prstGeom prst="rect">
            <a:avLst/>
          </a:prstGeom>
          <a:solidFill>
            <a:schemeClr val="tx1"/>
          </a:solidFill>
          <a:ln w="38100" cmpd="sng">
            <a:solidFill>
              <a:schemeClr val="bg2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Genev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Geneva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Geneva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Geneva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Genev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enev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enev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enev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eneva" charset="0"/>
                <a:ea typeface="ＭＳ Ｐゴシック" charset="0"/>
              </a:defRPr>
            </a:lvl9pPr>
          </a:lstStyle>
          <a:p>
            <a:r>
              <a:rPr lang="en-US" sz="2000" dirty="0">
                <a:solidFill>
                  <a:schemeClr val="bg1"/>
                </a:solidFill>
                <a:latin typeface="Lucida Console" charset="0"/>
              </a:rPr>
              <a:t>% </a:t>
            </a:r>
            <a:r>
              <a:rPr lang="en-US" sz="2000" b="1" dirty="0">
                <a:solidFill>
                  <a:schemeClr val="bg1"/>
                </a:solidFill>
                <a:latin typeface="Lucida Console" charset="0"/>
              </a:rPr>
              <a:t>g++ </a:t>
            </a:r>
            <a:r>
              <a:rPr lang="en-US" sz="2000" dirty="0" err="1">
                <a:solidFill>
                  <a:schemeClr val="bg1"/>
                </a:solidFill>
                <a:latin typeface="Lucida Console" charset="0"/>
              </a:rPr>
              <a:t>myprog.cpp</a:t>
            </a:r>
            <a:r>
              <a:rPr lang="en-US" sz="2000" dirty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000" b="1" dirty="0">
                <a:solidFill>
                  <a:schemeClr val="bg1"/>
                </a:solidFill>
                <a:latin typeface="Lucida Console" charset="0"/>
              </a:rPr>
              <a:t>–</a:t>
            </a:r>
            <a:r>
              <a:rPr lang="en-US" sz="2000" b="1" dirty="0" smtClean="0">
                <a:solidFill>
                  <a:schemeClr val="bg1"/>
                </a:solidFill>
                <a:latin typeface="Lucida Console" charset="0"/>
              </a:rPr>
              <a:t>l thread</a:t>
            </a:r>
          </a:p>
        </p:txBody>
      </p:sp>
      <p:sp>
        <p:nvSpPr>
          <p:cNvPr id="1397" name="TextBox 1396"/>
          <p:cNvSpPr txBox="1"/>
          <p:nvPr/>
        </p:nvSpPr>
        <p:spPr>
          <a:xfrm>
            <a:off x="7556500" y="4343400"/>
            <a:ext cx="533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FFFFFF"/>
                </a:solidFill>
                <a:latin typeface="Lucida Console"/>
                <a:cs typeface="Lucida Console"/>
              </a:rPr>
              <a:t>p</a:t>
            </a:r>
            <a:endParaRPr lang="en-US" sz="2000" dirty="0">
              <a:solidFill>
                <a:srgbClr val="FFFFFF"/>
              </a:solidFill>
              <a:latin typeface="Lucida Console"/>
              <a:cs typeface="Lucida Console"/>
            </a:endParaRPr>
          </a:p>
        </p:txBody>
      </p:sp>
    </p:spTree>
    <p:extLst>
      <p:ext uri="{BB962C8B-B14F-4D97-AF65-F5344CB8AC3E}">
        <p14:creationId xmlns:p14="http://schemas.microsoft.com/office/powerpoint/2010/main" val="398585956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2.22222E-6 L -0.19167 0.04445 " pathEditMode="relative" rAng="0" ptsTypes="AA">
                                      <p:cBhvr>
                                        <p:cTn id="32" dur="500" fill="hold"/>
                                        <p:tgtEl>
                                          <p:spTgt spid="13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583" y="2222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2.22222E-6 L 0.16666 0.03334 " pathEditMode="relative" rAng="0" ptsTypes="AA">
                                      <p:cBhvr>
                                        <p:cTn id="34" dur="500" fill="hold"/>
                                        <p:tgtEl>
                                          <p:spTgt spid="13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333" y="1667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2.22222E-6 L -0.06667 0.2 " pathEditMode="relative" rAng="0" ptsTypes="AA">
                                      <p:cBhvr>
                                        <p:cTn id="36" dur="500" fill="hold"/>
                                        <p:tgtEl>
                                          <p:spTgt spid="13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33" y="10000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2.22222E-6 L 0.09166 0.23334 " pathEditMode="relative" rAng="0" ptsTypes="AA">
                                      <p:cBhvr>
                                        <p:cTn id="38" dur="500" fill="hold"/>
                                        <p:tgtEl>
                                          <p:spTgt spid="13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83" y="116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8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52" dur="1000" fill="hold"/>
                                        <p:tgtEl>
                                          <p:spTgt spid="139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3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077 0.00417 L -0.02188 0.01157 " pathEditMode="relative" rAng="0" ptsTypes="AA">
                                      <p:cBhvr>
                                        <p:cTn id="54" dur="1000" fill="hold"/>
                                        <p:tgtEl>
                                          <p:spTgt spid="13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56" y="3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96" grpId="0" animBg="1"/>
      <p:bldP spid="1397" grpId="0"/>
      <p:bldP spid="1397" grpId="1"/>
      <p:bldP spid="1397" grpId="2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524000"/>
            <a:ext cx="4463787" cy="3352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2858" t="7538" r="4632" b="4607"/>
          <a:stretch/>
        </p:blipFill>
        <p:spPr>
          <a:xfrm>
            <a:off x="2133600" y="152400"/>
            <a:ext cx="4650869" cy="6069473"/>
          </a:xfrm>
          <a:prstGeom prst="rect">
            <a:avLst/>
          </a:prstGeom>
        </p:spPr>
      </p:pic>
      <p:sp>
        <p:nvSpPr>
          <p:cNvPr id="37890" name="Title 2"/>
          <p:cNvSpPr>
            <a:spLocks noGrp="1"/>
          </p:cNvSpPr>
          <p:nvPr>
            <p:ph type="title" idx="4294967295"/>
          </p:nvPr>
        </p:nvSpPr>
        <p:spPr bwMode="auto">
          <a:xfrm>
            <a:off x="304800" y="-685800"/>
            <a:ext cx="82296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4000" dirty="0" smtClean="0">
                <a:latin typeface="Georgia" charset="0"/>
                <a:ea typeface="ＭＳ Ｐゴシック" charset="0"/>
              </a:rPr>
              <a:t>End</a:t>
            </a:r>
            <a:endParaRPr lang="en-US" sz="4000" dirty="0">
              <a:latin typeface="Georgia" charset="0"/>
              <a:ea typeface="ＭＳ Ｐゴシック" charset="0"/>
            </a:endParaRPr>
          </a:p>
        </p:txBody>
      </p:sp>
      <p:sp>
        <p:nvSpPr>
          <p:cNvPr id="2" name="Rectangle 1"/>
          <p:cNvSpPr/>
          <p:nvPr/>
        </p:nvSpPr>
        <p:spPr bwMode="auto">
          <a:xfrm>
            <a:off x="8153400" y="0"/>
            <a:ext cx="990600" cy="83820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eneva" charset="0"/>
              <a:ea typeface="ＭＳ Ｐゴシック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Title 1"/>
          <p:cNvSpPr>
            <a:spLocks noGrp="1"/>
          </p:cNvSpPr>
          <p:nvPr>
            <p:ph type="title"/>
          </p:nvPr>
        </p:nvSpPr>
        <p:spPr bwMode="auto">
          <a:xfrm>
            <a:off x="304800" y="-685800"/>
            <a:ext cx="8839200" cy="533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dirty="0" smtClean="0">
                <a:latin typeface="Georgia" charset="0"/>
                <a:ea typeface="ＭＳ Ｐゴシック" charset="0"/>
              </a:rPr>
              <a:t>Scheduler </a:t>
            </a:r>
            <a:r>
              <a:rPr lang="en-US" dirty="0">
                <a:latin typeface="Georgia" charset="0"/>
                <a:ea typeface="ＭＳ Ｐゴシック" charset="0"/>
              </a:rPr>
              <a:t>Determinism</a:t>
            </a:r>
          </a:p>
        </p:txBody>
      </p:sp>
      <p:sp>
        <p:nvSpPr>
          <p:cNvPr id="35842" name="Rectangle 3"/>
          <p:cNvSpPr>
            <a:spLocks noChangeArrowheads="1"/>
          </p:cNvSpPr>
          <p:nvPr/>
        </p:nvSpPr>
        <p:spPr bwMode="auto">
          <a:xfrm>
            <a:off x="3797300" y="1219200"/>
            <a:ext cx="1524000" cy="1524000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33400" y="1168400"/>
            <a:ext cx="1143000" cy="16002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9600" b="1" dirty="0">
                <a:ln w="12700">
                  <a:solidFill>
                    <a:srgbClr val="800000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cs typeface="+mn-cs"/>
              </a:rPr>
              <a:t>A</a:t>
            </a:r>
          </a:p>
        </p:txBody>
      </p:sp>
      <p:cxnSp>
        <p:nvCxnSpPr>
          <p:cNvPr id="10" name="Straight Arrow Connector 9"/>
          <p:cNvCxnSpPr/>
          <p:nvPr/>
        </p:nvCxnSpPr>
        <p:spPr bwMode="auto">
          <a:xfrm>
            <a:off x="1981200" y="1981200"/>
            <a:ext cx="1219200" cy="12700"/>
          </a:xfrm>
          <a:prstGeom prst="straightConnector1">
            <a:avLst/>
          </a:prstGeom>
          <a:solidFill>
            <a:schemeClr val="accent1"/>
          </a:solidFill>
          <a:ln w="127000" cap="flat" cmpd="sng" algn="ctr">
            <a:solidFill>
              <a:srgbClr val="80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3" name="Straight Arrow Connector 12"/>
          <p:cNvCxnSpPr/>
          <p:nvPr/>
        </p:nvCxnSpPr>
        <p:spPr bwMode="auto">
          <a:xfrm>
            <a:off x="5943600" y="1981200"/>
            <a:ext cx="1219200" cy="12700"/>
          </a:xfrm>
          <a:prstGeom prst="straightConnector1">
            <a:avLst/>
          </a:prstGeom>
          <a:solidFill>
            <a:schemeClr val="accent1"/>
          </a:solidFill>
          <a:ln w="127000" cap="flat" cmpd="sng" algn="ctr">
            <a:solidFill>
              <a:srgbClr val="80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4" name="Rectangle 13"/>
          <p:cNvSpPr/>
          <p:nvPr/>
        </p:nvSpPr>
        <p:spPr>
          <a:xfrm>
            <a:off x="7493000" y="1097340"/>
            <a:ext cx="1143000" cy="156966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9600" b="1" dirty="0">
                <a:ln w="12700">
                  <a:solidFill>
                    <a:srgbClr val="800000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cs typeface="+mn-cs"/>
              </a:rPr>
              <a:t>a</a:t>
            </a:r>
          </a:p>
        </p:txBody>
      </p:sp>
      <p:pic>
        <p:nvPicPr>
          <p:cNvPr id="15" name="Picture 14" descr="glob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9900" y="3733800"/>
            <a:ext cx="3124200" cy="312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6" name="Straight Arrow Connector 15"/>
          <p:cNvCxnSpPr/>
          <p:nvPr/>
        </p:nvCxnSpPr>
        <p:spPr bwMode="auto">
          <a:xfrm flipV="1">
            <a:off x="4572000" y="2895600"/>
            <a:ext cx="0" cy="838200"/>
          </a:xfrm>
          <a:prstGeom prst="straightConnector1">
            <a:avLst/>
          </a:prstGeom>
          <a:solidFill>
            <a:schemeClr val="accent1"/>
          </a:solidFill>
          <a:ln w="127000" cap="flat" cmpd="sng" algn="ctr">
            <a:solidFill>
              <a:srgbClr val="80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1" name="Multiply 20"/>
          <p:cNvSpPr/>
          <p:nvPr/>
        </p:nvSpPr>
        <p:spPr bwMode="auto">
          <a:xfrm>
            <a:off x="2641600" y="3365500"/>
            <a:ext cx="3886200" cy="3886200"/>
          </a:xfrm>
          <a:prstGeom prst="mathMultiply">
            <a:avLst>
              <a:gd name="adj1" fmla="val 15677"/>
            </a:avLst>
          </a:prstGeom>
          <a:solidFill>
            <a:srgbClr val="FF0000"/>
          </a:solidFill>
          <a:ln w="12700" cap="flat" cmpd="sng" algn="ctr">
            <a:solidFill>
              <a:srgbClr val="8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cs typeface="+mn-cs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Chart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66978281"/>
              </p:ext>
            </p:extLst>
          </p:nvPr>
        </p:nvGraphicFramePr>
        <p:xfrm>
          <a:off x="0" y="0"/>
          <a:ext cx="9144000" cy="6705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6626" name="Title 3"/>
          <p:cNvSpPr>
            <a:spLocks noGrp="1"/>
          </p:cNvSpPr>
          <p:nvPr>
            <p:ph type="title" idx="4294967295"/>
          </p:nvPr>
        </p:nvSpPr>
        <p:spPr bwMode="auto">
          <a:xfrm>
            <a:off x="457200" y="-609600"/>
            <a:ext cx="82296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dirty="0" smtClean="0">
                <a:latin typeface="Georgia" charset="0"/>
                <a:ea typeface="ＭＳ Ｐゴシック" charset="0"/>
              </a:rPr>
              <a:t>Excluding Outliers</a:t>
            </a:r>
            <a:endParaRPr lang="en-US" dirty="0">
              <a:latin typeface="Georgia" charset="0"/>
              <a:ea typeface="ＭＳ Ｐゴシック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371600" y="76200"/>
            <a:ext cx="594605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cap="small" dirty="0" smtClean="0">
                <a:solidFill>
                  <a:srgbClr val="800000"/>
                </a:solidFill>
                <a:latin typeface="Calibri"/>
                <a:cs typeface="Calibri"/>
              </a:rPr>
              <a:t>Dthreads: </a:t>
            </a:r>
            <a:r>
              <a:rPr lang="en-US" sz="4000" b="1" dirty="0" smtClean="0">
                <a:solidFill>
                  <a:srgbClr val="800000"/>
                </a:solidFill>
                <a:latin typeface="Calibri"/>
                <a:cs typeface="Calibri"/>
              </a:rPr>
              <a:t>Without Outliers</a:t>
            </a:r>
            <a:endParaRPr lang="en-US" sz="4000" b="1" dirty="0">
              <a:solidFill>
                <a:srgbClr val="800000"/>
              </a:solidFill>
              <a:latin typeface="Calibri"/>
              <a:cs typeface="Calibri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5537200" y="914400"/>
            <a:ext cx="1371600" cy="3657600"/>
          </a:xfrm>
          <a:prstGeom prst="rect">
            <a:avLst/>
          </a:prstGeom>
          <a:solidFill>
            <a:srgbClr val="FFFF00">
              <a:alpha val="38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eneva" charset="0"/>
              <a:ea typeface="ＭＳ Ｐゴシック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62000" y="6198969"/>
            <a:ext cx="762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solidFill>
                  <a:srgbClr val="800000"/>
                </a:solidFill>
                <a:latin typeface="Calibri"/>
                <a:cs typeface="Calibri"/>
              </a:rPr>
              <a:t>Just 5% slower than pthreads</a:t>
            </a:r>
            <a:endParaRPr lang="en-US" sz="3600" b="1" dirty="0">
              <a:solidFill>
                <a:srgbClr val="800000"/>
              </a:solidFill>
              <a:latin typeface="Calibri"/>
              <a:cs typeface="Calibri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1219200" y="914400"/>
            <a:ext cx="533400" cy="3657600"/>
          </a:xfrm>
          <a:prstGeom prst="rect">
            <a:avLst/>
          </a:prstGeom>
          <a:solidFill>
            <a:srgbClr val="FFFF00">
              <a:alpha val="38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eneva" charset="0"/>
              <a:ea typeface="ＭＳ Ｐゴシック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2108200" y="914400"/>
            <a:ext cx="533400" cy="3657600"/>
          </a:xfrm>
          <a:prstGeom prst="rect">
            <a:avLst/>
          </a:prstGeom>
          <a:solidFill>
            <a:srgbClr val="FFFF00">
              <a:alpha val="38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eneva" charset="0"/>
              <a:ea typeface="ＭＳ Ｐゴシック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3390900" y="914400"/>
            <a:ext cx="927100" cy="3657600"/>
          </a:xfrm>
          <a:prstGeom prst="rect">
            <a:avLst/>
          </a:prstGeom>
          <a:solidFill>
            <a:srgbClr val="FFFF00">
              <a:alpha val="38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enev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81855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Elbow Connector 15"/>
          <p:cNvCxnSpPr/>
          <p:nvPr/>
        </p:nvCxnSpPr>
        <p:spPr>
          <a:xfrm flipH="1">
            <a:off x="6083010" y="3612785"/>
            <a:ext cx="8934" cy="1035552"/>
          </a:xfrm>
          <a:prstGeom prst="bentConnector3">
            <a:avLst>
              <a:gd name="adj1" fmla="val -3652341"/>
            </a:avLst>
          </a:prstGeom>
          <a:ln w="63500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529" name="Title 1"/>
          <p:cNvSpPr>
            <a:spLocks noGrp="1"/>
          </p:cNvSpPr>
          <p:nvPr>
            <p:ph type="title" idx="4294967295"/>
          </p:nvPr>
        </p:nvSpPr>
        <p:spPr bwMode="auto">
          <a:xfrm>
            <a:off x="457200" y="228600"/>
            <a:ext cx="82296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4000" dirty="0">
                <a:latin typeface="Georgia" charset="0"/>
                <a:ea typeface="ＭＳ Ｐゴシック" charset="0"/>
              </a:rPr>
              <a:t>Commit </a:t>
            </a:r>
            <a:r>
              <a:rPr lang="en-US" sz="4000" dirty="0" smtClean="0">
                <a:latin typeface="Georgia" charset="0"/>
                <a:ea typeface="ＭＳ Ｐゴシック" charset="0"/>
              </a:rPr>
              <a:t>Protocol</a:t>
            </a:r>
            <a:endParaRPr lang="en-US" sz="4000" dirty="0">
              <a:latin typeface="Georgia" charset="0"/>
              <a:ea typeface="ＭＳ Ｐゴシック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5105400" y="1206169"/>
            <a:ext cx="0" cy="4516036"/>
          </a:xfrm>
          <a:prstGeom prst="line">
            <a:avLst/>
          </a:prstGeom>
          <a:ln>
            <a:solidFill>
              <a:srgbClr val="00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V="1">
            <a:off x="1371600" y="6044109"/>
            <a:ext cx="7010400" cy="76200"/>
          </a:xfrm>
          <a:prstGeom prst="line">
            <a:avLst/>
          </a:prstGeom>
          <a:ln>
            <a:solidFill>
              <a:schemeClr val="tx1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28600" y="5862935"/>
            <a:ext cx="1178262" cy="461665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/>
            <a:r>
              <a:rPr lang="en-US" sz="2400" b="1" dirty="0" smtClean="0"/>
              <a:t>Time</a:t>
            </a:r>
            <a:endParaRPr lang="en-US" sz="2400" b="1" dirty="0"/>
          </a:p>
        </p:txBody>
      </p:sp>
      <p:grpSp>
        <p:nvGrpSpPr>
          <p:cNvPr id="9" name="Group 55"/>
          <p:cNvGrpSpPr/>
          <p:nvPr/>
        </p:nvGrpSpPr>
        <p:grpSpPr>
          <a:xfrm>
            <a:off x="5324186" y="3336099"/>
            <a:ext cx="762000" cy="553352"/>
            <a:chOff x="5382095" y="2643096"/>
            <a:chExt cx="762000" cy="553352"/>
          </a:xfrm>
        </p:grpSpPr>
        <p:sp>
          <p:nvSpPr>
            <p:cNvPr id="13" name="Rectangle 12"/>
            <p:cNvSpPr/>
            <p:nvPr/>
          </p:nvSpPr>
          <p:spPr>
            <a:xfrm>
              <a:off x="5752547" y="2643096"/>
              <a:ext cx="391548" cy="553352"/>
            </a:xfrm>
            <a:prstGeom prst="rect">
              <a:avLst/>
            </a:prstGeom>
            <a:solidFill>
              <a:srgbClr val="C0C0C0"/>
            </a:solidFill>
            <a:ln w="1905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5382095" y="2643096"/>
              <a:ext cx="391547" cy="553352"/>
            </a:xfrm>
            <a:prstGeom prst="rect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5308600" y="4960203"/>
            <a:ext cx="11331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Twin Page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477000" y="4193738"/>
            <a:ext cx="722775" cy="4616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2400" b="1" dirty="0" smtClean="0"/>
              <a:t>Diff</a:t>
            </a:r>
            <a:endParaRPr lang="en-US" sz="2400" b="1" dirty="0"/>
          </a:p>
        </p:txBody>
      </p:sp>
      <p:cxnSp>
        <p:nvCxnSpPr>
          <p:cNvPr id="18" name="Shape 33"/>
          <p:cNvCxnSpPr/>
          <p:nvPr/>
        </p:nvCxnSpPr>
        <p:spPr>
          <a:xfrm rot="16200000" flipV="1">
            <a:off x="5281059" y="2553086"/>
            <a:ext cx="2312666" cy="821588"/>
          </a:xfrm>
          <a:prstGeom prst="bentConnector2">
            <a:avLst/>
          </a:prstGeom>
          <a:ln w="63500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390986" y="4122003"/>
            <a:ext cx="467014" cy="0"/>
          </a:xfrm>
          <a:prstGeom prst="line">
            <a:avLst/>
          </a:prstGeom>
          <a:ln w="63500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5240330" y="1531203"/>
            <a:ext cx="779470" cy="553352"/>
          </a:xfrm>
          <a:prstGeom prst="rect">
            <a:avLst/>
          </a:prstGeom>
          <a:solidFill>
            <a:srgbClr val="C0C0C0"/>
          </a:solid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5245100" y="1531203"/>
            <a:ext cx="391547" cy="553352"/>
          </a:xfrm>
          <a:prstGeom prst="rect">
            <a:avLst/>
          </a:prstGeom>
          <a:solidFill>
            <a:srgbClr val="FF0000"/>
          </a:solidFill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2197109" y="1530910"/>
            <a:ext cx="779470" cy="553352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 flipH="1">
            <a:off x="3352800" y="1226401"/>
            <a:ext cx="1" cy="4495802"/>
          </a:xfrm>
          <a:prstGeom prst="line">
            <a:avLst/>
          </a:prstGeom>
          <a:ln>
            <a:solidFill>
              <a:srgbClr val="00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2197100" y="3378151"/>
            <a:ext cx="779470" cy="553352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Up-Down Arrow 26"/>
          <p:cNvSpPr/>
          <p:nvPr/>
        </p:nvSpPr>
        <p:spPr>
          <a:xfrm>
            <a:off x="2346322" y="2095387"/>
            <a:ext cx="466344" cy="1251857"/>
          </a:xfrm>
          <a:prstGeom prst="up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457200" y="1378803"/>
            <a:ext cx="1295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Global State</a:t>
            </a:r>
            <a:endParaRPr lang="en-US" sz="2400" b="1" dirty="0"/>
          </a:p>
        </p:txBody>
      </p:sp>
      <p:sp>
        <p:nvSpPr>
          <p:cNvPr id="29" name="TextBox 28"/>
          <p:cNvSpPr txBox="1"/>
          <p:nvPr/>
        </p:nvSpPr>
        <p:spPr>
          <a:xfrm>
            <a:off x="304800" y="3207603"/>
            <a:ext cx="1600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Local</a:t>
            </a:r>
          </a:p>
          <a:p>
            <a:pPr algn="ctr"/>
            <a:r>
              <a:rPr lang="en-US" b="1" dirty="0" smtClean="0"/>
              <a:t>State</a:t>
            </a:r>
            <a:endParaRPr lang="en-US" sz="2400" b="1" dirty="0"/>
          </a:p>
        </p:txBody>
      </p:sp>
      <p:sp>
        <p:nvSpPr>
          <p:cNvPr id="30" name="Rectangle 29"/>
          <p:cNvSpPr/>
          <p:nvPr/>
        </p:nvSpPr>
        <p:spPr>
          <a:xfrm>
            <a:off x="3782716" y="1530881"/>
            <a:ext cx="779470" cy="553352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3817930" y="3372703"/>
            <a:ext cx="779470" cy="553352"/>
          </a:xfrm>
          <a:prstGeom prst="rect">
            <a:avLst/>
          </a:prstGeom>
          <a:solidFill>
            <a:srgbClr val="C0C0C0"/>
          </a:solid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3824852" y="3372703"/>
            <a:ext cx="391548" cy="553352"/>
          </a:xfrm>
          <a:prstGeom prst="rect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Connector 37"/>
          <p:cNvCxnSpPr/>
          <p:nvPr/>
        </p:nvCxnSpPr>
        <p:spPr>
          <a:xfrm>
            <a:off x="7305386" y="1226404"/>
            <a:ext cx="9814" cy="4495801"/>
          </a:xfrm>
          <a:prstGeom prst="line">
            <a:avLst/>
          </a:prstGeom>
          <a:ln>
            <a:solidFill>
              <a:srgbClr val="00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7772400" y="1531203"/>
            <a:ext cx="779470" cy="553352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7772391" y="3378444"/>
            <a:ext cx="779470" cy="553352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Up-Down Arrow 46"/>
          <p:cNvSpPr/>
          <p:nvPr/>
        </p:nvSpPr>
        <p:spPr>
          <a:xfrm>
            <a:off x="7921613" y="2095680"/>
            <a:ext cx="466344" cy="1251857"/>
          </a:xfrm>
          <a:prstGeom prst="up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7772400" y="3378151"/>
            <a:ext cx="391547" cy="553352"/>
          </a:xfrm>
          <a:prstGeom prst="rect">
            <a:avLst/>
          </a:prstGeom>
          <a:solidFill>
            <a:srgbClr val="FF0000"/>
          </a:solidFill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784600" y="1531203"/>
            <a:ext cx="779470" cy="553352"/>
          </a:xfrm>
          <a:prstGeom prst="rect">
            <a:avLst/>
          </a:prstGeom>
          <a:solidFill>
            <a:srgbClr val="C0C0C0"/>
          </a:solid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7772400" y="1531203"/>
            <a:ext cx="391547" cy="553352"/>
          </a:xfrm>
          <a:prstGeom prst="rect">
            <a:avLst/>
          </a:prstGeom>
          <a:solidFill>
            <a:srgbClr val="FF0000"/>
          </a:solidFill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6667 0.41111 " pathEditMode="relative" ptsTypes="AA">
                                      <p:cBhvr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7" grpId="0"/>
      <p:bldP spid="21" grpId="0" animBg="1"/>
      <p:bldP spid="22" grpId="0" animBg="1"/>
      <p:bldP spid="30" grpId="0" animBg="1"/>
      <p:bldP spid="36" grpId="0" animBg="1"/>
      <p:bldP spid="37" grpId="0" animBg="1"/>
      <p:bldP spid="45" grpId="0" animBg="1"/>
      <p:bldP spid="46" grpId="0" animBg="1"/>
      <p:bldP spid="47" grpId="0" animBg="1"/>
      <p:bldP spid="48" grpId="0" animBg="1"/>
      <p:bldP spid="11" grpId="0" animBg="1"/>
      <p:bldP spid="11" grpId="1" animBg="1"/>
      <p:bldP spid="51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Group 78"/>
          <p:cNvGrpSpPr>
            <a:grpSpLocks/>
          </p:cNvGrpSpPr>
          <p:nvPr/>
        </p:nvGrpSpPr>
        <p:grpSpPr bwMode="auto">
          <a:xfrm>
            <a:off x="598488" y="1143000"/>
            <a:ext cx="2144712" cy="2133600"/>
            <a:chOff x="3263900" y="2895600"/>
            <a:chExt cx="2476500" cy="2463800"/>
          </a:xfrm>
        </p:grpSpPr>
        <p:pic>
          <p:nvPicPr>
            <p:cNvPr id="9258" name="Picture 79" descr="4160269609_53319a41c2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76600" y="2895600"/>
              <a:ext cx="2438400" cy="2438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259" name="Oval 80"/>
            <p:cNvSpPr>
              <a:spLocks noChangeArrowheads="1"/>
            </p:cNvSpPr>
            <p:nvPr/>
          </p:nvSpPr>
          <p:spPr bwMode="auto">
            <a:xfrm>
              <a:off x="3263900" y="2908300"/>
              <a:ext cx="2476500" cy="2451100"/>
            </a:xfrm>
            <a:prstGeom prst="ellipse">
              <a:avLst/>
            </a:prstGeom>
            <a:noFill/>
            <a:ln w="2540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1" name="Group 50"/>
          <p:cNvGrpSpPr>
            <a:grpSpLocks/>
          </p:cNvGrpSpPr>
          <p:nvPr/>
        </p:nvGrpSpPr>
        <p:grpSpPr bwMode="auto">
          <a:xfrm>
            <a:off x="4660900" y="3276600"/>
            <a:ext cx="1193800" cy="533400"/>
            <a:chOff x="2768600" y="533400"/>
            <a:chExt cx="1193800" cy="533400"/>
          </a:xfrm>
        </p:grpSpPr>
        <p:sp>
          <p:nvSpPr>
            <p:cNvPr id="52" name="Rectangle 51"/>
            <p:cNvSpPr/>
            <p:nvPr/>
          </p:nvSpPr>
          <p:spPr bwMode="auto">
            <a:xfrm>
              <a:off x="2768600" y="533400"/>
              <a:ext cx="609600" cy="5334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8100" cap="flat" cmpd="sng" algn="ctr">
              <a:solidFill>
                <a:srgbClr val="008000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algn="ctr">
                <a:defRPr/>
              </a:pPr>
              <a:r>
                <a:rPr lang="en-US" b="1" dirty="0">
                  <a:latin typeface="Lucida Console"/>
                  <a:cs typeface="Lucida Console"/>
                </a:rPr>
                <a:t>a</a:t>
              </a:r>
            </a:p>
          </p:txBody>
        </p:sp>
        <p:sp>
          <p:nvSpPr>
            <p:cNvPr id="9249" name="Rectangle 52"/>
            <p:cNvSpPr>
              <a:spLocks noChangeArrowheads="1"/>
            </p:cNvSpPr>
            <p:nvPr/>
          </p:nvSpPr>
          <p:spPr bwMode="auto">
            <a:xfrm>
              <a:off x="3352800" y="533400"/>
              <a:ext cx="609600" cy="533400"/>
            </a:xfrm>
            <a:prstGeom prst="rect">
              <a:avLst/>
            </a:prstGeom>
            <a:solidFill>
              <a:srgbClr val="DDF3EA"/>
            </a:solidFill>
            <a:ln w="38100">
              <a:solidFill>
                <a:srgbClr val="008000"/>
              </a:solidFill>
              <a:prstDash val="sysDash"/>
              <a:round/>
              <a:headEnd/>
              <a:tailEnd/>
            </a:ln>
          </p:spPr>
          <p:txBody>
            <a:bodyPr/>
            <a:lstStyle/>
            <a:p>
              <a:pPr algn="ctr"/>
              <a:r>
                <a:rPr lang="en-US">
                  <a:latin typeface="Lucida Console" charset="0"/>
                  <a:cs typeface="Lucida Console" charset="0"/>
                </a:rPr>
                <a:t>0</a:t>
              </a:r>
            </a:p>
          </p:txBody>
        </p:sp>
      </p:grpSp>
      <p:grpSp>
        <p:nvGrpSpPr>
          <p:cNvPr id="46" name="Group 45"/>
          <p:cNvGrpSpPr>
            <a:grpSpLocks/>
          </p:cNvGrpSpPr>
          <p:nvPr/>
        </p:nvGrpSpPr>
        <p:grpSpPr bwMode="auto">
          <a:xfrm>
            <a:off x="3073400" y="4114800"/>
            <a:ext cx="1193800" cy="533400"/>
            <a:chOff x="2768600" y="533400"/>
            <a:chExt cx="1193800" cy="533400"/>
          </a:xfrm>
        </p:grpSpPr>
        <p:sp>
          <p:nvSpPr>
            <p:cNvPr id="47" name="Rectangle 46"/>
            <p:cNvSpPr/>
            <p:nvPr/>
          </p:nvSpPr>
          <p:spPr bwMode="auto">
            <a:xfrm>
              <a:off x="2768600" y="533400"/>
              <a:ext cx="609600" cy="5334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8100" cap="flat" cmpd="sng" algn="ctr">
              <a:solidFill>
                <a:srgbClr val="000090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algn="ctr">
                <a:defRPr/>
              </a:pPr>
              <a:r>
                <a:rPr lang="en-US" b="1" dirty="0">
                  <a:latin typeface="Lucida Console"/>
                  <a:cs typeface="Lucida Console"/>
                </a:rPr>
                <a:t>b</a:t>
              </a:r>
            </a:p>
          </p:txBody>
        </p:sp>
        <p:sp>
          <p:nvSpPr>
            <p:cNvPr id="9251" name="Rectangle 47"/>
            <p:cNvSpPr>
              <a:spLocks noChangeArrowheads="1"/>
            </p:cNvSpPr>
            <p:nvPr/>
          </p:nvSpPr>
          <p:spPr bwMode="auto">
            <a:xfrm>
              <a:off x="3352800" y="533400"/>
              <a:ext cx="609600" cy="533400"/>
            </a:xfrm>
            <a:prstGeom prst="rect">
              <a:avLst/>
            </a:prstGeom>
            <a:solidFill>
              <a:srgbClr val="D6D6F5"/>
            </a:solidFill>
            <a:ln w="38100">
              <a:solidFill>
                <a:srgbClr val="000090"/>
              </a:solidFill>
              <a:prstDash val="sysDash"/>
              <a:round/>
              <a:headEnd/>
              <a:tailEnd/>
            </a:ln>
          </p:spPr>
          <p:txBody>
            <a:bodyPr/>
            <a:lstStyle/>
            <a:p>
              <a:pPr algn="ctr"/>
              <a:r>
                <a:rPr lang="en-US">
                  <a:latin typeface="Lucida Console" charset="0"/>
                  <a:cs typeface="Lucida Console" charset="0"/>
                </a:rPr>
                <a:t>0</a:t>
              </a:r>
            </a:p>
          </p:txBody>
        </p:sp>
      </p:grpSp>
      <p:grpSp>
        <p:nvGrpSpPr>
          <p:cNvPr id="64" name="Group 63"/>
          <p:cNvGrpSpPr>
            <a:grpSpLocks/>
          </p:cNvGrpSpPr>
          <p:nvPr/>
        </p:nvGrpSpPr>
        <p:grpSpPr bwMode="auto">
          <a:xfrm>
            <a:off x="4660900" y="3276600"/>
            <a:ext cx="1193800" cy="533400"/>
            <a:chOff x="2768600" y="533400"/>
            <a:chExt cx="1193800" cy="533400"/>
          </a:xfrm>
        </p:grpSpPr>
        <p:sp>
          <p:nvSpPr>
            <p:cNvPr id="65" name="Rectangle 64"/>
            <p:cNvSpPr/>
            <p:nvPr/>
          </p:nvSpPr>
          <p:spPr bwMode="auto">
            <a:xfrm>
              <a:off x="2768600" y="533400"/>
              <a:ext cx="609600" cy="5334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8100" cap="flat" cmpd="sng" algn="ctr">
              <a:solidFill>
                <a:srgbClr val="008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algn="ctr">
                <a:defRPr/>
              </a:pPr>
              <a:r>
                <a:rPr lang="en-US" b="1" dirty="0">
                  <a:latin typeface="Lucida Console"/>
                  <a:cs typeface="Lucida Console"/>
                </a:rPr>
                <a:t>a</a:t>
              </a:r>
            </a:p>
          </p:txBody>
        </p:sp>
        <p:sp>
          <p:nvSpPr>
            <p:cNvPr id="9243" name="Rectangle 65"/>
            <p:cNvSpPr>
              <a:spLocks noChangeArrowheads="1"/>
            </p:cNvSpPr>
            <p:nvPr/>
          </p:nvSpPr>
          <p:spPr bwMode="auto">
            <a:xfrm>
              <a:off x="3352800" y="533400"/>
              <a:ext cx="609600" cy="533400"/>
            </a:xfrm>
            <a:prstGeom prst="rect">
              <a:avLst/>
            </a:prstGeom>
            <a:solidFill>
              <a:srgbClr val="DDF3EA"/>
            </a:solidFill>
            <a:ln w="38100">
              <a:solidFill>
                <a:srgbClr val="008000"/>
              </a:solidFill>
              <a:round/>
              <a:headEnd/>
              <a:tailEnd/>
            </a:ln>
          </p:spPr>
          <p:txBody>
            <a:bodyPr/>
            <a:lstStyle/>
            <a:p>
              <a:pPr algn="ctr"/>
              <a:r>
                <a:rPr lang="en-US">
                  <a:latin typeface="Lucida Console" charset="0"/>
                  <a:cs typeface="Lucida Console" charset="0"/>
                </a:rPr>
                <a:t>1</a:t>
              </a:r>
            </a:p>
          </p:txBody>
        </p:sp>
      </p:grpSp>
      <p:grpSp>
        <p:nvGrpSpPr>
          <p:cNvPr id="59" name="Group 58"/>
          <p:cNvGrpSpPr>
            <a:grpSpLocks/>
          </p:cNvGrpSpPr>
          <p:nvPr/>
        </p:nvGrpSpPr>
        <p:grpSpPr bwMode="auto">
          <a:xfrm>
            <a:off x="3073400" y="4114800"/>
            <a:ext cx="1193800" cy="533400"/>
            <a:chOff x="2768600" y="533400"/>
            <a:chExt cx="1193800" cy="533400"/>
          </a:xfrm>
        </p:grpSpPr>
        <p:sp>
          <p:nvSpPr>
            <p:cNvPr id="60" name="Rectangle 59"/>
            <p:cNvSpPr/>
            <p:nvPr/>
          </p:nvSpPr>
          <p:spPr bwMode="auto">
            <a:xfrm>
              <a:off x="2768600" y="533400"/>
              <a:ext cx="609600" cy="5334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8100" cap="flat" cmpd="sng" algn="ctr">
              <a:solidFill>
                <a:srgbClr val="00009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algn="ctr">
                <a:defRPr/>
              </a:pPr>
              <a:r>
                <a:rPr lang="en-US" b="1" dirty="0">
                  <a:latin typeface="Lucida Console"/>
                  <a:cs typeface="Lucida Console"/>
                </a:rPr>
                <a:t>b</a:t>
              </a:r>
            </a:p>
          </p:txBody>
        </p:sp>
        <p:sp>
          <p:nvSpPr>
            <p:cNvPr id="9245" name="Rectangle 60"/>
            <p:cNvSpPr>
              <a:spLocks noChangeArrowheads="1"/>
            </p:cNvSpPr>
            <p:nvPr/>
          </p:nvSpPr>
          <p:spPr bwMode="auto">
            <a:xfrm>
              <a:off x="3352800" y="533400"/>
              <a:ext cx="609600" cy="533400"/>
            </a:xfrm>
            <a:prstGeom prst="rect">
              <a:avLst/>
            </a:prstGeom>
            <a:solidFill>
              <a:srgbClr val="D6D6F5"/>
            </a:solidFill>
            <a:ln w="38100">
              <a:solidFill>
                <a:srgbClr val="000090"/>
              </a:solidFill>
              <a:round/>
              <a:headEnd/>
              <a:tailEnd/>
            </a:ln>
          </p:spPr>
          <p:txBody>
            <a:bodyPr/>
            <a:lstStyle/>
            <a:p>
              <a:pPr algn="ctr"/>
              <a:r>
                <a:rPr lang="en-US">
                  <a:latin typeface="Lucida Console" charset="0"/>
                  <a:cs typeface="Lucida Console" charset="0"/>
                </a:rPr>
                <a:t>1</a:t>
              </a:r>
            </a:p>
          </p:txBody>
        </p:sp>
      </p:grpSp>
      <p:sp>
        <p:nvSpPr>
          <p:cNvPr id="9218" name="Title 2"/>
          <p:cNvSpPr>
            <a:spLocks noGrp="1"/>
          </p:cNvSpPr>
          <p:nvPr>
            <p:ph type="title" idx="4294967295"/>
          </p:nvPr>
        </p:nvSpPr>
        <p:spPr bwMode="auto">
          <a:xfrm>
            <a:off x="457200" y="152400"/>
            <a:ext cx="82296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4000" b="1" cap="small" dirty="0" smtClean="0">
                <a:latin typeface="Calibri"/>
                <a:ea typeface="ＭＳ Ｐゴシック" charset="0"/>
                <a:cs typeface="Calibri"/>
              </a:rPr>
              <a:t>Dthreads</a:t>
            </a:r>
            <a:r>
              <a:rPr lang="en-US" sz="4000" b="1" dirty="0" smtClean="0">
                <a:latin typeface="Calibri"/>
                <a:ea typeface="ＭＳ Ｐゴシック" charset="0"/>
                <a:cs typeface="Calibri"/>
              </a:rPr>
              <a:t> Example Execution</a:t>
            </a:r>
            <a:endParaRPr lang="en-US" sz="4000" b="1" dirty="0">
              <a:latin typeface="Calibri"/>
              <a:ea typeface="ＭＳ Ｐゴシック" charset="0"/>
              <a:cs typeface="Calibri"/>
            </a:endParaRPr>
          </a:p>
        </p:txBody>
      </p:sp>
      <p:grpSp>
        <p:nvGrpSpPr>
          <p:cNvPr id="4" name="Group 3"/>
          <p:cNvGrpSpPr>
            <a:grpSpLocks/>
          </p:cNvGrpSpPr>
          <p:nvPr/>
        </p:nvGrpSpPr>
        <p:grpSpPr bwMode="auto">
          <a:xfrm>
            <a:off x="3886200" y="1143000"/>
            <a:ext cx="1193800" cy="533400"/>
            <a:chOff x="2768600" y="533400"/>
            <a:chExt cx="1193800" cy="533400"/>
          </a:xfrm>
        </p:grpSpPr>
        <p:sp>
          <p:nvSpPr>
            <p:cNvPr id="27" name="Rectangle 26"/>
            <p:cNvSpPr/>
            <p:nvPr/>
          </p:nvSpPr>
          <p:spPr bwMode="auto">
            <a:xfrm>
              <a:off x="2768600" y="533400"/>
              <a:ext cx="609600" cy="5334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8100" cap="flat" cmpd="sng" algn="ctr">
              <a:solidFill>
                <a:srgbClr val="8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algn="ctr">
                <a:defRPr/>
              </a:pPr>
              <a:r>
                <a:rPr lang="en-US" b="1" dirty="0">
                  <a:latin typeface="Lucida Console"/>
                  <a:cs typeface="Lucida Console"/>
                </a:rPr>
                <a:t>a</a:t>
              </a:r>
            </a:p>
          </p:txBody>
        </p:sp>
        <p:sp>
          <p:nvSpPr>
            <p:cNvPr id="9257" name="Rectangle 4"/>
            <p:cNvSpPr>
              <a:spLocks noChangeArrowheads="1"/>
            </p:cNvSpPr>
            <p:nvPr/>
          </p:nvSpPr>
          <p:spPr bwMode="auto">
            <a:xfrm>
              <a:off x="3352800" y="533400"/>
              <a:ext cx="609600" cy="533400"/>
            </a:xfrm>
            <a:prstGeom prst="rect">
              <a:avLst/>
            </a:prstGeom>
            <a:solidFill>
              <a:srgbClr val="E4C8BA"/>
            </a:solidFill>
            <a:ln w="38100">
              <a:solidFill>
                <a:srgbClr val="800000"/>
              </a:solidFill>
              <a:round/>
              <a:headEnd/>
              <a:tailEnd/>
            </a:ln>
          </p:spPr>
          <p:txBody>
            <a:bodyPr/>
            <a:lstStyle/>
            <a:p>
              <a:pPr algn="ctr"/>
              <a:r>
                <a:rPr lang="en-US">
                  <a:latin typeface="Lucida Console" charset="0"/>
                  <a:cs typeface="Lucida Console" charset="0"/>
                </a:rPr>
                <a:t>0</a:t>
              </a:r>
            </a:p>
          </p:txBody>
        </p:sp>
      </p:grpSp>
      <p:cxnSp>
        <p:nvCxnSpPr>
          <p:cNvPr id="19" name="Straight Arrow Connector 18"/>
          <p:cNvCxnSpPr>
            <a:stCxn id="9247" idx="3"/>
          </p:cNvCxnSpPr>
          <p:nvPr/>
        </p:nvCxnSpPr>
        <p:spPr bwMode="auto">
          <a:xfrm flipV="1">
            <a:off x="5854700" y="3810000"/>
            <a:ext cx="1003300" cy="57150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008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0" name="Straight Arrow Connector 19"/>
          <p:cNvCxnSpPr>
            <a:stCxn id="39" idx="1"/>
          </p:cNvCxnSpPr>
          <p:nvPr/>
        </p:nvCxnSpPr>
        <p:spPr bwMode="auto">
          <a:xfrm flipH="1">
            <a:off x="2362200" y="3543300"/>
            <a:ext cx="711200" cy="26670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00009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grpSp>
        <p:nvGrpSpPr>
          <p:cNvPr id="28" name="Group 27"/>
          <p:cNvGrpSpPr>
            <a:grpSpLocks/>
          </p:cNvGrpSpPr>
          <p:nvPr/>
        </p:nvGrpSpPr>
        <p:grpSpPr bwMode="auto">
          <a:xfrm>
            <a:off x="3886200" y="1981200"/>
            <a:ext cx="1193800" cy="533400"/>
            <a:chOff x="2768600" y="533400"/>
            <a:chExt cx="1193800" cy="533400"/>
          </a:xfrm>
        </p:grpSpPr>
        <p:sp>
          <p:nvSpPr>
            <p:cNvPr id="29" name="Rectangle 28"/>
            <p:cNvSpPr/>
            <p:nvPr/>
          </p:nvSpPr>
          <p:spPr bwMode="auto">
            <a:xfrm>
              <a:off x="2768600" y="533400"/>
              <a:ext cx="609600" cy="5334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8100" cap="flat" cmpd="sng" algn="ctr">
              <a:solidFill>
                <a:srgbClr val="8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algn="ctr">
                <a:defRPr/>
              </a:pPr>
              <a:r>
                <a:rPr lang="en-US" b="1" dirty="0">
                  <a:latin typeface="Lucida Console"/>
                  <a:cs typeface="Lucida Console"/>
                </a:rPr>
                <a:t>b</a:t>
              </a:r>
            </a:p>
          </p:txBody>
        </p:sp>
        <p:sp>
          <p:nvSpPr>
            <p:cNvPr id="9255" name="Rectangle 35"/>
            <p:cNvSpPr>
              <a:spLocks noChangeArrowheads="1"/>
            </p:cNvSpPr>
            <p:nvPr/>
          </p:nvSpPr>
          <p:spPr bwMode="auto">
            <a:xfrm>
              <a:off x="3352800" y="533400"/>
              <a:ext cx="609600" cy="533400"/>
            </a:xfrm>
            <a:prstGeom prst="rect">
              <a:avLst/>
            </a:prstGeom>
            <a:solidFill>
              <a:srgbClr val="E4C8BA"/>
            </a:solidFill>
            <a:ln w="38100">
              <a:solidFill>
                <a:srgbClr val="800000"/>
              </a:solidFill>
              <a:round/>
              <a:headEnd/>
              <a:tailEnd/>
            </a:ln>
          </p:spPr>
          <p:txBody>
            <a:bodyPr/>
            <a:lstStyle/>
            <a:p>
              <a:pPr algn="ctr"/>
              <a:r>
                <a:rPr lang="en-US">
                  <a:latin typeface="Lucida Console" charset="0"/>
                  <a:cs typeface="Lucida Console" charset="0"/>
                </a:rPr>
                <a:t>0</a:t>
              </a:r>
            </a:p>
          </p:txBody>
        </p:sp>
      </p:grpSp>
      <p:cxnSp>
        <p:nvCxnSpPr>
          <p:cNvPr id="43" name="Straight Arrow Connector 42"/>
          <p:cNvCxnSpPr>
            <a:endCxn id="47" idx="1"/>
          </p:cNvCxnSpPr>
          <p:nvPr/>
        </p:nvCxnSpPr>
        <p:spPr bwMode="auto">
          <a:xfrm>
            <a:off x="2362200" y="4191000"/>
            <a:ext cx="711200" cy="19050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00009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4" name="Straight Arrow Connector 43"/>
          <p:cNvCxnSpPr>
            <a:endCxn id="9249" idx="3"/>
          </p:cNvCxnSpPr>
          <p:nvPr/>
        </p:nvCxnSpPr>
        <p:spPr bwMode="auto">
          <a:xfrm flipH="1" flipV="1">
            <a:off x="5854700" y="3543300"/>
            <a:ext cx="1003300" cy="64770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008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grpSp>
        <p:nvGrpSpPr>
          <p:cNvPr id="38" name="Group 37"/>
          <p:cNvGrpSpPr>
            <a:grpSpLocks/>
          </p:cNvGrpSpPr>
          <p:nvPr/>
        </p:nvGrpSpPr>
        <p:grpSpPr bwMode="auto">
          <a:xfrm>
            <a:off x="3073400" y="3276600"/>
            <a:ext cx="1193800" cy="533400"/>
            <a:chOff x="2768600" y="533400"/>
            <a:chExt cx="1193800" cy="533400"/>
          </a:xfrm>
        </p:grpSpPr>
        <p:sp>
          <p:nvSpPr>
            <p:cNvPr id="39" name="Rectangle 38"/>
            <p:cNvSpPr/>
            <p:nvPr/>
          </p:nvSpPr>
          <p:spPr bwMode="auto">
            <a:xfrm>
              <a:off x="2768600" y="533400"/>
              <a:ext cx="609600" cy="5334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8100" cap="flat" cmpd="sng" algn="ctr">
              <a:solidFill>
                <a:srgbClr val="000090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algn="ctr">
                <a:defRPr/>
              </a:pPr>
              <a:r>
                <a:rPr lang="en-US" b="1" dirty="0">
                  <a:latin typeface="Lucida Console"/>
                  <a:cs typeface="Lucida Console"/>
                </a:rPr>
                <a:t>a</a:t>
              </a:r>
            </a:p>
          </p:txBody>
        </p:sp>
        <p:sp>
          <p:nvSpPr>
            <p:cNvPr id="45" name="Rectangle 44"/>
            <p:cNvSpPr/>
            <p:nvPr/>
          </p:nvSpPr>
          <p:spPr bwMode="auto">
            <a:xfrm>
              <a:off x="3352800" y="533400"/>
              <a:ext cx="609600" cy="5334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 cap="flat" cmpd="sng" algn="ctr">
              <a:solidFill>
                <a:srgbClr val="000090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algn="ctr">
                <a:defRPr/>
              </a:pPr>
              <a:r>
                <a:rPr lang="en-US" dirty="0">
                  <a:latin typeface="Lucida Console"/>
                  <a:cs typeface="Lucida Console"/>
                </a:rPr>
                <a:t>0</a:t>
              </a:r>
            </a:p>
          </p:txBody>
        </p:sp>
      </p:grpSp>
      <p:grpSp>
        <p:nvGrpSpPr>
          <p:cNvPr id="54" name="Group 53"/>
          <p:cNvGrpSpPr>
            <a:grpSpLocks/>
          </p:cNvGrpSpPr>
          <p:nvPr/>
        </p:nvGrpSpPr>
        <p:grpSpPr bwMode="auto">
          <a:xfrm>
            <a:off x="4660900" y="4114800"/>
            <a:ext cx="1193800" cy="533400"/>
            <a:chOff x="2768600" y="533400"/>
            <a:chExt cx="1193800" cy="533400"/>
          </a:xfrm>
        </p:grpSpPr>
        <p:sp>
          <p:nvSpPr>
            <p:cNvPr id="55" name="Rectangle 54"/>
            <p:cNvSpPr/>
            <p:nvPr/>
          </p:nvSpPr>
          <p:spPr bwMode="auto">
            <a:xfrm>
              <a:off x="2768600" y="533400"/>
              <a:ext cx="609600" cy="5334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8100" cap="flat" cmpd="sng" algn="ctr">
              <a:solidFill>
                <a:srgbClr val="008000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algn="ctr">
                <a:defRPr/>
              </a:pPr>
              <a:r>
                <a:rPr lang="en-US" b="1" dirty="0">
                  <a:latin typeface="Lucida Console"/>
                  <a:cs typeface="Lucida Console"/>
                </a:rPr>
                <a:t>b</a:t>
              </a:r>
            </a:p>
          </p:txBody>
        </p:sp>
        <p:sp>
          <p:nvSpPr>
            <p:cNvPr id="9247" name="Rectangle 55"/>
            <p:cNvSpPr>
              <a:spLocks noChangeArrowheads="1"/>
            </p:cNvSpPr>
            <p:nvPr/>
          </p:nvSpPr>
          <p:spPr bwMode="auto">
            <a:xfrm>
              <a:off x="3352800" y="533400"/>
              <a:ext cx="609600" cy="533400"/>
            </a:xfrm>
            <a:prstGeom prst="rect">
              <a:avLst/>
            </a:prstGeom>
            <a:solidFill>
              <a:srgbClr val="DDF3EA"/>
            </a:solidFill>
            <a:ln w="38100">
              <a:solidFill>
                <a:srgbClr val="008000"/>
              </a:solidFill>
              <a:prstDash val="sysDash"/>
              <a:round/>
              <a:headEnd/>
              <a:tailEnd/>
            </a:ln>
          </p:spPr>
          <p:txBody>
            <a:bodyPr/>
            <a:lstStyle/>
            <a:p>
              <a:pPr algn="ctr"/>
              <a:r>
                <a:rPr lang="en-US">
                  <a:latin typeface="Lucida Console" charset="0"/>
                  <a:cs typeface="Lucida Console" charset="0"/>
                </a:rPr>
                <a:t>0</a:t>
              </a:r>
            </a:p>
          </p:txBody>
        </p:sp>
      </p:grpSp>
      <p:grpSp>
        <p:nvGrpSpPr>
          <p:cNvPr id="67" name="Group 66"/>
          <p:cNvGrpSpPr>
            <a:grpSpLocks/>
          </p:cNvGrpSpPr>
          <p:nvPr/>
        </p:nvGrpSpPr>
        <p:grpSpPr bwMode="auto">
          <a:xfrm>
            <a:off x="3886200" y="5257800"/>
            <a:ext cx="1193800" cy="533400"/>
            <a:chOff x="2768600" y="533400"/>
            <a:chExt cx="1193800" cy="533400"/>
          </a:xfrm>
        </p:grpSpPr>
        <p:sp>
          <p:nvSpPr>
            <p:cNvPr id="68" name="Rectangle 67"/>
            <p:cNvSpPr/>
            <p:nvPr/>
          </p:nvSpPr>
          <p:spPr bwMode="auto">
            <a:xfrm>
              <a:off x="2768600" y="533400"/>
              <a:ext cx="609600" cy="5334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8100" cap="flat" cmpd="sng" algn="ctr">
              <a:solidFill>
                <a:srgbClr val="8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algn="ctr">
                <a:defRPr/>
              </a:pPr>
              <a:r>
                <a:rPr lang="en-US" b="1" dirty="0">
                  <a:latin typeface="Lucida Console"/>
                  <a:cs typeface="Lucida Console"/>
                </a:rPr>
                <a:t>a</a:t>
              </a:r>
            </a:p>
          </p:txBody>
        </p:sp>
        <p:sp>
          <p:nvSpPr>
            <p:cNvPr id="9241" name="Rectangle 68"/>
            <p:cNvSpPr>
              <a:spLocks noChangeArrowheads="1"/>
            </p:cNvSpPr>
            <p:nvPr/>
          </p:nvSpPr>
          <p:spPr bwMode="auto">
            <a:xfrm>
              <a:off x="3352800" y="533400"/>
              <a:ext cx="609600" cy="533400"/>
            </a:xfrm>
            <a:prstGeom prst="rect">
              <a:avLst/>
            </a:prstGeom>
            <a:solidFill>
              <a:srgbClr val="E4C8BA"/>
            </a:solidFill>
            <a:ln w="38100">
              <a:solidFill>
                <a:srgbClr val="800000"/>
              </a:solidFill>
              <a:round/>
              <a:headEnd/>
              <a:tailEnd/>
            </a:ln>
          </p:spPr>
          <p:txBody>
            <a:bodyPr/>
            <a:lstStyle/>
            <a:p>
              <a:pPr algn="ctr"/>
              <a:r>
                <a:rPr lang="en-US" dirty="0">
                  <a:latin typeface="Lucida Console" charset="0"/>
                  <a:cs typeface="Lucida Console" charset="0"/>
                </a:rPr>
                <a:t>0</a:t>
              </a:r>
            </a:p>
          </p:txBody>
        </p:sp>
      </p:grpSp>
      <p:grpSp>
        <p:nvGrpSpPr>
          <p:cNvPr id="70" name="Group 69"/>
          <p:cNvGrpSpPr>
            <a:grpSpLocks/>
          </p:cNvGrpSpPr>
          <p:nvPr/>
        </p:nvGrpSpPr>
        <p:grpSpPr bwMode="auto">
          <a:xfrm>
            <a:off x="3886200" y="6096000"/>
            <a:ext cx="1193800" cy="533400"/>
            <a:chOff x="2768600" y="533400"/>
            <a:chExt cx="1193800" cy="533400"/>
          </a:xfrm>
        </p:grpSpPr>
        <p:sp>
          <p:nvSpPr>
            <p:cNvPr id="71" name="Rectangle 70"/>
            <p:cNvSpPr/>
            <p:nvPr/>
          </p:nvSpPr>
          <p:spPr bwMode="auto">
            <a:xfrm>
              <a:off x="2768600" y="533400"/>
              <a:ext cx="609600" cy="5334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8100" cap="flat" cmpd="sng" algn="ctr">
              <a:solidFill>
                <a:srgbClr val="8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algn="ctr">
                <a:defRPr/>
              </a:pPr>
              <a:r>
                <a:rPr lang="en-US" b="1" dirty="0">
                  <a:latin typeface="Lucida Console"/>
                  <a:cs typeface="Lucida Console"/>
                </a:rPr>
                <a:t>b</a:t>
              </a:r>
            </a:p>
          </p:txBody>
        </p:sp>
        <p:sp>
          <p:nvSpPr>
            <p:cNvPr id="9239" name="Rectangle 71"/>
            <p:cNvSpPr>
              <a:spLocks noChangeArrowheads="1"/>
            </p:cNvSpPr>
            <p:nvPr/>
          </p:nvSpPr>
          <p:spPr bwMode="auto">
            <a:xfrm>
              <a:off x="3352800" y="533400"/>
              <a:ext cx="609600" cy="533400"/>
            </a:xfrm>
            <a:prstGeom prst="rect">
              <a:avLst/>
            </a:prstGeom>
            <a:solidFill>
              <a:srgbClr val="E4C8BA"/>
            </a:solidFill>
            <a:ln w="38100">
              <a:solidFill>
                <a:srgbClr val="800000"/>
              </a:solidFill>
              <a:round/>
              <a:headEnd/>
              <a:tailEnd/>
            </a:ln>
          </p:spPr>
          <p:txBody>
            <a:bodyPr/>
            <a:lstStyle/>
            <a:p>
              <a:pPr algn="ctr"/>
              <a:r>
                <a:rPr lang="en-US">
                  <a:latin typeface="Lucida Console" charset="0"/>
                  <a:cs typeface="Lucida Console" charset="0"/>
                </a:rPr>
                <a:t>0</a:t>
              </a:r>
            </a:p>
          </p:txBody>
        </p:sp>
      </p:grpSp>
      <p:sp>
        <p:nvSpPr>
          <p:cNvPr id="74" name="Oval 73"/>
          <p:cNvSpPr>
            <a:spLocks noChangeArrowheads="1"/>
          </p:cNvSpPr>
          <p:nvPr/>
        </p:nvSpPr>
        <p:spPr bwMode="auto">
          <a:xfrm>
            <a:off x="2667000" y="2971800"/>
            <a:ext cx="1981200" cy="1981200"/>
          </a:xfrm>
          <a:prstGeom prst="ellipse">
            <a:avLst/>
          </a:prstGeom>
          <a:noFill/>
          <a:ln w="762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6" name="Oval 75"/>
          <p:cNvSpPr>
            <a:spLocks noChangeArrowheads="1"/>
          </p:cNvSpPr>
          <p:nvPr/>
        </p:nvSpPr>
        <p:spPr bwMode="auto">
          <a:xfrm>
            <a:off x="3492500" y="838200"/>
            <a:ext cx="1981200" cy="1981200"/>
          </a:xfrm>
          <a:prstGeom prst="ellipse">
            <a:avLst/>
          </a:prstGeom>
          <a:noFill/>
          <a:ln w="762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8" name="Oval 77"/>
          <p:cNvSpPr>
            <a:spLocks noChangeArrowheads="1"/>
          </p:cNvSpPr>
          <p:nvPr/>
        </p:nvSpPr>
        <p:spPr bwMode="auto">
          <a:xfrm>
            <a:off x="4267200" y="2971800"/>
            <a:ext cx="1981200" cy="1981200"/>
          </a:xfrm>
          <a:prstGeom prst="ellipse">
            <a:avLst/>
          </a:prstGeom>
          <a:noFill/>
          <a:ln w="762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4" name="Rectangle 83"/>
          <p:cNvSpPr/>
          <p:nvPr/>
        </p:nvSpPr>
        <p:spPr bwMode="auto">
          <a:xfrm>
            <a:off x="152400" y="3505200"/>
            <a:ext cx="2209800" cy="9144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8100" cap="flat" cmpd="sng" algn="ctr">
            <a:solidFill>
              <a:srgbClr val="00009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r>
              <a:rPr lang="en-US" dirty="0">
                <a:latin typeface="Lucida Console"/>
                <a:cs typeface="Lucida Console"/>
              </a:rPr>
              <a:t>if(a == 0)</a:t>
            </a:r>
          </a:p>
          <a:p>
            <a:pPr>
              <a:defRPr/>
            </a:pPr>
            <a:r>
              <a:rPr lang="en-US" dirty="0">
                <a:latin typeface="Lucida Console"/>
                <a:cs typeface="Lucida Console"/>
              </a:rPr>
              <a:t>    b = 1;</a:t>
            </a:r>
          </a:p>
        </p:txBody>
      </p:sp>
      <p:sp>
        <p:nvSpPr>
          <p:cNvPr id="85" name="Rectangle 84"/>
          <p:cNvSpPr/>
          <p:nvPr/>
        </p:nvSpPr>
        <p:spPr bwMode="auto">
          <a:xfrm>
            <a:off x="6858000" y="3505200"/>
            <a:ext cx="2209800" cy="9144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381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r>
              <a:rPr lang="en-US" dirty="0">
                <a:latin typeface="Lucida Console"/>
                <a:cs typeface="Lucida Console"/>
              </a:rPr>
              <a:t>if(b == 0)</a:t>
            </a:r>
          </a:p>
          <a:p>
            <a:pPr>
              <a:defRPr/>
            </a:pPr>
            <a:r>
              <a:rPr lang="en-US" dirty="0">
                <a:latin typeface="Lucida Console"/>
                <a:cs typeface="Lucida Console"/>
              </a:rPr>
              <a:t>    a = 1;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5181600" y="1524000"/>
            <a:ext cx="25908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Calibri"/>
                <a:cs typeface="Calibri"/>
              </a:rPr>
              <a:t>Global State</a:t>
            </a:r>
            <a:endParaRPr lang="en-US" sz="3200" dirty="0">
              <a:latin typeface="Calibri"/>
              <a:cs typeface="Calibri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5257800" y="5638800"/>
            <a:ext cx="3810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Calibri"/>
                <a:cs typeface="Calibri"/>
              </a:rPr>
              <a:t>Committed State</a:t>
            </a:r>
            <a:endParaRPr lang="en-US" sz="3200" dirty="0">
              <a:latin typeface="Calibri"/>
              <a:cs typeface="Calibri"/>
            </a:endParaRPr>
          </a:p>
        </p:txBody>
      </p:sp>
      <p:grpSp>
        <p:nvGrpSpPr>
          <p:cNvPr id="53" name="Group 52"/>
          <p:cNvGrpSpPr>
            <a:grpSpLocks/>
          </p:cNvGrpSpPr>
          <p:nvPr/>
        </p:nvGrpSpPr>
        <p:grpSpPr bwMode="auto">
          <a:xfrm>
            <a:off x="3886200" y="1143000"/>
            <a:ext cx="1193800" cy="533400"/>
            <a:chOff x="2768600" y="533400"/>
            <a:chExt cx="1193800" cy="533400"/>
          </a:xfrm>
        </p:grpSpPr>
        <p:sp>
          <p:nvSpPr>
            <p:cNvPr id="56" name="Rectangle 55"/>
            <p:cNvSpPr/>
            <p:nvPr/>
          </p:nvSpPr>
          <p:spPr bwMode="auto">
            <a:xfrm>
              <a:off x="2768600" y="533400"/>
              <a:ext cx="609600" cy="5334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8100" cap="flat" cmpd="sng" algn="ctr">
              <a:solidFill>
                <a:srgbClr val="8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algn="ctr">
                <a:defRPr/>
              </a:pPr>
              <a:r>
                <a:rPr lang="en-US" b="1" dirty="0">
                  <a:latin typeface="Lucida Console"/>
                  <a:cs typeface="Lucida Console"/>
                </a:rPr>
                <a:t>a</a:t>
              </a:r>
            </a:p>
          </p:txBody>
        </p:sp>
        <p:sp>
          <p:nvSpPr>
            <p:cNvPr id="57" name="Rectangle 4"/>
            <p:cNvSpPr>
              <a:spLocks noChangeArrowheads="1"/>
            </p:cNvSpPr>
            <p:nvPr/>
          </p:nvSpPr>
          <p:spPr bwMode="auto">
            <a:xfrm>
              <a:off x="3352800" y="533400"/>
              <a:ext cx="609600" cy="533400"/>
            </a:xfrm>
            <a:prstGeom prst="rect">
              <a:avLst/>
            </a:prstGeom>
            <a:solidFill>
              <a:srgbClr val="E4C8BA"/>
            </a:solidFill>
            <a:ln w="38100">
              <a:solidFill>
                <a:srgbClr val="800000"/>
              </a:solidFill>
              <a:round/>
              <a:headEnd/>
              <a:tailEnd/>
            </a:ln>
          </p:spPr>
          <p:txBody>
            <a:bodyPr/>
            <a:lstStyle/>
            <a:p>
              <a:pPr algn="ctr"/>
              <a:r>
                <a:rPr lang="en-US" dirty="0" smtClean="0">
                  <a:latin typeface="Lucida Console" charset="0"/>
                  <a:cs typeface="Lucida Console" charset="0"/>
                </a:rPr>
                <a:t>1</a:t>
              </a:r>
              <a:endParaRPr lang="en-US" dirty="0">
                <a:latin typeface="Lucida Console" charset="0"/>
                <a:cs typeface="Lucida Console" charset="0"/>
              </a:endParaRPr>
            </a:p>
          </p:txBody>
        </p:sp>
      </p:grpSp>
      <p:grpSp>
        <p:nvGrpSpPr>
          <p:cNvPr id="58" name="Group 57"/>
          <p:cNvGrpSpPr>
            <a:grpSpLocks/>
          </p:cNvGrpSpPr>
          <p:nvPr/>
        </p:nvGrpSpPr>
        <p:grpSpPr bwMode="auto">
          <a:xfrm>
            <a:off x="3886200" y="1981200"/>
            <a:ext cx="1193800" cy="533400"/>
            <a:chOff x="2768600" y="533400"/>
            <a:chExt cx="1193800" cy="533400"/>
          </a:xfrm>
        </p:grpSpPr>
        <p:sp>
          <p:nvSpPr>
            <p:cNvPr id="61" name="Rectangle 60"/>
            <p:cNvSpPr/>
            <p:nvPr/>
          </p:nvSpPr>
          <p:spPr bwMode="auto">
            <a:xfrm>
              <a:off x="2768600" y="533400"/>
              <a:ext cx="609600" cy="5334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8100" cap="flat" cmpd="sng" algn="ctr">
              <a:solidFill>
                <a:srgbClr val="8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algn="ctr">
                <a:defRPr/>
              </a:pPr>
              <a:r>
                <a:rPr lang="en-US" b="1" dirty="0">
                  <a:latin typeface="Lucida Console"/>
                  <a:cs typeface="Lucida Console"/>
                </a:rPr>
                <a:t>b</a:t>
              </a:r>
            </a:p>
          </p:txBody>
        </p:sp>
        <p:sp>
          <p:nvSpPr>
            <p:cNvPr id="62" name="Rectangle 35"/>
            <p:cNvSpPr>
              <a:spLocks noChangeArrowheads="1"/>
            </p:cNvSpPr>
            <p:nvPr/>
          </p:nvSpPr>
          <p:spPr bwMode="auto">
            <a:xfrm>
              <a:off x="3352800" y="533400"/>
              <a:ext cx="609600" cy="533400"/>
            </a:xfrm>
            <a:prstGeom prst="rect">
              <a:avLst/>
            </a:prstGeom>
            <a:solidFill>
              <a:srgbClr val="E4C8BA"/>
            </a:solidFill>
            <a:ln w="38100">
              <a:solidFill>
                <a:srgbClr val="800000"/>
              </a:solidFill>
              <a:round/>
              <a:headEnd/>
              <a:tailEnd/>
            </a:ln>
          </p:spPr>
          <p:txBody>
            <a:bodyPr/>
            <a:lstStyle/>
            <a:p>
              <a:pPr algn="ctr"/>
              <a:r>
                <a:rPr lang="en-US" dirty="0" smtClean="0">
                  <a:latin typeface="Lucida Console" charset="0"/>
                  <a:cs typeface="Lucida Console" charset="0"/>
                </a:rPr>
                <a:t>1</a:t>
              </a:r>
              <a:endParaRPr lang="en-US" dirty="0">
                <a:latin typeface="Lucida Console" charset="0"/>
                <a:cs typeface="Lucida Console" charset="0"/>
              </a:endParaRPr>
            </a:p>
          </p:txBody>
        </p:sp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-2.22222E-6 L 0.09028 0.28334 " pathEditMode="relative" rAng="0" ptsTypes="AA">
                                      <p:cBhvr>
                                        <p:cTn id="69" dur="7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14" y="14167"/>
                                    </p:animMotion>
                                  </p:childTnLst>
                                </p:cTn>
                              </p:par>
                              <p:par>
                                <p:cTn id="7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2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9 -4.44444E-6 L 0.64236 -4.44444E-6 " pathEditMode="relative" ptsTypes="AA">
                                      <p:cBhvr>
                                        <p:cTn id="80" dur="75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8333 0.28333 " pathEditMode="relative" rAng="0" ptsTypes="AA">
                                      <p:cBhvr>
                                        <p:cTn id="90" dur="7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167" y="14167"/>
                                    </p:animMotion>
                                  </p:childTnLst>
                                </p:cTn>
                              </p:par>
                              <p:par>
                                <p:cTn id="9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2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2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4" dur="2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7" dur="500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3" dur="2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6" dur="2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9" dur="2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2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2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 animBg="1"/>
      <p:bldP spid="74" grpId="1" animBg="1"/>
      <p:bldP spid="76" grpId="0" animBg="1"/>
      <p:bldP spid="76" grpId="1" animBg="1"/>
      <p:bldP spid="76" grpId="2" animBg="1"/>
      <p:bldP spid="76" grpId="3" animBg="1"/>
      <p:bldP spid="78" grpId="0" animBg="1"/>
      <p:bldP spid="78" grpId="1" animBg="1"/>
      <p:bldP spid="48" grpId="0"/>
      <p:bldP spid="48" grpId="1"/>
      <p:bldP spid="4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10000" y="2057400"/>
            <a:ext cx="160020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5" name="Straight Connector 4"/>
          <p:cNvCxnSpPr/>
          <p:nvPr/>
        </p:nvCxnSpPr>
        <p:spPr>
          <a:xfrm rot="5400000">
            <a:off x="-876847" y="3695454"/>
            <a:ext cx="3582194" cy="1287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rot="10800000">
            <a:off x="914400" y="5486400"/>
            <a:ext cx="7162800" cy="1964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3" name="Freeform 12"/>
          <p:cNvSpPr/>
          <p:nvPr/>
        </p:nvSpPr>
        <p:spPr>
          <a:xfrm>
            <a:off x="1066800" y="2362200"/>
            <a:ext cx="5486400" cy="2971800"/>
          </a:xfrm>
          <a:custGeom>
            <a:avLst/>
            <a:gdLst>
              <a:gd name="connsiteX0" fmla="*/ 0 w 2026023"/>
              <a:gd name="connsiteY0" fmla="*/ 591670 h 606612"/>
              <a:gd name="connsiteX1" fmla="*/ 833717 w 2026023"/>
              <a:gd name="connsiteY1" fmla="*/ 528917 h 606612"/>
              <a:gd name="connsiteX2" fmla="*/ 986117 w 2026023"/>
              <a:gd name="connsiteY2" fmla="*/ 519953 h 606612"/>
              <a:gd name="connsiteX3" fmla="*/ 1183341 w 2026023"/>
              <a:gd name="connsiteY3" fmla="*/ 519953 h 606612"/>
              <a:gd name="connsiteX4" fmla="*/ 2026023 w 2026023"/>
              <a:gd name="connsiteY4" fmla="*/ 0 h 606612"/>
              <a:gd name="connsiteX0" fmla="*/ 0 w 2026023"/>
              <a:gd name="connsiteY0" fmla="*/ 591670 h 606612"/>
              <a:gd name="connsiteX1" fmla="*/ 481283 w 2026023"/>
              <a:gd name="connsiteY1" fmla="*/ 528917 h 606612"/>
              <a:gd name="connsiteX2" fmla="*/ 986117 w 2026023"/>
              <a:gd name="connsiteY2" fmla="*/ 519953 h 606612"/>
              <a:gd name="connsiteX3" fmla="*/ 1183341 w 2026023"/>
              <a:gd name="connsiteY3" fmla="*/ 519953 h 606612"/>
              <a:gd name="connsiteX4" fmla="*/ 2026023 w 2026023"/>
              <a:gd name="connsiteY4" fmla="*/ 0 h 606612"/>
              <a:gd name="connsiteX0" fmla="*/ 0 w 2026023"/>
              <a:gd name="connsiteY0" fmla="*/ 591670 h 606612"/>
              <a:gd name="connsiteX1" fmla="*/ 481283 w 2026023"/>
              <a:gd name="connsiteY1" fmla="*/ 528917 h 606612"/>
              <a:gd name="connsiteX2" fmla="*/ 986117 w 2026023"/>
              <a:gd name="connsiteY2" fmla="*/ 519953 h 606612"/>
              <a:gd name="connsiteX3" fmla="*/ 1183341 w 2026023"/>
              <a:gd name="connsiteY3" fmla="*/ 519953 h 606612"/>
              <a:gd name="connsiteX4" fmla="*/ 2026023 w 2026023"/>
              <a:gd name="connsiteY4" fmla="*/ 0 h 606612"/>
              <a:gd name="connsiteX0" fmla="*/ 0 w 2026023"/>
              <a:gd name="connsiteY0" fmla="*/ 591670 h 591670"/>
              <a:gd name="connsiteX1" fmla="*/ 481283 w 2026023"/>
              <a:gd name="connsiteY1" fmla="*/ 528917 h 591670"/>
              <a:gd name="connsiteX2" fmla="*/ 986117 w 2026023"/>
              <a:gd name="connsiteY2" fmla="*/ 519953 h 591670"/>
              <a:gd name="connsiteX3" fmla="*/ 1091225 w 2026023"/>
              <a:gd name="connsiteY3" fmla="*/ 308010 h 591670"/>
              <a:gd name="connsiteX4" fmla="*/ 1183341 w 2026023"/>
              <a:gd name="connsiteY4" fmla="*/ 519953 h 591670"/>
              <a:gd name="connsiteX5" fmla="*/ 2026023 w 2026023"/>
              <a:gd name="connsiteY5" fmla="*/ 0 h 591670"/>
              <a:gd name="connsiteX0" fmla="*/ 0 w 2026023"/>
              <a:gd name="connsiteY0" fmla="*/ 591670 h 591670"/>
              <a:gd name="connsiteX1" fmla="*/ 481283 w 2026023"/>
              <a:gd name="connsiteY1" fmla="*/ 528917 h 591670"/>
              <a:gd name="connsiteX2" fmla="*/ 922038 w 2026023"/>
              <a:gd name="connsiteY2" fmla="*/ 373924 h 591670"/>
              <a:gd name="connsiteX3" fmla="*/ 1091225 w 2026023"/>
              <a:gd name="connsiteY3" fmla="*/ 308010 h 591670"/>
              <a:gd name="connsiteX4" fmla="*/ 1183341 w 2026023"/>
              <a:gd name="connsiteY4" fmla="*/ 519953 h 591670"/>
              <a:gd name="connsiteX5" fmla="*/ 2026023 w 2026023"/>
              <a:gd name="connsiteY5" fmla="*/ 0 h 591670"/>
              <a:gd name="connsiteX0" fmla="*/ 0 w 2026023"/>
              <a:gd name="connsiteY0" fmla="*/ 591670 h 591670"/>
              <a:gd name="connsiteX1" fmla="*/ 481283 w 2026023"/>
              <a:gd name="connsiteY1" fmla="*/ 528917 h 591670"/>
              <a:gd name="connsiteX2" fmla="*/ 922038 w 2026023"/>
              <a:gd name="connsiteY2" fmla="*/ 373924 h 591670"/>
              <a:gd name="connsiteX3" fmla="*/ 1091225 w 2026023"/>
              <a:gd name="connsiteY3" fmla="*/ 308010 h 591670"/>
              <a:gd name="connsiteX4" fmla="*/ 1631893 w 2026023"/>
              <a:gd name="connsiteY4" fmla="*/ 81867 h 591670"/>
              <a:gd name="connsiteX5" fmla="*/ 2026023 w 2026023"/>
              <a:gd name="connsiteY5" fmla="*/ 0 h 591670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922038 w 2026023"/>
              <a:gd name="connsiteY2" fmla="*/ 686842 h 904588"/>
              <a:gd name="connsiteX3" fmla="*/ 1091225 w 2026023"/>
              <a:gd name="connsiteY3" fmla="*/ 620928 h 904588"/>
              <a:gd name="connsiteX4" fmla="*/ 1631893 w 2026023"/>
              <a:gd name="connsiteY4" fmla="*/ 394785 h 904588"/>
              <a:gd name="connsiteX5" fmla="*/ 2026023 w 2026023"/>
              <a:gd name="connsiteY5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922038 w 2026023"/>
              <a:gd name="connsiteY2" fmla="*/ 686842 h 904588"/>
              <a:gd name="connsiteX3" fmla="*/ 1091225 w 2026023"/>
              <a:gd name="connsiteY3" fmla="*/ 620928 h 904588"/>
              <a:gd name="connsiteX4" fmla="*/ 1631893 w 2026023"/>
              <a:gd name="connsiteY4" fmla="*/ 394785 h 904588"/>
              <a:gd name="connsiteX5" fmla="*/ 1892211 w 2026023"/>
              <a:gd name="connsiteY5" fmla="*/ 330098 h 904588"/>
              <a:gd name="connsiteX6" fmla="*/ 2026023 w 2026023"/>
              <a:gd name="connsiteY6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922038 w 2026023"/>
              <a:gd name="connsiteY2" fmla="*/ 686842 h 904588"/>
              <a:gd name="connsiteX3" fmla="*/ 1091225 w 2026023"/>
              <a:gd name="connsiteY3" fmla="*/ 620928 h 904588"/>
              <a:gd name="connsiteX4" fmla="*/ 1631893 w 2026023"/>
              <a:gd name="connsiteY4" fmla="*/ 519953 h 904588"/>
              <a:gd name="connsiteX5" fmla="*/ 1892211 w 2026023"/>
              <a:gd name="connsiteY5" fmla="*/ 330098 h 904588"/>
              <a:gd name="connsiteX6" fmla="*/ 2026023 w 2026023"/>
              <a:gd name="connsiteY6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922038 w 2026023"/>
              <a:gd name="connsiteY2" fmla="*/ 686842 h 904588"/>
              <a:gd name="connsiteX3" fmla="*/ 1091225 w 2026023"/>
              <a:gd name="connsiteY3" fmla="*/ 725234 h 904588"/>
              <a:gd name="connsiteX4" fmla="*/ 1631893 w 2026023"/>
              <a:gd name="connsiteY4" fmla="*/ 519953 h 904588"/>
              <a:gd name="connsiteX5" fmla="*/ 1892211 w 2026023"/>
              <a:gd name="connsiteY5" fmla="*/ 330098 h 904588"/>
              <a:gd name="connsiteX6" fmla="*/ 2026023 w 2026023"/>
              <a:gd name="connsiteY6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857959 w 2026023"/>
              <a:gd name="connsiteY2" fmla="*/ 812010 h 904588"/>
              <a:gd name="connsiteX3" fmla="*/ 1091225 w 2026023"/>
              <a:gd name="connsiteY3" fmla="*/ 725234 h 904588"/>
              <a:gd name="connsiteX4" fmla="*/ 1631893 w 2026023"/>
              <a:gd name="connsiteY4" fmla="*/ 519953 h 904588"/>
              <a:gd name="connsiteX5" fmla="*/ 1892211 w 2026023"/>
              <a:gd name="connsiteY5" fmla="*/ 330098 h 904588"/>
              <a:gd name="connsiteX6" fmla="*/ 2026023 w 2026023"/>
              <a:gd name="connsiteY6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631893 w 2026023"/>
              <a:gd name="connsiteY5" fmla="*/ 519953 h 904588"/>
              <a:gd name="connsiteX6" fmla="*/ 1892211 w 2026023"/>
              <a:gd name="connsiteY6" fmla="*/ 330098 h 904588"/>
              <a:gd name="connsiteX7" fmla="*/ 2026023 w 2026023"/>
              <a:gd name="connsiteY7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631893 w 2026023"/>
              <a:gd name="connsiteY5" fmla="*/ 519953 h 904588"/>
              <a:gd name="connsiteX6" fmla="*/ 1892211 w 2026023"/>
              <a:gd name="connsiteY6" fmla="*/ 330098 h 904588"/>
              <a:gd name="connsiteX7" fmla="*/ 2026023 w 2026023"/>
              <a:gd name="connsiteY7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631893 w 2026023"/>
              <a:gd name="connsiteY5" fmla="*/ 519953 h 904588"/>
              <a:gd name="connsiteX6" fmla="*/ 1892211 w 2026023"/>
              <a:gd name="connsiteY6" fmla="*/ 476127 h 904588"/>
              <a:gd name="connsiteX7" fmla="*/ 2026023 w 2026023"/>
              <a:gd name="connsiteY7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599854 w 2026023"/>
              <a:gd name="connsiteY5" fmla="*/ 645121 h 904588"/>
              <a:gd name="connsiteX6" fmla="*/ 1892211 w 2026023"/>
              <a:gd name="connsiteY6" fmla="*/ 476127 h 904588"/>
              <a:gd name="connsiteX7" fmla="*/ 2026023 w 2026023"/>
              <a:gd name="connsiteY7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27146 w 2026023"/>
              <a:gd name="connsiteY4" fmla="*/ 808679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33458 w 2026023"/>
              <a:gd name="connsiteY3" fmla="*/ 837780 h 904588"/>
              <a:gd name="connsiteX4" fmla="*/ 1027146 w 2026023"/>
              <a:gd name="connsiteY4" fmla="*/ 808679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33458 w 2026023"/>
              <a:gd name="connsiteY3" fmla="*/ 859868 h 904588"/>
              <a:gd name="connsiteX4" fmla="*/ 1027146 w 2026023"/>
              <a:gd name="connsiteY4" fmla="*/ 808679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77398 h 904588"/>
              <a:gd name="connsiteX3" fmla="*/ 833458 w 2026023"/>
              <a:gd name="connsiteY3" fmla="*/ 859868 h 904588"/>
              <a:gd name="connsiteX4" fmla="*/ 1027146 w 2026023"/>
              <a:gd name="connsiteY4" fmla="*/ 808679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26023" h="904588">
                <a:moveTo>
                  <a:pt x="0" y="904588"/>
                </a:moveTo>
                <a:lnTo>
                  <a:pt x="481283" y="904419"/>
                </a:lnTo>
                <a:lnTo>
                  <a:pt x="665289" y="877398"/>
                </a:lnTo>
                <a:cubicBezTo>
                  <a:pt x="723985" y="866292"/>
                  <a:pt x="767809" y="866208"/>
                  <a:pt x="833458" y="859868"/>
                </a:cubicBezTo>
                <a:cubicBezTo>
                  <a:pt x="919095" y="857819"/>
                  <a:pt x="903497" y="836494"/>
                  <a:pt x="1027146" y="808679"/>
                </a:cubicBezTo>
                <a:cubicBezTo>
                  <a:pt x="1067594" y="794012"/>
                  <a:pt x="1101316" y="792989"/>
                  <a:pt x="1196767" y="765729"/>
                </a:cubicBezTo>
                <a:cubicBezTo>
                  <a:pt x="1292218" y="738469"/>
                  <a:pt x="1483947" y="693388"/>
                  <a:pt x="1599854" y="645121"/>
                </a:cubicBezTo>
                <a:cubicBezTo>
                  <a:pt x="1715761" y="596854"/>
                  <a:pt x="1826523" y="541925"/>
                  <a:pt x="1892211" y="476127"/>
                </a:cubicBezTo>
                <a:lnTo>
                  <a:pt x="2026023" y="0"/>
                </a:lnTo>
              </a:path>
            </a:pathLst>
          </a:cu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rot="5400000" flipH="1" flipV="1">
            <a:off x="6172200" y="1371600"/>
            <a:ext cx="1371600" cy="609600"/>
          </a:xfrm>
          <a:prstGeom prst="line">
            <a:avLst/>
          </a:prstGeom>
          <a:ln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7" name="Right Arrow 16"/>
          <p:cNvSpPr/>
          <p:nvPr/>
        </p:nvSpPr>
        <p:spPr>
          <a:xfrm>
            <a:off x="4114800" y="5867400"/>
            <a:ext cx="990600" cy="304800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57600" y="2057400"/>
            <a:ext cx="1743247" cy="1981200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title"/>
          </p:nvPr>
        </p:nvSpPr>
        <p:spPr bwMode="auto">
          <a:xfrm>
            <a:off x="304800" y="152400"/>
            <a:ext cx="8839200" cy="533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z="4000" dirty="0" smtClean="0">
                <a:solidFill>
                  <a:schemeClr val="bg1"/>
                </a:solidFill>
                <a:ea typeface="ＭＳ Ｐゴシック" charset="0"/>
              </a:rPr>
              <a:t>It gave us our Daily Speed.</a:t>
            </a:r>
            <a:endParaRPr lang="en-US" sz="4000" dirty="0">
              <a:solidFill>
                <a:schemeClr val="bg1"/>
              </a:solidFill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9367974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flag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0" y="990600"/>
            <a:ext cx="1447800" cy="1486408"/>
          </a:xfrm>
          <a:prstGeom prst="rect">
            <a:avLst/>
          </a:prstGeom>
        </p:spPr>
      </p:pic>
      <p:sp>
        <p:nvSpPr>
          <p:cNvPr id="8193" name="Title 2"/>
          <p:cNvSpPr>
            <a:spLocks noGrp="1"/>
          </p:cNvSpPr>
          <p:nvPr>
            <p:ph type="title" idx="4294967295"/>
          </p:nvPr>
        </p:nvSpPr>
        <p:spPr bwMode="auto">
          <a:xfrm>
            <a:off x="457200" y="228600"/>
            <a:ext cx="82296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4000" dirty="0" smtClean="0">
                <a:latin typeface="Georgia" charset="0"/>
                <a:ea typeface="ＭＳ Ｐゴシック" charset="0"/>
              </a:rPr>
              <a:t>No Problem</a:t>
            </a:r>
            <a:endParaRPr lang="en-US" sz="4000" dirty="0">
              <a:latin typeface="Georgia" charset="0"/>
              <a:ea typeface="ＭＳ Ｐゴシック" charset="0"/>
            </a:endParaRPr>
          </a:p>
        </p:txBody>
      </p:sp>
      <p:grpSp>
        <p:nvGrpSpPr>
          <p:cNvPr id="8194" name="Group 3"/>
          <p:cNvGrpSpPr>
            <a:grpSpLocks/>
          </p:cNvGrpSpPr>
          <p:nvPr/>
        </p:nvGrpSpPr>
        <p:grpSpPr bwMode="auto">
          <a:xfrm>
            <a:off x="3962400" y="2362200"/>
            <a:ext cx="1193800" cy="533400"/>
            <a:chOff x="2768600" y="533400"/>
            <a:chExt cx="1193800" cy="533400"/>
          </a:xfrm>
        </p:grpSpPr>
        <p:sp>
          <p:nvSpPr>
            <p:cNvPr id="27" name="Rectangle 26"/>
            <p:cNvSpPr/>
            <p:nvPr/>
          </p:nvSpPr>
          <p:spPr bwMode="auto">
            <a:xfrm>
              <a:off x="2768600" y="533400"/>
              <a:ext cx="609600" cy="5334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8100" cap="flat" cmpd="sng" algn="ctr">
              <a:solidFill>
                <a:srgbClr val="8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algn="ctr">
                <a:defRPr/>
              </a:pPr>
              <a:r>
                <a:rPr lang="en-US" b="1" dirty="0">
                  <a:latin typeface="Lucida Console"/>
                  <a:cs typeface="Lucida Console"/>
                </a:rPr>
                <a:t>a</a:t>
              </a:r>
            </a:p>
          </p:txBody>
        </p:sp>
        <p:sp>
          <p:nvSpPr>
            <p:cNvPr id="8211" name="Rectangle 4"/>
            <p:cNvSpPr>
              <a:spLocks noChangeArrowheads="1"/>
            </p:cNvSpPr>
            <p:nvPr/>
          </p:nvSpPr>
          <p:spPr bwMode="auto">
            <a:xfrm>
              <a:off x="3352800" y="533400"/>
              <a:ext cx="609600" cy="533400"/>
            </a:xfrm>
            <a:prstGeom prst="rect">
              <a:avLst/>
            </a:prstGeom>
            <a:solidFill>
              <a:srgbClr val="E4C8BA"/>
            </a:solidFill>
            <a:ln w="38100">
              <a:solidFill>
                <a:srgbClr val="800000"/>
              </a:solidFill>
              <a:round/>
              <a:headEnd/>
              <a:tailEnd/>
            </a:ln>
          </p:spPr>
          <p:txBody>
            <a:bodyPr/>
            <a:lstStyle/>
            <a:p>
              <a:pPr algn="ctr"/>
              <a:r>
                <a:rPr lang="en-US">
                  <a:latin typeface="Lucida Console" charset="0"/>
                  <a:cs typeface="Lucida Console" charset="0"/>
                </a:rPr>
                <a:t>0</a:t>
              </a:r>
            </a:p>
          </p:txBody>
        </p:sp>
      </p:grpSp>
      <p:cxnSp>
        <p:nvCxnSpPr>
          <p:cNvPr id="19" name="Straight Arrow Connector 18"/>
          <p:cNvCxnSpPr>
            <a:stCxn id="50" idx="1"/>
          </p:cNvCxnSpPr>
          <p:nvPr/>
        </p:nvCxnSpPr>
        <p:spPr bwMode="auto">
          <a:xfrm flipH="1">
            <a:off x="2362200" y="2628900"/>
            <a:ext cx="1600200" cy="26670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00009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0" name="Straight Arrow Connector 19"/>
          <p:cNvCxnSpPr>
            <a:stCxn id="8209" idx="3"/>
          </p:cNvCxnSpPr>
          <p:nvPr/>
        </p:nvCxnSpPr>
        <p:spPr bwMode="auto">
          <a:xfrm flipV="1">
            <a:off x="5156200" y="3352800"/>
            <a:ext cx="1701800" cy="11430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008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grpSp>
        <p:nvGrpSpPr>
          <p:cNvPr id="8197" name="Group 27"/>
          <p:cNvGrpSpPr>
            <a:grpSpLocks/>
          </p:cNvGrpSpPr>
          <p:nvPr/>
        </p:nvGrpSpPr>
        <p:grpSpPr bwMode="auto">
          <a:xfrm>
            <a:off x="3962400" y="3200400"/>
            <a:ext cx="1193800" cy="533400"/>
            <a:chOff x="2768600" y="533400"/>
            <a:chExt cx="1193800" cy="533400"/>
          </a:xfrm>
        </p:grpSpPr>
        <p:sp>
          <p:nvSpPr>
            <p:cNvPr id="29" name="Rectangle 28"/>
            <p:cNvSpPr/>
            <p:nvPr/>
          </p:nvSpPr>
          <p:spPr bwMode="auto">
            <a:xfrm>
              <a:off x="2768600" y="533400"/>
              <a:ext cx="609600" cy="5334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8100" cap="flat" cmpd="sng" algn="ctr">
              <a:solidFill>
                <a:srgbClr val="8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algn="ctr">
                <a:defRPr/>
              </a:pPr>
              <a:r>
                <a:rPr lang="en-US" b="1" dirty="0">
                  <a:latin typeface="Lucida Console"/>
                  <a:cs typeface="Lucida Console"/>
                </a:rPr>
                <a:t>b</a:t>
              </a:r>
            </a:p>
          </p:txBody>
        </p:sp>
        <p:sp>
          <p:nvSpPr>
            <p:cNvPr id="8209" name="Rectangle 35"/>
            <p:cNvSpPr>
              <a:spLocks noChangeArrowheads="1"/>
            </p:cNvSpPr>
            <p:nvPr/>
          </p:nvSpPr>
          <p:spPr bwMode="auto">
            <a:xfrm>
              <a:off x="3352800" y="533400"/>
              <a:ext cx="609600" cy="533400"/>
            </a:xfrm>
            <a:prstGeom prst="rect">
              <a:avLst/>
            </a:prstGeom>
            <a:solidFill>
              <a:srgbClr val="E4C8BA"/>
            </a:solidFill>
            <a:ln w="38100">
              <a:solidFill>
                <a:srgbClr val="800000"/>
              </a:solidFill>
              <a:round/>
              <a:headEnd/>
              <a:tailEnd/>
            </a:ln>
          </p:spPr>
          <p:txBody>
            <a:bodyPr/>
            <a:lstStyle/>
            <a:p>
              <a:pPr algn="ctr"/>
              <a:r>
                <a:rPr lang="en-US">
                  <a:latin typeface="Lucida Console" charset="0"/>
                  <a:cs typeface="Lucida Console" charset="0"/>
                </a:rPr>
                <a:t>0</a:t>
              </a:r>
            </a:p>
          </p:txBody>
        </p:sp>
      </p:grpSp>
      <p:cxnSp>
        <p:nvCxnSpPr>
          <p:cNvPr id="43" name="Straight Arrow Connector 42"/>
          <p:cNvCxnSpPr>
            <a:endCxn id="8207" idx="3"/>
          </p:cNvCxnSpPr>
          <p:nvPr/>
        </p:nvCxnSpPr>
        <p:spPr bwMode="auto">
          <a:xfrm flipH="1" flipV="1">
            <a:off x="5156200" y="2628900"/>
            <a:ext cx="1701800" cy="26670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008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84" name="Rectangle 83"/>
          <p:cNvSpPr/>
          <p:nvPr/>
        </p:nvSpPr>
        <p:spPr bwMode="auto">
          <a:xfrm>
            <a:off x="152400" y="2667000"/>
            <a:ext cx="2209800" cy="9144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8100" cap="flat" cmpd="sng" algn="ctr">
            <a:solidFill>
              <a:srgbClr val="00009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r>
              <a:rPr lang="en-US" dirty="0">
                <a:latin typeface="Lucida Console"/>
                <a:cs typeface="Lucida Console"/>
              </a:rPr>
              <a:t>if(a == 0)</a:t>
            </a:r>
          </a:p>
          <a:p>
            <a:pPr>
              <a:defRPr/>
            </a:pPr>
            <a:r>
              <a:rPr lang="en-US" dirty="0">
                <a:latin typeface="Lucida Console"/>
                <a:cs typeface="Lucida Console"/>
              </a:rPr>
              <a:t>    b = 1;</a:t>
            </a:r>
          </a:p>
        </p:txBody>
      </p:sp>
      <p:sp>
        <p:nvSpPr>
          <p:cNvPr id="85" name="Rectangle 84"/>
          <p:cNvSpPr/>
          <p:nvPr/>
        </p:nvSpPr>
        <p:spPr bwMode="auto">
          <a:xfrm>
            <a:off x="6858000" y="2667000"/>
            <a:ext cx="2209800" cy="9144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381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r>
              <a:rPr lang="en-US" dirty="0">
                <a:latin typeface="Lucida Console"/>
                <a:cs typeface="Lucida Console"/>
              </a:rPr>
              <a:t>if(b == 0)</a:t>
            </a:r>
          </a:p>
          <a:p>
            <a:pPr>
              <a:defRPr/>
            </a:pPr>
            <a:r>
              <a:rPr lang="en-US" dirty="0">
                <a:latin typeface="Lucida Console"/>
                <a:cs typeface="Lucida Console"/>
              </a:rPr>
              <a:t>    a = 1;</a:t>
            </a:r>
          </a:p>
        </p:txBody>
      </p:sp>
      <p:grpSp>
        <p:nvGrpSpPr>
          <p:cNvPr id="49" name="Group 48"/>
          <p:cNvGrpSpPr>
            <a:grpSpLocks/>
          </p:cNvGrpSpPr>
          <p:nvPr/>
        </p:nvGrpSpPr>
        <p:grpSpPr bwMode="auto">
          <a:xfrm>
            <a:off x="3962400" y="2362200"/>
            <a:ext cx="1193800" cy="533400"/>
            <a:chOff x="2768600" y="533400"/>
            <a:chExt cx="1193800" cy="533400"/>
          </a:xfrm>
        </p:grpSpPr>
        <p:sp>
          <p:nvSpPr>
            <p:cNvPr id="50" name="Rectangle 49"/>
            <p:cNvSpPr/>
            <p:nvPr/>
          </p:nvSpPr>
          <p:spPr bwMode="auto">
            <a:xfrm>
              <a:off x="2768600" y="533400"/>
              <a:ext cx="609600" cy="5334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8100" cap="flat" cmpd="sng" algn="ctr">
              <a:solidFill>
                <a:srgbClr val="8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algn="ctr">
                <a:defRPr/>
              </a:pPr>
              <a:r>
                <a:rPr lang="en-US" b="1" dirty="0">
                  <a:latin typeface="Lucida Console"/>
                  <a:cs typeface="Lucida Console"/>
                </a:rPr>
                <a:t>a</a:t>
              </a:r>
            </a:p>
          </p:txBody>
        </p:sp>
        <p:sp>
          <p:nvSpPr>
            <p:cNvPr id="8207" name="Rectangle 56"/>
            <p:cNvSpPr>
              <a:spLocks noChangeArrowheads="1"/>
            </p:cNvSpPr>
            <p:nvPr/>
          </p:nvSpPr>
          <p:spPr bwMode="auto">
            <a:xfrm>
              <a:off x="3352800" y="533400"/>
              <a:ext cx="609600" cy="533400"/>
            </a:xfrm>
            <a:prstGeom prst="rect">
              <a:avLst/>
            </a:prstGeom>
            <a:solidFill>
              <a:srgbClr val="E4C8BA"/>
            </a:solidFill>
            <a:ln w="38100">
              <a:solidFill>
                <a:srgbClr val="800000"/>
              </a:solidFill>
              <a:round/>
              <a:headEnd/>
              <a:tailEnd/>
            </a:ln>
          </p:spPr>
          <p:txBody>
            <a:bodyPr/>
            <a:lstStyle/>
            <a:p>
              <a:pPr algn="ctr"/>
              <a:r>
                <a:rPr lang="en-US">
                  <a:latin typeface="Lucida Console" charset="0"/>
                  <a:cs typeface="Lucida Console" charset="0"/>
                </a:rPr>
                <a:t>1</a:t>
              </a:r>
            </a:p>
          </p:txBody>
        </p:sp>
      </p:grpSp>
      <p:grpSp>
        <p:nvGrpSpPr>
          <p:cNvPr id="17" name="Group 16"/>
          <p:cNvGrpSpPr>
            <a:grpSpLocks/>
          </p:cNvGrpSpPr>
          <p:nvPr/>
        </p:nvGrpSpPr>
        <p:grpSpPr bwMode="auto">
          <a:xfrm>
            <a:off x="3962400" y="3200400"/>
            <a:ext cx="1193800" cy="533400"/>
            <a:chOff x="2768600" y="533400"/>
            <a:chExt cx="1193800" cy="533400"/>
          </a:xfrm>
        </p:grpSpPr>
        <p:sp>
          <p:nvSpPr>
            <p:cNvPr id="18" name="Rectangle 17"/>
            <p:cNvSpPr/>
            <p:nvPr/>
          </p:nvSpPr>
          <p:spPr bwMode="auto">
            <a:xfrm>
              <a:off x="2768600" y="533400"/>
              <a:ext cx="609600" cy="5334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8100" cap="flat" cmpd="sng" algn="ctr">
              <a:solidFill>
                <a:srgbClr val="8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algn="ctr">
                <a:defRPr/>
              </a:pPr>
              <a:r>
                <a:rPr lang="en-US" b="1" dirty="0">
                  <a:latin typeface="Lucida Console"/>
                  <a:cs typeface="Lucida Console"/>
                </a:rPr>
                <a:t>b</a:t>
              </a:r>
            </a:p>
          </p:txBody>
        </p:sp>
        <p:sp>
          <p:nvSpPr>
            <p:cNvPr id="8205" name="Rectangle 20"/>
            <p:cNvSpPr>
              <a:spLocks noChangeArrowheads="1"/>
            </p:cNvSpPr>
            <p:nvPr/>
          </p:nvSpPr>
          <p:spPr bwMode="auto">
            <a:xfrm>
              <a:off x="3352800" y="533400"/>
              <a:ext cx="609600" cy="533400"/>
            </a:xfrm>
            <a:prstGeom prst="rect">
              <a:avLst/>
            </a:prstGeom>
            <a:solidFill>
              <a:srgbClr val="E4C8BA"/>
            </a:solidFill>
            <a:ln w="38100">
              <a:solidFill>
                <a:srgbClr val="800000"/>
              </a:solidFill>
              <a:round/>
              <a:headEnd/>
              <a:tailEnd/>
            </a:ln>
          </p:spPr>
          <p:txBody>
            <a:bodyPr/>
            <a:lstStyle/>
            <a:p>
              <a:pPr algn="ctr"/>
              <a:r>
                <a:rPr lang="en-US">
                  <a:latin typeface="Lucida Console" charset="0"/>
                  <a:cs typeface="Lucida Console" charset="0"/>
                </a:rPr>
                <a:t>1</a:t>
              </a:r>
            </a:p>
          </p:txBody>
        </p:sp>
      </p:grpSp>
      <p:cxnSp>
        <p:nvCxnSpPr>
          <p:cNvPr id="22" name="Straight Arrow Connector 21"/>
          <p:cNvCxnSpPr>
            <a:endCxn id="18" idx="1"/>
          </p:cNvCxnSpPr>
          <p:nvPr/>
        </p:nvCxnSpPr>
        <p:spPr bwMode="auto">
          <a:xfrm>
            <a:off x="2362200" y="3352800"/>
            <a:ext cx="1600200" cy="11430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00009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pic>
        <p:nvPicPr>
          <p:cNvPr id="24" name="Picture 23" descr="lock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4419600"/>
            <a:ext cx="1752600" cy="205842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Title 2"/>
          <p:cNvSpPr>
            <a:spLocks noGrp="1"/>
          </p:cNvSpPr>
          <p:nvPr>
            <p:ph type="title" idx="4294967295"/>
          </p:nvPr>
        </p:nvSpPr>
        <p:spPr bwMode="auto">
          <a:xfrm>
            <a:off x="381000" y="228600"/>
            <a:ext cx="82296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4000" dirty="0" smtClean="0">
                <a:latin typeface="Georgia" charset="0"/>
                <a:ea typeface="ＭＳ Ｐゴシック" charset="0"/>
              </a:rPr>
              <a:t>That’s Better.</a:t>
            </a:r>
            <a:endParaRPr lang="en-US" sz="4000" dirty="0">
              <a:latin typeface="Georgia" charset="0"/>
              <a:ea typeface="ＭＳ Ｐゴシック" charset="0"/>
            </a:endParaRPr>
          </a:p>
        </p:txBody>
      </p:sp>
      <p:grpSp>
        <p:nvGrpSpPr>
          <p:cNvPr id="6146" name="Group 3"/>
          <p:cNvGrpSpPr>
            <a:grpSpLocks/>
          </p:cNvGrpSpPr>
          <p:nvPr/>
        </p:nvGrpSpPr>
        <p:grpSpPr bwMode="auto">
          <a:xfrm>
            <a:off x="3962400" y="2362200"/>
            <a:ext cx="1193800" cy="533400"/>
            <a:chOff x="2768600" y="533400"/>
            <a:chExt cx="1193800" cy="533400"/>
          </a:xfrm>
        </p:grpSpPr>
        <p:sp>
          <p:nvSpPr>
            <p:cNvPr id="27" name="Rectangle 26"/>
            <p:cNvSpPr/>
            <p:nvPr/>
          </p:nvSpPr>
          <p:spPr bwMode="auto">
            <a:xfrm>
              <a:off x="2768600" y="533400"/>
              <a:ext cx="609600" cy="5334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8100" cap="flat" cmpd="sng" algn="ctr">
              <a:solidFill>
                <a:srgbClr val="8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algn="ctr">
                <a:defRPr/>
              </a:pPr>
              <a:r>
                <a:rPr lang="en-US" b="1" dirty="0">
                  <a:latin typeface="Lucida Console"/>
                  <a:cs typeface="Lucida Console"/>
                </a:rPr>
                <a:t>a</a:t>
              </a:r>
            </a:p>
          </p:txBody>
        </p:sp>
        <p:sp>
          <p:nvSpPr>
            <p:cNvPr id="6159" name="Rectangle 4"/>
            <p:cNvSpPr>
              <a:spLocks noChangeArrowheads="1"/>
            </p:cNvSpPr>
            <p:nvPr/>
          </p:nvSpPr>
          <p:spPr bwMode="auto">
            <a:xfrm>
              <a:off x="3352800" y="533400"/>
              <a:ext cx="609600" cy="533400"/>
            </a:xfrm>
            <a:prstGeom prst="rect">
              <a:avLst/>
            </a:prstGeom>
            <a:solidFill>
              <a:srgbClr val="E4C8BA"/>
            </a:solidFill>
            <a:ln w="38100">
              <a:solidFill>
                <a:srgbClr val="800000"/>
              </a:solidFill>
              <a:round/>
              <a:headEnd/>
              <a:tailEnd/>
            </a:ln>
          </p:spPr>
          <p:txBody>
            <a:bodyPr/>
            <a:lstStyle/>
            <a:p>
              <a:pPr algn="ctr"/>
              <a:r>
                <a:rPr lang="en-US">
                  <a:latin typeface="Lucida Console" charset="0"/>
                  <a:cs typeface="Lucida Console" charset="0"/>
                </a:rPr>
                <a:t>0</a:t>
              </a:r>
            </a:p>
          </p:txBody>
        </p:sp>
      </p:grpSp>
      <p:cxnSp>
        <p:nvCxnSpPr>
          <p:cNvPr id="19" name="Straight Arrow Connector 18"/>
          <p:cNvCxnSpPr>
            <a:stCxn id="6157" idx="3"/>
          </p:cNvCxnSpPr>
          <p:nvPr/>
        </p:nvCxnSpPr>
        <p:spPr bwMode="auto">
          <a:xfrm flipV="1">
            <a:off x="5156200" y="2971800"/>
            <a:ext cx="1701800" cy="49530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008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0" name="Straight Arrow Connector 19"/>
          <p:cNvCxnSpPr>
            <a:stCxn id="27" idx="1"/>
          </p:cNvCxnSpPr>
          <p:nvPr/>
        </p:nvCxnSpPr>
        <p:spPr bwMode="auto">
          <a:xfrm flipH="1">
            <a:off x="2362200" y="2628900"/>
            <a:ext cx="1600200" cy="34290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00009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grpSp>
        <p:nvGrpSpPr>
          <p:cNvPr id="6149" name="Group 27"/>
          <p:cNvGrpSpPr>
            <a:grpSpLocks/>
          </p:cNvGrpSpPr>
          <p:nvPr/>
        </p:nvGrpSpPr>
        <p:grpSpPr bwMode="auto">
          <a:xfrm>
            <a:off x="3962400" y="3200400"/>
            <a:ext cx="1193800" cy="533400"/>
            <a:chOff x="2768600" y="533400"/>
            <a:chExt cx="1193800" cy="533400"/>
          </a:xfrm>
        </p:grpSpPr>
        <p:sp>
          <p:nvSpPr>
            <p:cNvPr id="29" name="Rectangle 28"/>
            <p:cNvSpPr/>
            <p:nvPr/>
          </p:nvSpPr>
          <p:spPr bwMode="auto">
            <a:xfrm>
              <a:off x="2768600" y="533400"/>
              <a:ext cx="609600" cy="5334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8100" cap="flat" cmpd="sng" algn="ctr">
              <a:solidFill>
                <a:srgbClr val="8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algn="ctr">
                <a:defRPr/>
              </a:pPr>
              <a:r>
                <a:rPr lang="en-US" b="1" dirty="0">
                  <a:latin typeface="Lucida Console"/>
                  <a:cs typeface="Lucida Console"/>
                </a:rPr>
                <a:t>b</a:t>
              </a:r>
            </a:p>
          </p:txBody>
        </p:sp>
        <p:sp>
          <p:nvSpPr>
            <p:cNvPr id="6157" name="Rectangle 35"/>
            <p:cNvSpPr>
              <a:spLocks noChangeArrowheads="1"/>
            </p:cNvSpPr>
            <p:nvPr/>
          </p:nvSpPr>
          <p:spPr bwMode="auto">
            <a:xfrm>
              <a:off x="3352800" y="533400"/>
              <a:ext cx="609600" cy="533400"/>
            </a:xfrm>
            <a:prstGeom prst="rect">
              <a:avLst/>
            </a:prstGeom>
            <a:solidFill>
              <a:srgbClr val="E4C8BA"/>
            </a:solidFill>
            <a:ln w="38100">
              <a:solidFill>
                <a:srgbClr val="800000"/>
              </a:solidFill>
              <a:round/>
              <a:headEnd/>
              <a:tailEnd/>
            </a:ln>
          </p:spPr>
          <p:txBody>
            <a:bodyPr/>
            <a:lstStyle/>
            <a:p>
              <a:pPr algn="ctr"/>
              <a:r>
                <a:rPr lang="en-US">
                  <a:latin typeface="Lucida Console" charset="0"/>
                  <a:cs typeface="Lucida Console" charset="0"/>
                </a:rPr>
                <a:t>0</a:t>
              </a:r>
            </a:p>
          </p:txBody>
        </p:sp>
      </p:grpSp>
      <p:cxnSp>
        <p:nvCxnSpPr>
          <p:cNvPr id="43" name="Straight Arrow Connector 42"/>
          <p:cNvCxnSpPr>
            <a:endCxn id="29" idx="1"/>
          </p:cNvCxnSpPr>
          <p:nvPr/>
        </p:nvCxnSpPr>
        <p:spPr bwMode="auto">
          <a:xfrm>
            <a:off x="2362200" y="3352800"/>
            <a:ext cx="1600200" cy="11430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00009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84" name="Rectangle 83"/>
          <p:cNvSpPr/>
          <p:nvPr/>
        </p:nvSpPr>
        <p:spPr bwMode="auto">
          <a:xfrm>
            <a:off x="152400" y="2362200"/>
            <a:ext cx="2209800" cy="16002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8100" cap="flat" cmpd="sng" algn="ctr">
            <a:solidFill>
              <a:srgbClr val="00009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r>
              <a:rPr lang="en-US" dirty="0">
                <a:latin typeface="Lucida Console"/>
                <a:cs typeface="Lucida Console"/>
              </a:rPr>
              <a:t>l</a:t>
            </a:r>
            <a:r>
              <a:rPr lang="en-US" dirty="0" smtClean="0">
                <a:latin typeface="Lucida Console"/>
                <a:cs typeface="Lucida Console"/>
              </a:rPr>
              <a:t>ock();</a:t>
            </a:r>
          </a:p>
          <a:p>
            <a:pPr>
              <a:defRPr/>
            </a:pPr>
            <a:r>
              <a:rPr lang="en-US" dirty="0" smtClean="0">
                <a:latin typeface="Lucida Console"/>
                <a:cs typeface="Lucida Console"/>
              </a:rPr>
              <a:t>if</a:t>
            </a:r>
            <a:r>
              <a:rPr lang="en-US" dirty="0">
                <a:latin typeface="Lucida Console"/>
                <a:cs typeface="Lucida Console"/>
              </a:rPr>
              <a:t>(a == 0)</a:t>
            </a:r>
          </a:p>
          <a:p>
            <a:pPr>
              <a:defRPr/>
            </a:pPr>
            <a:r>
              <a:rPr lang="en-US" dirty="0">
                <a:latin typeface="Lucida Console"/>
                <a:cs typeface="Lucida Console"/>
              </a:rPr>
              <a:t>    b = 1</a:t>
            </a:r>
            <a:r>
              <a:rPr lang="en-US" dirty="0" smtClean="0">
                <a:latin typeface="Lucida Console"/>
                <a:cs typeface="Lucida Console"/>
              </a:rPr>
              <a:t>;</a:t>
            </a:r>
          </a:p>
          <a:p>
            <a:pPr>
              <a:defRPr/>
            </a:pPr>
            <a:r>
              <a:rPr lang="en-US" dirty="0" smtClean="0">
                <a:latin typeface="Lucida Console"/>
                <a:cs typeface="Lucida Console"/>
              </a:rPr>
              <a:t>unlock();</a:t>
            </a:r>
            <a:endParaRPr lang="en-US" dirty="0">
              <a:latin typeface="Lucida Console"/>
              <a:cs typeface="Lucida Console"/>
            </a:endParaRPr>
          </a:p>
        </p:txBody>
      </p:sp>
      <p:sp>
        <p:nvSpPr>
          <p:cNvPr id="85" name="Rectangle 84"/>
          <p:cNvSpPr/>
          <p:nvPr/>
        </p:nvSpPr>
        <p:spPr bwMode="auto">
          <a:xfrm>
            <a:off x="6858000" y="2362200"/>
            <a:ext cx="2209800" cy="16002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381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r>
              <a:rPr lang="en-US" dirty="0" smtClean="0">
                <a:latin typeface="Lucida Console"/>
                <a:cs typeface="Lucida Console"/>
              </a:rPr>
              <a:t>lock();</a:t>
            </a:r>
          </a:p>
          <a:p>
            <a:pPr>
              <a:defRPr/>
            </a:pPr>
            <a:r>
              <a:rPr lang="en-US" dirty="0" smtClean="0">
                <a:latin typeface="Lucida Console"/>
                <a:cs typeface="Lucida Console"/>
              </a:rPr>
              <a:t>if</a:t>
            </a:r>
            <a:r>
              <a:rPr lang="en-US" dirty="0">
                <a:latin typeface="Lucida Console"/>
                <a:cs typeface="Lucida Console"/>
              </a:rPr>
              <a:t>(b == 0)</a:t>
            </a:r>
          </a:p>
          <a:p>
            <a:pPr>
              <a:defRPr/>
            </a:pPr>
            <a:r>
              <a:rPr lang="en-US" dirty="0">
                <a:latin typeface="Lucida Console"/>
                <a:cs typeface="Lucida Console"/>
              </a:rPr>
              <a:t>    a = 1</a:t>
            </a:r>
            <a:r>
              <a:rPr lang="en-US" dirty="0" smtClean="0">
                <a:latin typeface="Lucida Console"/>
                <a:cs typeface="Lucida Console"/>
              </a:rPr>
              <a:t>;</a:t>
            </a:r>
          </a:p>
          <a:p>
            <a:pPr>
              <a:defRPr/>
            </a:pPr>
            <a:r>
              <a:rPr lang="en-US" dirty="0" smtClean="0">
                <a:latin typeface="Lucida Console"/>
                <a:cs typeface="Lucida Console"/>
              </a:rPr>
              <a:t>unlock();</a:t>
            </a:r>
            <a:endParaRPr lang="en-US" dirty="0">
              <a:latin typeface="Lucida Console"/>
              <a:cs typeface="Lucida Console"/>
            </a:endParaRPr>
          </a:p>
        </p:txBody>
      </p:sp>
      <p:grpSp>
        <p:nvGrpSpPr>
          <p:cNvPr id="49" name="Group 48"/>
          <p:cNvGrpSpPr>
            <a:grpSpLocks/>
          </p:cNvGrpSpPr>
          <p:nvPr/>
        </p:nvGrpSpPr>
        <p:grpSpPr bwMode="auto">
          <a:xfrm>
            <a:off x="3962400" y="3200400"/>
            <a:ext cx="1193800" cy="533400"/>
            <a:chOff x="2768600" y="533400"/>
            <a:chExt cx="1193800" cy="533400"/>
          </a:xfrm>
        </p:grpSpPr>
        <p:sp>
          <p:nvSpPr>
            <p:cNvPr id="50" name="Rectangle 49"/>
            <p:cNvSpPr/>
            <p:nvPr/>
          </p:nvSpPr>
          <p:spPr bwMode="auto">
            <a:xfrm>
              <a:off x="2768600" y="533400"/>
              <a:ext cx="609600" cy="5334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8100" cap="flat" cmpd="sng" algn="ctr">
              <a:solidFill>
                <a:srgbClr val="8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algn="ctr">
                <a:defRPr/>
              </a:pPr>
              <a:r>
                <a:rPr lang="en-US" b="1" dirty="0">
                  <a:latin typeface="Lucida Console"/>
                  <a:cs typeface="Lucida Console"/>
                </a:rPr>
                <a:t>b</a:t>
              </a:r>
            </a:p>
          </p:txBody>
        </p:sp>
        <p:sp>
          <p:nvSpPr>
            <p:cNvPr id="6155" name="Rectangle 56"/>
            <p:cNvSpPr>
              <a:spLocks noChangeArrowheads="1"/>
            </p:cNvSpPr>
            <p:nvPr/>
          </p:nvSpPr>
          <p:spPr bwMode="auto">
            <a:xfrm>
              <a:off x="3352800" y="533400"/>
              <a:ext cx="609600" cy="533400"/>
            </a:xfrm>
            <a:prstGeom prst="rect">
              <a:avLst/>
            </a:prstGeom>
            <a:solidFill>
              <a:srgbClr val="E4C8BA"/>
            </a:solidFill>
            <a:ln w="38100">
              <a:solidFill>
                <a:srgbClr val="800000"/>
              </a:solidFill>
              <a:round/>
              <a:headEnd/>
              <a:tailEnd/>
            </a:ln>
          </p:spPr>
          <p:txBody>
            <a:bodyPr/>
            <a:lstStyle/>
            <a:p>
              <a:pPr algn="ctr"/>
              <a:r>
                <a:rPr lang="en-US">
                  <a:latin typeface="Lucida Console" charset="0"/>
                  <a:cs typeface="Lucida Console" charset="0"/>
                </a:rPr>
                <a:t>1</a:t>
              </a:r>
            </a:p>
          </p:txBody>
        </p:sp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70" name="Group 3"/>
          <p:cNvGrpSpPr>
            <a:grpSpLocks/>
          </p:cNvGrpSpPr>
          <p:nvPr/>
        </p:nvGrpSpPr>
        <p:grpSpPr bwMode="auto">
          <a:xfrm>
            <a:off x="3962400" y="2362200"/>
            <a:ext cx="1193800" cy="533400"/>
            <a:chOff x="2768600" y="533400"/>
            <a:chExt cx="1193800" cy="533400"/>
          </a:xfrm>
        </p:grpSpPr>
        <p:sp>
          <p:nvSpPr>
            <p:cNvPr id="27" name="Rectangle 26"/>
            <p:cNvSpPr/>
            <p:nvPr/>
          </p:nvSpPr>
          <p:spPr bwMode="auto">
            <a:xfrm>
              <a:off x="2768600" y="533400"/>
              <a:ext cx="609600" cy="5334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8100" cap="flat" cmpd="sng" algn="ctr">
              <a:solidFill>
                <a:srgbClr val="8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algn="ctr">
                <a:defRPr/>
              </a:pPr>
              <a:r>
                <a:rPr lang="en-US" b="1" dirty="0">
                  <a:latin typeface="Lucida Console"/>
                  <a:cs typeface="Lucida Console"/>
                </a:rPr>
                <a:t>a</a:t>
              </a:r>
            </a:p>
          </p:txBody>
        </p:sp>
        <p:sp>
          <p:nvSpPr>
            <p:cNvPr id="7183" name="Rectangle 4"/>
            <p:cNvSpPr>
              <a:spLocks noChangeArrowheads="1"/>
            </p:cNvSpPr>
            <p:nvPr/>
          </p:nvSpPr>
          <p:spPr bwMode="auto">
            <a:xfrm>
              <a:off x="3352800" y="533400"/>
              <a:ext cx="609600" cy="533400"/>
            </a:xfrm>
            <a:prstGeom prst="rect">
              <a:avLst/>
            </a:prstGeom>
            <a:solidFill>
              <a:srgbClr val="E4C8BA"/>
            </a:solidFill>
            <a:ln w="38100">
              <a:solidFill>
                <a:srgbClr val="800000"/>
              </a:solidFill>
              <a:round/>
              <a:headEnd/>
              <a:tailEnd/>
            </a:ln>
          </p:spPr>
          <p:txBody>
            <a:bodyPr/>
            <a:lstStyle/>
            <a:p>
              <a:pPr algn="ctr"/>
              <a:r>
                <a:rPr lang="en-US">
                  <a:latin typeface="Lucida Console" charset="0"/>
                  <a:cs typeface="Lucida Console" charset="0"/>
                </a:rPr>
                <a:t>0</a:t>
              </a:r>
            </a:p>
          </p:txBody>
        </p:sp>
      </p:grpSp>
      <p:cxnSp>
        <p:nvCxnSpPr>
          <p:cNvPr id="19" name="Straight Arrow Connector 18"/>
          <p:cNvCxnSpPr>
            <a:stCxn id="50" idx="1"/>
          </p:cNvCxnSpPr>
          <p:nvPr/>
        </p:nvCxnSpPr>
        <p:spPr bwMode="auto">
          <a:xfrm flipH="1">
            <a:off x="2362200" y="2628900"/>
            <a:ext cx="1600200" cy="26670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00009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0" name="Straight Arrow Connector 19"/>
          <p:cNvCxnSpPr>
            <a:stCxn id="7181" idx="3"/>
          </p:cNvCxnSpPr>
          <p:nvPr/>
        </p:nvCxnSpPr>
        <p:spPr bwMode="auto">
          <a:xfrm flipV="1">
            <a:off x="5156200" y="3352800"/>
            <a:ext cx="1701800" cy="11430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008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grpSp>
        <p:nvGrpSpPr>
          <p:cNvPr id="7173" name="Group 27"/>
          <p:cNvGrpSpPr>
            <a:grpSpLocks/>
          </p:cNvGrpSpPr>
          <p:nvPr/>
        </p:nvGrpSpPr>
        <p:grpSpPr bwMode="auto">
          <a:xfrm>
            <a:off x="3962400" y="3200400"/>
            <a:ext cx="1193800" cy="533400"/>
            <a:chOff x="2768600" y="533400"/>
            <a:chExt cx="1193800" cy="533400"/>
          </a:xfrm>
        </p:grpSpPr>
        <p:sp>
          <p:nvSpPr>
            <p:cNvPr id="29" name="Rectangle 28"/>
            <p:cNvSpPr/>
            <p:nvPr/>
          </p:nvSpPr>
          <p:spPr bwMode="auto">
            <a:xfrm>
              <a:off x="2768600" y="533400"/>
              <a:ext cx="609600" cy="5334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8100" cap="flat" cmpd="sng" algn="ctr">
              <a:solidFill>
                <a:srgbClr val="8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algn="ctr">
                <a:defRPr/>
              </a:pPr>
              <a:r>
                <a:rPr lang="en-US" b="1" dirty="0">
                  <a:latin typeface="Lucida Console"/>
                  <a:cs typeface="Lucida Console"/>
                </a:rPr>
                <a:t>b</a:t>
              </a:r>
            </a:p>
          </p:txBody>
        </p:sp>
        <p:sp>
          <p:nvSpPr>
            <p:cNvPr id="7181" name="Rectangle 35"/>
            <p:cNvSpPr>
              <a:spLocks noChangeArrowheads="1"/>
            </p:cNvSpPr>
            <p:nvPr/>
          </p:nvSpPr>
          <p:spPr bwMode="auto">
            <a:xfrm>
              <a:off x="3352800" y="533400"/>
              <a:ext cx="609600" cy="533400"/>
            </a:xfrm>
            <a:prstGeom prst="rect">
              <a:avLst/>
            </a:prstGeom>
            <a:solidFill>
              <a:srgbClr val="E4C8BA"/>
            </a:solidFill>
            <a:ln w="38100">
              <a:solidFill>
                <a:srgbClr val="800000"/>
              </a:solidFill>
              <a:round/>
              <a:headEnd/>
              <a:tailEnd/>
            </a:ln>
          </p:spPr>
          <p:txBody>
            <a:bodyPr/>
            <a:lstStyle/>
            <a:p>
              <a:pPr algn="ctr"/>
              <a:r>
                <a:rPr lang="en-US">
                  <a:latin typeface="Lucida Console" charset="0"/>
                  <a:cs typeface="Lucida Console" charset="0"/>
                </a:rPr>
                <a:t>0</a:t>
              </a:r>
            </a:p>
          </p:txBody>
        </p:sp>
      </p:grpSp>
      <p:cxnSp>
        <p:nvCxnSpPr>
          <p:cNvPr id="43" name="Straight Arrow Connector 42"/>
          <p:cNvCxnSpPr>
            <a:endCxn id="7179" idx="3"/>
          </p:cNvCxnSpPr>
          <p:nvPr/>
        </p:nvCxnSpPr>
        <p:spPr bwMode="auto">
          <a:xfrm flipH="1" flipV="1">
            <a:off x="5156200" y="2628900"/>
            <a:ext cx="1701800" cy="26670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008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grpSp>
        <p:nvGrpSpPr>
          <p:cNvPr id="49" name="Group 48"/>
          <p:cNvGrpSpPr>
            <a:grpSpLocks/>
          </p:cNvGrpSpPr>
          <p:nvPr/>
        </p:nvGrpSpPr>
        <p:grpSpPr bwMode="auto">
          <a:xfrm>
            <a:off x="3962400" y="2362200"/>
            <a:ext cx="1193800" cy="533400"/>
            <a:chOff x="2768600" y="533400"/>
            <a:chExt cx="1193800" cy="533400"/>
          </a:xfrm>
        </p:grpSpPr>
        <p:sp>
          <p:nvSpPr>
            <p:cNvPr id="50" name="Rectangle 49"/>
            <p:cNvSpPr/>
            <p:nvPr/>
          </p:nvSpPr>
          <p:spPr bwMode="auto">
            <a:xfrm>
              <a:off x="2768600" y="533400"/>
              <a:ext cx="609600" cy="5334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8100" cap="flat" cmpd="sng" algn="ctr">
              <a:solidFill>
                <a:srgbClr val="8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algn="ctr">
                <a:defRPr/>
              </a:pPr>
              <a:r>
                <a:rPr lang="en-US" b="1" dirty="0">
                  <a:latin typeface="Lucida Console"/>
                  <a:cs typeface="Lucida Console"/>
                </a:rPr>
                <a:t>a</a:t>
              </a:r>
            </a:p>
          </p:txBody>
        </p:sp>
        <p:sp>
          <p:nvSpPr>
            <p:cNvPr id="7179" name="Rectangle 56"/>
            <p:cNvSpPr>
              <a:spLocks noChangeArrowheads="1"/>
            </p:cNvSpPr>
            <p:nvPr/>
          </p:nvSpPr>
          <p:spPr bwMode="auto">
            <a:xfrm>
              <a:off x="3352800" y="533400"/>
              <a:ext cx="609600" cy="533400"/>
            </a:xfrm>
            <a:prstGeom prst="rect">
              <a:avLst/>
            </a:prstGeom>
            <a:solidFill>
              <a:srgbClr val="E4C8BA"/>
            </a:solidFill>
            <a:ln w="38100">
              <a:solidFill>
                <a:srgbClr val="800000"/>
              </a:solidFill>
              <a:round/>
              <a:headEnd/>
              <a:tailEnd/>
            </a:ln>
          </p:spPr>
          <p:txBody>
            <a:bodyPr/>
            <a:lstStyle/>
            <a:p>
              <a:pPr algn="ctr"/>
              <a:r>
                <a:rPr lang="en-US">
                  <a:latin typeface="Lucida Console" charset="0"/>
                  <a:cs typeface="Lucida Console" charset="0"/>
                </a:rPr>
                <a:t>1</a:t>
              </a:r>
            </a:p>
          </p:txBody>
        </p:sp>
      </p:grpSp>
      <p:sp>
        <p:nvSpPr>
          <p:cNvPr id="18" name="Rectangle 17"/>
          <p:cNvSpPr/>
          <p:nvPr/>
        </p:nvSpPr>
        <p:spPr bwMode="auto">
          <a:xfrm>
            <a:off x="152400" y="2362200"/>
            <a:ext cx="2209800" cy="16002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8100" cap="flat" cmpd="sng" algn="ctr">
            <a:solidFill>
              <a:srgbClr val="00009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r>
              <a:rPr lang="en-US" dirty="0">
                <a:latin typeface="Lucida Console"/>
                <a:cs typeface="Lucida Console"/>
              </a:rPr>
              <a:t>l</a:t>
            </a:r>
            <a:r>
              <a:rPr lang="en-US" dirty="0" smtClean="0">
                <a:latin typeface="Lucida Console"/>
                <a:cs typeface="Lucida Console"/>
              </a:rPr>
              <a:t>ock();</a:t>
            </a:r>
          </a:p>
          <a:p>
            <a:pPr>
              <a:defRPr/>
            </a:pPr>
            <a:r>
              <a:rPr lang="en-US" dirty="0" smtClean="0">
                <a:latin typeface="Lucida Console"/>
                <a:cs typeface="Lucida Console"/>
              </a:rPr>
              <a:t>if</a:t>
            </a:r>
            <a:r>
              <a:rPr lang="en-US" dirty="0">
                <a:latin typeface="Lucida Console"/>
                <a:cs typeface="Lucida Console"/>
              </a:rPr>
              <a:t>(a == 0)</a:t>
            </a:r>
          </a:p>
          <a:p>
            <a:pPr>
              <a:defRPr/>
            </a:pPr>
            <a:r>
              <a:rPr lang="en-US" dirty="0">
                <a:latin typeface="Lucida Console"/>
                <a:cs typeface="Lucida Console"/>
              </a:rPr>
              <a:t>    b = 1</a:t>
            </a:r>
            <a:r>
              <a:rPr lang="en-US" dirty="0" smtClean="0">
                <a:latin typeface="Lucida Console"/>
                <a:cs typeface="Lucida Console"/>
              </a:rPr>
              <a:t>;</a:t>
            </a:r>
          </a:p>
          <a:p>
            <a:pPr>
              <a:defRPr/>
            </a:pPr>
            <a:r>
              <a:rPr lang="en-US" dirty="0" smtClean="0">
                <a:latin typeface="Lucida Console"/>
                <a:cs typeface="Lucida Console"/>
              </a:rPr>
              <a:t>unlock();</a:t>
            </a:r>
            <a:endParaRPr lang="en-US" dirty="0">
              <a:latin typeface="Lucida Console"/>
              <a:cs typeface="Lucida Console"/>
            </a:endParaRPr>
          </a:p>
        </p:txBody>
      </p:sp>
      <p:sp>
        <p:nvSpPr>
          <p:cNvPr id="21" name="Rectangle 20"/>
          <p:cNvSpPr/>
          <p:nvPr/>
        </p:nvSpPr>
        <p:spPr bwMode="auto">
          <a:xfrm>
            <a:off x="6858000" y="2362200"/>
            <a:ext cx="2209800" cy="16002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381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r>
              <a:rPr lang="en-US" dirty="0" smtClean="0">
                <a:latin typeface="Lucida Console"/>
                <a:cs typeface="Lucida Console"/>
              </a:rPr>
              <a:t>lock();</a:t>
            </a:r>
          </a:p>
          <a:p>
            <a:pPr>
              <a:defRPr/>
            </a:pPr>
            <a:r>
              <a:rPr lang="en-US" dirty="0" smtClean="0">
                <a:latin typeface="Lucida Console"/>
                <a:cs typeface="Lucida Console"/>
              </a:rPr>
              <a:t>if</a:t>
            </a:r>
            <a:r>
              <a:rPr lang="en-US" dirty="0">
                <a:latin typeface="Lucida Console"/>
                <a:cs typeface="Lucida Console"/>
              </a:rPr>
              <a:t>(b == 0)</a:t>
            </a:r>
          </a:p>
          <a:p>
            <a:pPr>
              <a:defRPr/>
            </a:pPr>
            <a:r>
              <a:rPr lang="en-US" dirty="0">
                <a:latin typeface="Lucida Console"/>
                <a:cs typeface="Lucida Console"/>
              </a:rPr>
              <a:t>    a = 1</a:t>
            </a:r>
            <a:r>
              <a:rPr lang="en-US" dirty="0" smtClean="0">
                <a:latin typeface="Lucida Console"/>
                <a:cs typeface="Lucida Console"/>
              </a:rPr>
              <a:t>;</a:t>
            </a:r>
          </a:p>
          <a:p>
            <a:pPr>
              <a:defRPr/>
            </a:pPr>
            <a:r>
              <a:rPr lang="en-US" dirty="0" smtClean="0">
                <a:latin typeface="Lucida Console"/>
                <a:cs typeface="Lucida Console"/>
              </a:rPr>
              <a:t>unlock();</a:t>
            </a:r>
            <a:endParaRPr lang="en-US" dirty="0">
              <a:latin typeface="Lucida Console"/>
              <a:cs typeface="Lucida Console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457200" y="228600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z="4000" dirty="0" smtClean="0"/>
              <a:t>Or is it?</a:t>
            </a:r>
            <a:endParaRPr lang="en-US" sz="400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3"/>
          <p:cNvSpPr>
            <a:spLocks noChangeArrowheads="1"/>
          </p:cNvSpPr>
          <p:nvPr/>
        </p:nvSpPr>
        <p:spPr bwMode="auto">
          <a:xfrm>
            <a:off x="3797300" y="1219200"/>
            <a:ext cx="1524000" cy="1524000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33400" y="1168400"/>
            <a:ext cx="1143000" cy="16002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9600" b="1" dirty="0">
                <a:ln w="12700">
                  <a:solidFill>
                    <a:srgbClr val="800000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cs typeface="+mn-cs"/>
              </a:rPr>
              <a:t>A</a:t>
            </a:r>
          </a:p>
        </p:txBody>
      </p:sp>
      <p:cxnSp>
        <p:nvCxnSpPr>
          <p:cNvPr id="10" name="Straight Arrow Connector 9"/>
          <p:cNvCxnSpPr/>
          <p:nvPr/>
        </p:nvCxnSpPr>
        <p:spPr bwMode="auto">
          <a:xfrm>
            <a:off x="1981200" y="1981200"/>
            <a:ext cx="1219200" cy="12700"/>
          </a:xfrm>
          <a:prstGeom prst="straightConnector1">
            <a:avLst/>
          </a:prstGeom>
          <a:solidFill>
            <a:schemeClr val="accent1"/>
          </a:solidFill>
          <a:ln w="127000" cap="flat" cmpd="sng" algn="ctr">
            <a:solidFill>
              <a:srgbClr val="80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3" name="Straight Arrow Connector 12"/>
          <p:cNvCxnSpPr/>
          <p:nvPr/>
        </p:nvCxnSpPr>
        <p:spPr bwMode="auto">
          <a:xfrm>
            <a:off x="5943600" y="1981200"/>
            <a:ext cx="1219200" cy="12700"/>
          </a:xfrm>
          <a:prstGeom prst="straightConnector1">
            <a:avLst/>
          </a:prstGeom>
          <a:solidFill>
            <a:schemeClr val="accent1"/>
          </a:solidFill>
          <a:ln w="127000" cap="flat" cmpd="sng" algn="ctr">
            <a:solidFill>
              <a:srgbClr val="80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4" name="Rectangle 13"/>
          <p:cNvSpPr/>
          <p:nvPr/>
        </p:nvSpPr>
        <p:spPr>
          <a:xfrm>
            <a:off x="7493000" y="1097340"/>
            <a:ext cx="1143000" cy="156966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9600" b="1" dirty="0">
                <a:ln w="12700">
                  <a:solidFill>
                    <a:srgbClr val="800000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cs typeface="+mn-cs"/>
              </a:rPr>
              <a:t>a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8839200" cy="533400"/>
          </a:xfrm>
        </p:spPr>
        <p:txBody>
          <a:bodyPr/>
          <a:lstStyle/>
          <a:p>
            <a:r>
              <a:rPr lang="en-US" sz="4000" dirty="0" smtClean="0"/>
              <a:t>Determinism</a:t>
            </a:r>
            <a:endParaRPr lang="en-US" sz="4000" dirty="0"/>
          </a:p>
        </p:txBody>
      </p:sp>
      <p:sp>
        <p:nvSpPr>
          <p:cNvPr id="9" name="Rectangle 8"/>
          <p:cNvSpPr/>
          <p:nvPr/>
        </p:nvSpPr>
        <p:spPr>
          <a:xfrm>
            <a:off x="7543800" y="2926140"/>
            <a:ext cx="1143000" cy="156966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9600" b="1" dirty="0" smtClean="0">
                <a:ln w="12700">
                  <a:solidFill>
                    <a:srgbClr val="191966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cs typeface="+mn-cs"/>
              </a:rPr>
              <a:t>a</a:t>
            </a:r>
            <a:endParaRPr lang="en-US" sz="9600" b="1" dirty="0">
              <a:ln w="12700">
                <a:solidFill>
                  <a:srgbClr val="191966"/>
                </a:solidFill>
                <a:prstDash val="solid"/>
              </a:ln>
              <a:solidFill>
                <a:srgbClr val="FF00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cs typeface="+mn-cs"/>
            </a:endParaRPr>
          </a:p>
        </p:txBody>
      </p:sp>
      <p:cxnSp>
        <p:nvCxnSpPr>
          <p:cNvPr id="11" name="Straight Arrow Connector 10"/>
          <p:cNvCxnSpPr/>
          <p:nvPr/>
        </p:nvCxnSpPr>
        <p:spPr bwMode="auto">
          <a:xfrm flipV="1">
            <a:off x="1981200" y="2590800"/>
            <a:ext cx="1371600" cy="1097340"/>
          </a:xfrm>
          <a:prstGeom prst="straightConnector1">
            <a:avLst/>
          </a:prstGeom>
          <a:solidFill>
            <a:schemeClr val="accent1"/>
          </a:solidFill>
          <a:ln w="127000" cap="flat" cmpd="sng" algn="ctr">
            <a:solidFill>
              <a:srgbClr val="80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2" name="Rectangle 11"/>
          <p:cNvSpPr/>
          <p:nvPr/>
        </p:nvSpPr>
        <p:spPr>
          <a:xfrm>
            <a:off x="533400" y="2875340"/>
            <a:ext cx="1143000" cy="16002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9600" b="1" dirty="0" smtClean="0">
                <a:ln w="12700">
                  <a:solidFill>
                    <a:schemeClr val="accent2">
                      <a:lumMod val="50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cs typeface="+mn-cs"/>
              </a:rPr>
              <a:t>A</a:t>
            </a:r>
            <a:endParaRPr lang="en-US" sz="9600" b="1" dirty="0">
              <a:ln w="12700">
                <a:solidFill>
                  <a:schemeClr val="accent2">
                    <a:lumMod val="50000"/>
                  </a:schemeClr>
                </a:solidFill>
                <a:prstDash val="solid"/>
              </a:ln>
              <a:solidFill>
                <a:srgbClr val="FF00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cs typeface="+mn-cs"/>
            </a:endParaRPr>
          </a:p>
        </p:txBody>
      </p:sp>
      <p:cxnSp>
        <p:nvCxnSpPr>
          <p:cNvPr id="15" name="Straight Arrow Connector 14"/>
          <p:cNvCxnSpPr/>
          <p:nvPr/>
        </p:nvCxnSpPr>
        <p:spPr bwMode="auto">
          <a:xfrm>
            <a:off x="5791200" y="2590800"/>
            <a:ext cx="1524000" cy="1066800"/>
          </a:xfrm>
          <a:prstGeom prst="straightConnector1">
            <a:avLst/>
          </a:prstGeom>
          <a:solidFill>
            <a:schemeClr val="accent1"/>
          </a:solidFill>
          <a:ln w="127000" cap="flat" cmpd="sng" algn="ctr">
            <a:solidFill>
              <a:srgbClr val="80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6" name="Straight Arrow Connector 15"/>
          <p:cNvCxnSpPr/>
          <p:nvPr/>
        </p:nvCxnSpPr>
        <p:spPr bwMode="auto">
          <a:xfrm flipV="1">
            <a:off x="1905000" y="3048000"/>
            <a:ext cx="2057400" cy="2133600"/>
          </a:xfrm>
          <a:prstGeom prst="straightConnector1">
            <a:avLst/>
          </a:prstGeom>
          <a:solidFill>
            <a:schemeClr val="accent1"/>
          </a:solidFill>
          <a:ln w="127000" cap="flat" cmpd="sng" algn="ctr">
            <a:solidFill>
              <a:srgbClr val="80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7" name="Straight Arrow Connector 16"/>
          <p:cNvCxnSpPr/>
          <p:nvPr/>
        </p:nvCxnSpPr>
        <p:spPr bwMode="auto">
          <a:xfrm>
            <a:off x="5181600" y="3124200"/>
            <a:ext cx="2286000" cy="2057400"/>
          </a:xfrm>
          <a:prstGeom prst="straightConnector1">
            <a:avLst/>
          </a:prstGeom>
          <a:solidFill>
            <a:schemeClr val="accent1"/>
          </a:solidFill>
          <a:ln w="127000" cap="flat" cmpd="sng" algn="ctr">
            <a:solidFill>
              <a:srgbClr val="80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8" name="Rectangle 17"/>
          <p:cNvSpPr/>
          <p:nvPr/>
        </p:nvSpPr>
        <p:spPr>
          <a:xfrm>
            <a:off x="533400" y="4800600"/>
            <a:ext cx="1143000" cy="16002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9600" b="1" dirty="0" smtClean="0">
                <a:ln w="12700">
                  <a:solidFill>
                    <a:schemeClr val="accent2">
                      <a:lumMod val="50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cs typeface="+mn-cs"/>
              </a:rPr>
              <a:t>A</a:t>
            </a:r>
            <a:endParaRPr lang="en-US" sz="9600" b="1" dirty="0">
              <a:ln w="12700">
                <a:solidFill>
                  <a:schemeClr val="accent2">
                    <a:lumMod val="50000"/>
                  </a:schemeClr>
                </a:solidFill>
                <a:prstDash val="solid"/>
              </a:ln>
              <a:solidFill>
                <a:srgbClr val="FF00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cs typeface="+mn-cs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7543800" y="4724400"/>
            <a:ext cx="1143000" cy="156966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9600" b="1" dirty="0" smtClean="0">
                <a:ln w="12700">
                  <a:solidFill>
                    <a:srgbClr val="191966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cs typeface="+mn-cs"/>
              </a:rPr>
              <a:t>a</a:t>
            </a:r>
            <a:endParaRPr lang="en-US" sz="9600" b="1" dirty="0">
              <a:ln w="12700">
                <a:solidFill>
                  <a:srgbClr val="191966"/>
                </a:solidFill>
                <a:prstDash val="solid"/>
              </a:ln>
              <a:solidFill>
                <a:srgbClr val="FF00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cs typeface="+mn-cs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971800" y="4191000"/>
            <a:ext cx="3733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Is this enough?</a:t>
            </a:r>
            <a:endParaRPr lang="en-US" sz="360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4" grpId="0"/>
      <p:bldP spid="9" grpId="0"/>
      <p:bldP spid="12" grpId="0"/>
      <p:bldP spid="18" grpId="0"/>
      <p:bldP spid="19" grpId="0"/>
      <p:bldP spid="20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09" name="Picture 17408" descr="pint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4953000"/>
            <a:ext cx="3191933" cy="1485900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7543800" y="2926140"/>
            <a:ext cx="1143000" cy="156966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9600" b="1" dirty="0">
                <a:ln w="12700">
                  <a:solidFill>
                    <a:srgbClr val="191966"/>
                  </a:solidFill>
                  <a:prstDash val="solid"/>
                </a:ln>
                <a:solidFill>
                  <a:srgbClr val="3333CC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cs typeface="+mn-cs"/>
              </a:rPr>
              <a:t>b</a:t>
            </a:r>
          </a:p>
        </p:txBody>
      </p:sp>
      <p:sp>
        <p:nvSpPr>
          <p:cNvPr id="17413" name="Rectangle 3"/>
          <p:cNvSpPr>
            <a:spLocks noChangeArrowheads="1"/>
          </p:cNvSpPr>
          <p:nvPr/>
        </p:nvSpPr>
        <p:spPr bwMode="auto">
          <a:xfrm>
            <a:off x="3797300" y="1219200"/>
            <a:ext cx="1524000" cy="1524000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cxnSp>
        <p:nvCxnSpPr>
          <p:cNvPr id="10" name="Straight Arrow Connector 9"/>
          <p:cNvCxnSpPr/>
          <p:nvPr/>
        </p:nvCxnSpPr>
        <p:spPr bwMode="auto">
          <a:xfrm flipV="1">
            <a:off x="1981200" y="2590800"/>
            <a:ext cx="1371600" cy="1097340"/>
          </a:xfrm>
          <a:prstGeom prst="straightConnector1">
            <a:avLst/>
          </a:prstGeom>
          <a:solidFill>
            <a:schemeClr val="accent1"/>
          </a:solidFill>
          <a:ln w="127000" cap="flat" cmpd="sng" algn="ctr">
            <a:solidFill>
              <a:srgbClr val="80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1" name="Rectangle 10"/>
          <p:cNvSpPr/>
          <p:nvPr/>
        </p:nvSpPr>
        <p:spPr>
          <a:xfrm>
            <a:off x="533400" y="2875340"/>
            <a:ext cx="1143000" cy="16002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9600" b="1" dirty="0">
                <a:ln w="12700">
                  <a:solidFill>
                    <a:schemeClr val="accent2">
                      <a:lumMod val="50000"/>
                    </a:schemeClr>
                  </a:solidFill>
                  <a:prstDash val="solid"/>
                </a:ln>
                <a:solidFill>
                  <a:schemeClr val="accent2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cs typeface="+mn-cs"/>
              </a:rPr>
              <a:t>B</a:t>
            </a:r>
          </a:p>
        </p:txBody>
      </p:sp>
      <p:cxnSp>
        <p:nvCxnSpPr>
          <p:cNvPr id="17" name="Straight Arrow Connector 16"/>
          <p:cNvCxnSpPr/>
          <p:nvPr/>
        </p:nvCxnSpPr>
        <p:spPr bwMode="auto">
          <a:xfrm>
            <a:off x="5791200" y="2590800"/>
            <a:ext cx="1524000" cy="1066800"/>
          </a:xfrm>
          <a:prstGeom prst="straightConnector1">
            <a:avLst/>
          </a:prstGeom>
          <a:solidFill>
            <a:schemeClr val="accent1"/>
          </a:solidFill>
          <a:ln w="127000" cap="flat" cmpd="sng" algn="ctr">
            <a:solidFill>
              <a:srgbClr val="80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3" name="Rectangle 12"/>
          <p:cNvSpPr/>
          <p:nvPr/>
        </p:nvSpPr>
        <p:spPr>
          <a:xfrm>
            <a:off x="533400" y="1168400"/>
            <a:ext cx="1143000" cy="16002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9600" b="1" dirty="0">
                <a:ln w="12700">
                  <a:solidFill>
                    <a:srgbClr val="800000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cs typeface="+mn-cs"/>
              </a:rPr>
              <a:t>A</a:t>
            </a:r>
          </a:p>
        </p:txBody>
      </p:sp>
      <p:cxnSp>
        <p:nvCxnSpPr>
          <p:cNvPr id="14" name="Straight Arrow Connector 13"/>
          <p:cNvCxnSpPr/>
          <p:nvPr/>
        </p:nvCxnSpPr>
        <p:spPr bwMode="auto">
          <a:xfrm>
            <a:off x="1981200" y="1981200"/>
            <a:ext cx="1219200" cy="12700"/>
          </a:xfrm>
          <a:prstGeom prst="straightConnector1">
            <a:avLst/>
          </a:prstGeom>
          <a:solidFill>
            <a:schemeClr val="accent1"/>
          </a:solidFill>
          <a:ln w="127000" cap="flat" cmpd="sng" algn="ctr">
            <a:solidFill>
              <a:srgbClr val="80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5" name="Straight Arrow Connector 14"/>
          <p:cNvCxnSpPr/>
          <p:nvPr/>
        </p:nvCxnSpPr>
        <p:spPr bwMode="auto">
          <a:xfrm>
            <a:off x="5943600" y="1981200"/>
            <a:ext cx="1219200" cy="12700"/>
          </a:xfrm>
          <a:prstGeom prst="straightConnector1">
            <a:avLst/>
          </a:prstGeom>
          <a:solidFill>
            <a:schemeClr val="accent1"/>
          </a:solidFill>
          <a:ln w="127000" cap="flat" cmpd="sng" algn="ctr">
            <a:solidFill>
              <a:srgbClr val="80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6" name="Rectangle 15"/>
          <p:cNvSpPr/>
          <p:nvPr/>
        </p:nvSpPr>
        <p:spPr>
          <a:xfrm>
            <a:off x="7493000" y="1097340"/>
            <a:ext cx="1143000" cy="156966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9600" b="1" dirty="0">
                <a:ln w="12700">
                  <a:solidFill>
                    <a:srgbClr val="800000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cs typeface="+mn-cs"/>
              </a:rPr>
              <a:t>a</a:t>
            </a:r>
          </a:p>
        </p:txBody>
      </p:sp>
      <p:sp>
        <p:nvSpPr>
          <p:cNvPr id="20" name="Rectangle 19"/>
          <p:cNvSpPr/>
          <p:nvPr/>
        </p:nvSpPr>
        <p:spPr>
          <a:xfrm>
            <a:off x="533400" y="4648200"/>
            <a:ext cx="1143000" cy="16002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9600" b="1" dirty="0" smtClean="0">
                <a:ln w="12700">
                  <a:solidFill>
                    <a:schemeClr val="accent2">
                      <a:lumMod val="50000"/>
                    </a:schemeClr>
                  </a:solidFill>
                  <a:prstDash val="solid"/>
                </a:ln>
                <a:solidFill>
                  <a:srgbClr val="008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cs typeface="+mn-cs"/>
              </a:rPr>
              <a:t>C</a:t>
            </a:r>
            <a:endParaRPr lang="en-US" sz="9600" b="1" dirty="0">
              <a:ln w="12700">
                <a:solidFill>
                  <a:schemeClr val="accent2">
                    <a:lumMod val="50000"/>
                  </a:schemeClr>
                </a:solidFill>
                <a:prstDash val="solid"/>
              </a:ln>
              <a:solidFill>
                <a:srgbClr val="0080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cs typeface="+mn-cs"/>
            </a:endParaRPr>
          </a:p>
        </p:txBody>
      </p:sp>
      <p:cxnSp>
        <p:nvCxnSpPr>
          <p:cNvPr id="21" name="Straight Arrow Connector 20"/>
          <p:cNvCxnSpPr/>
          <p:nvPr/>
        </p:nvCxnSpPr>
        <p:spPr bwMode="auto">
          <a:xfrm flipV="1">
            <a:off x="1905000" y="3048000"/>
            <a:ext cx="2057400" cy="2133600"/>
          </a:xfrm>
          <a:prstGeom prst="straightConnector1">
            <a:avLst/>
          </a:prstGeom>
          <a:solidFill>
            <a:schemeClr val="accent1"/>
          </a:solidFill>
          <a:ln w="127000" cap="flat" cmpd="sng" algn="ctr">
            <a:solidFill>
              <a:srgbClr val="80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3" name="Straight Arrow Connector 22"/>
          <p:cNvCxnSpPr/>
          <p:nvPr/>
        </p:nvCxnSpPr>
        <p:spPr bwMode="auto">
          <a:xfrm>
            <a:off x="5181600" y="3124200"/>
            <a:ext cx="2286000" cy="2057400"/>
          </a:xfrm>
          <a:prstGeom prst="straightConnector1">
            <a:avLst/>
          </a:prstGeom>
          <a:solidFill>
            <a:schemeClr val="accent1"/>
          </a:solidFill>
          <a:ln w="127000" cap="flat" cmpd="sng" algn="ctr">
            <a:solidFill>
              <a:srgbClr val="80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7410" name="Title 17409"/>
          <p:cNvSpPr>
            <a:spLocks noGrp="1"/>
          </p:cNvSpPr>
          <p:nvPr>
            <p:ph type="title"/>
          </p:nvPr>
        </p:nvSpPr>
        <p:spPr>
          <a:xfrm>
            <a:off x="304800" y="228600"/>
            <a:ext cx="8839200" cy="533400"/>
          </a:xfrm>
        </p:spPr>
        <p:txBody>
          <a:bodyPr/>
          <a:lstStyle/>
          <a:p>
            <a:r>
              <a:rPr lang="en-US" sz="4000" i="1" dirty="0" smtClean="0"/>
              <a:t>Robust</a:t>
            </a:r>
            <a:r>
              <a:rPr lang="en-US" sz="4000" dirty="0" smtClean="0"/>
              <a:t> Determinism</a:t>
            </a:r>
            <a:endParaRPr lang="en-US" sz="4000" dirty="0"/>
          </a:p>
        </p:txBody>
      </p:sp>
      <p:sp>
        <p:nvSpPr>
          <p:cNvPr id="37" name="Multiply 36"/>
          <p:cNvSpPr/>
          <p:nvPr/>
        </p:nvSpPr>
        <p:spPr bwMode="auto">
          <a:xfrm>
            <a:off x="6248400" y="4572000"/>
            <a:ext cx="2590800" cy="2590800"/>
          </a:xfrm>
          <a:prstGeom prst="mathMultiply">
            <a:avLst>
              <a:gd name="adj1" fmla="val 15677"/>
            </a:avLst>
          </a:prstGeom>
          <a:solidFill>
            <a:srgbClr val="FF0000"/>
          </a:solidFill>
          <a:ln w="12700" cap="flat" cmpd="sng" algn="ctr">
            <a:solidFill>
              <a:srgbClr val="8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cs typeface="+mn-cs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1" grpId="0"/>
      <p:bldP spid="20" grpId="0"/>
      <p:bldP spid="37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3"/>
          <p:cNvSpPr>
            <a:spLocks noChangeArrowheads="1"/>
          </p:cNvSpPr>
          <p:nvPr/>
        </p:nvSpPr>
        <p:spPr bwMode="auto">
          <a:xfrm>
            <a:off x="2057400" y="2438400"/>
            <a:ext cx="1524000" cy="1524000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8839200" cy="533400"/>
          </a:xfrm>
        </p:spPr>
        <p:txBody>
          <a:bodyPr/>
          <a:lstStyle/>
          <a:p>
            <a:r>
              <a:rPr lang="en-US" sz="4000" dirty="0" smtClean="0"/>
              <a:t>External </a:t>
            </a:r>
            <a:r>
              <a:rPr lang="en-US" sz="4000" dirty="0" err="1" smtClean="0"/>
              <a:t>Nondeterminism</a:t>
            </a:r>
            <a:endParaRPr lang="en-US" sz="4000" dirty="0"/>
          </a:p>
        </p:txBody>
      </p:sp>
      <p:pic>
        <p:nvPicPr>
          <p:cNvPr id="9" name="Picture 8" descr="glob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2133600"/>
            <a:ext cx="228600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" name="Group 3"/>
          <p:cNvGrpSpPr/>
          <p:nvPr/>
        </p:nvGrpSpPr>
        <p:grpSpPr>
          <a:xfrm>
            <a:off x="3733800" y="1524000"/>
            <a:ext cx="2514600" cy="1676400"/>
            <a:chOff x="2971800" y="1524000"/>
            <a:chExt cx="2514600" cy="1676400"/>
          </a:xfrm>
        </p:grpSpPr>
        <p:sp>
          <p:nvSpPr>
            <p:cNvPr id="11" name="TextBox 10"/>
            <p:cNvSpPr txBox="1"/>
            <p:nvPr/>
          </p:nvSpPr>
          <p:spPr>
            <a:xfrm>
              <a:off x="3886200" y="1524000"/>
              <a:ext cx="914400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600" dirty="0" smtClean="0">
                  <a:ln>
                    <a:solidFill>
                      <a:schemeClr val="tx1"/>
                    </a:solidFill>
                  </a:ln>
                  <a:solidFill>
                    <a:srgbClr val="FF0000"/>
                  </a:solidFill>
                </a:rPr>
                <a:t>?</a:t>
              </a:r>
              <a:endParaRPr lang="en-US" sz="9600" dirty="0">
                <a:ln>
                  <a:solidFill>
                    <a:schemeClr val="tx1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 bwMode="auto">
            <a:xfrm flipH="1">
              <a:off x="2971800" y="3200400"/>
              <a:ext cx="2514600" cy="0"/>
            </a:xfrm>
            <a:prstGeom prst="straightConnector1">
              <a:avLst/>
            </a:prstGeom>
            <a:solidFill>
              <a:schemeClr val="accent1"/>
            </a:solidFill>
            <a:ln w="127000" cap="flat" cmpd="sng" algn="ctr">
              <a:solidFill>
                <a:srgbClr val="800000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sp>
        <p:nvSpPr>
          <p:cNvPr id="15" name="Rectangle 14"/>
          <p:cNvSpPr/>
          <p:nvPr/>
        </p:nvSpPr>
        <p:spPr bwMode="auto">
          <a:xfrm>
            <a:off x="457200" y="4267200"/>
            <a:ext cx="4953000" cy="914400"/>
          </a:xfrm>
          <a:prstGeom prst="rect">
            <a:avLst/>
          </a:prstGeom>
          <a:noFill/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r>
              <a:rPr lang="en-US" dirty="0" smtClean="0">
                <a:latin typeface="Lucida Console"/>
                <a:cs typeface="Lucida Console"/>
              </a:rPr>
              <a:t>socket = </a:t>
            </a:r>
            <a:r>
              <a:rPr lang="en-US" dirty="0" err="1" smtClean="0">
                <a:latin typeface="Lucida Console"/>
                <a:cs typeface="Lucida Console"/>
              </a:rPr>
              <a:t>open_socket</a:t>
            </a:r>
            <a:r>
              <a:rPr lang="en-US" dirty="0" smtClean="0">
                <a:latin typeface="Lucida Console"/>
                <a:cs typeface="Lucida Console"/>
              </a:rPr>
              <a:t>(80);</a:t>
            </a:r>
          </a:p>
          <a:p>
            <a:pPr>
              <a:defRPr/>
            </a:pPr>
            <a:r>
              <a:rPr lang="en-US" dirty="0" smtClean="0">
                <a:latin typeface="Lucida Console"/>
                <a:cs typeface="Lucida Console"/>
              </a:rPr>
              <a:t>listen(socket);</a:t>
            </a:r>
            <a:endParaRPr lang="en-US" dirty="0">
              <a:latin typeface="Lucida Console"/>
              <a:cs typeface="Lucida Console"/>
            </a:endParaRPr>
          </a:p>
        </p:txBody>
      </p:sp>
    </p:spTree>
    <p:extLst>
      <p:ext uri="{BB962C8B-B14F-4D97-AF65-F5344CB8AC3E}">
        <p14:creationId xmlns:p14="http://schemas.microsoft.com/office/powerpoint/2010/main" val="40712963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nail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4252913"/>
            <a:ext cx="3225800" cy="2605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82" name="Title 1"/>
          <p:cNvSpPr>
            <a:spLocks noGrp="1"/>
          </p:cNvSpPr>
          <p:nvPr>
            <p:ph type="title"/>
          </p:nvPr>
        </p:nvSpPr>
        <p:spPr bwMode="auto">
          <a:xfrm>
            <a:off x="304800" y="-609600"/>
            <a:ext cx="8839200" cy="533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dirty="0" smtClean="0">
                <a:latin typeface="Georgia" charset="0"/>
                <a:ea typeface="ＭＳ Ｐゴシック" charset="0"/>
              </a:rPr>
              <a:t>Problem</a:t>
            </a:r>
            <a:r>
              <a:rPr lang="en-US" baseline="0" dirty="0" smtClean="0">
                <a:latin typeface="Georgia" charset="0"/>
                <a:ea typeface="ＭＳ Ｐゴシック" charset="0"/>
              </a:rPr>
              <a:t> already solved</a:t>
            </a:r>
            <a:endParaRPr lang="en-US" dirty="0">
              <a:latin typeface="Georgia" charset="0"/>
              <a:ea typeface="ＭＳ Ｐゴシック" charset="0"/>
            </a:endParaRPr>
          </a:p>
        </p:txBody>
      </p:sp>
      <p:pic>
        <p:nvPicPr>
          <p:cNvPr id="20483" name="Picture 3" descr="pth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2400" y="1447800"/>
            <a:ext cx="6299200" cy="251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828800" y="4038600"/>
            <a:ext cx="5486400" cy="4572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dirty="0">
                <a:solidFill>
                  <a:schemeClr val="accent6"/>
                </a:solidFill>
                <a:cs typeface="+mn-cs"/>
              </a:rPr>
              <a:t>http://</a:t>
            </a:r>
            <a:r>
              <a:rPr lang="en-US" dirty="0" err="1">
                <a:solidFill>
                  <a:schemeClr val="accent6"/>
                </a:solidFill>
                <a:cs typeface="+mn-cs"/>
              </a:rPr>
              <a:t>www.gnu.org</a:t>
            </a:r>
            <a:r>
              <a:rPr lang="en-US" dirty="0">
                <a:solidFill>
                  <a:schemeClr val="accent6"/>
                </a:solidFill>
                <a:cs typeface="+mn-cs"/>
              </a:rPr>
              <a:t>/s/</a:t>
            </a:r>
            <a:r>
              <a:rPr lang="en-US" dirty="0" err="1">
                <a:solidFill>
                  <a:schemeClr val="accent6"/>
                </a:solidFill>
                <a:cs typeface="+mn-cs"/>
              </a:rPr>
              <a:t>pth</a:t>
            </a:r>
            <a:r>
              <a:rPr lang="en-US" dirty="0">
                <a:solidFill>
                  <a:schemeClr val="accent6"/>
                </a:solidFill>
                <a:cs typeface="+mn-cs"/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40221742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Chart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24381863"/>
              </p:ext>
            </p:extLst>
          </p:nvPr>
        </p:nvGraphicFramePr>
        <p:xfrm>
          <a:off x="0" y="76200"/>
          <a:ext cx="9144000" cy="6705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6626" name="Title 3"/>
          <p:cNvSpPr>
            <a:spLocks noGrp="1"/>
          </p:cNvSpPr>
          <p:nvPr>
            <p:ph type="title" idx="4294967295"/>
          </p:nvPr>
        </p:nvSpPr>
        <p:spPr bwMode="auto">
          <a:xfrm>
            <a:off x="457200" y="152400"/>
            <a:ext cx="82296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4000" dirty="0">
                <a:latin typeface="Georgia" charset="0"/>
                <a:ea typeface="ＭＳ Ｐゴシック" charset="0"/>
              </a:rPr>
              <a:t>Overhead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Title 1"/>
          <p:cNvSpPr>
            <a:spLocks noGrp="1"/>
          </p:cNvSpPr>
          <p:nvPr>
            <p:ph type="title"/>
          </p:nvPr>
        </p:nvSpPr>
        <p:spPr bwMode="auto">
          <a:xfrm>
            <a:off x="304800" y="228600"/>
            <a:ext cx="8839200" cy="533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z="4000" dirty="0" smtClean="0">
                <a:latin typeface="Georgia" charset="0"/>
                <a:ea typeface="ＭＳ Ｐゴシック" charset="0"/>
              </a:rPr>
              <a:t>Wrap-Up</a:t>
            </a:r>
            <a:endParaRPr lang="en-US" sz="4000" dirty="0">
              <a:latin typeface="Georgia" charset="0"/>
              <a:ea typeface="ＭＳ Ｐゴシック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533400" y="1270568"/>
            <a:ext cx="2484676" cy="1091863"/>
            <a:chOff x="533400" y="381000"/>
            <a:chExt cx="2484676" cy="1091863"/>
          </a:xfrm>
        </p:grpSpPr>
        <p:sp>
          <p:nvSpPr>
            <p:cNvPr id="5" name="Rectangle 4"/>
            <p:cNvSpPr/>
            <p:nvPr/>
          </p:nvSpPr>
          <p:spPr>
            <a:xfrm>
              <a:off x="533400" y="457200"/>
              <a:ext cx="998776" cy="10156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sz="6000" b="1" dirty="0">
                  <a:ln w="12700">
                    <a:solidFill>
                      <a:srgbClr val="800000"/>
                    </a:solidFill>
                    <a:prstDash val="solid"/>
                  </a:ln>
                  <a:solidFill>
                    <a:srgbClr val="FF0000"/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  <a:cs typeface="+mn-cs"/>
                </a:rPr>
                <a:t>A</a:t>
              </a:r>
            </a:p>
          </p:txBody>
        </p:sp>
        <p:cxnSp>
          <p:nvCxnSpPr>
            <p:cNvPr id="6" name="Straight Arrow Connector 5"/>
            <p:cNvCxnSpPr/>
            <p:nvPr/>
          </p:nvCxnSpPr>
          <p:spPr bwMode="auto">
            <a:xfrm>
              <a:off x="1447800" y="990600"/>
              <a:ext cx="762000" cy="0"/>
            </a:xfrm>
            <a:prstGeom prst="straightConnector1">
              <a:avLst/>
            </a:prstGeom>
            <a:solidFill>
              <a:schemeClr val="accent1"/>
            </a:solidFill>
            <a:ln w="76200" cap="flat" cmpd="sng" algn="ctr">
              <a:solidFill>
                <a:srgbClr val="800000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7" name="Rectangle 6"/>
            <p:cNvSpPr/>
            <p:nvPr/>
          </p:nvSpPr>
          <p:spPr>
            <a:xfrm>
              <a:off x="2019300" y="381000"/>
              <a:ext cx="998776" cy="10156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sz="6000" b="1" dirty="0">
                  <a:ln w="12700">
                    <a:solidFill>
                      <a:srgbClr val="800000"/>
                    </a:solidFill>
                    <a:prstDash val="solid"/>
                  </a:ln>
                  <a:solidFill>
                    <a:srgbClr val="FF0000"/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  <a:cs typeface="+mn-cs"/>
                </a:rPr>
                <a:t>a</a:t>
              </a: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228600" y="2667000"/>
            <a:ext cx="2782711" cy="2057400"/>
            <a:chOff x="228600" y="4724400"/>
            <a:chExt cx="2782711" cy="2057400"/>
          </a:xfrm>
        </p:grpSpPr>
        <p:pic>
          <p:nvPicPr>
            <p:cNvPr id="29" name="Picture 28" descr="pinto.jp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8600" y="5029200"/>
              <a:ext cx="2782711" cy="1295400"/>
            </a:xfrm>
            <a:prstGeom prst="rect">
              <a:avLst/>
            </a:prstGeom>
          </p:spPr>
        </p:pic>
        <p:sp>
          <p:nvSpPr>
            <p:cNvPr id="14" name="Multiply 13"/>
            <p:cNvSpPr/>
            <p:nvPr/>
          </p:nvSpPr>
          <p:spPr bwMode="auto">
            <a:xfrm>
              <a:off x="762000" y="4724400"/>
              <a:ext cx="2057400" cy="2057400"/>
            </a:xfrm>
            <a:prstGeom prst="mathMultiply">
              <a:avLst>
                <a:gd name="adj1" fmla="val 15677"/>
              </a:avLst>
            </a:prstGeom>
            <a:solidFill>
              <a:srgbClr val="FF0000"/>
            </a:solidFill>
            <a:ln w="12700" cap="flat" cmpd="sng" algn="ctr">
              <a:solidFill>
                <a:srgbClr val="8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3048000" y="1563469"/>
            <a:ext cx="594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Determinism</a:t>
            </a:r>
            <a:endParaRPr lang="en-US" sz="3600" dirty="0"/>
          </a:p>
        </p:txBody>
      </p:sp>
      <p:sp>
        <p:nvSpPr>
          <p:cNvPr id="28" name="TextBox 27"/>
          <p:cNvSpPr txBox="1"/>
          <p:nvPr/>
        </p:nvSpPr>
        <p:spPr>
          <a:xfrm>
            <a:off x="3048000" y="3276600"/>
            <a:ext cx="594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Robust Determinism</a:t>
            </a:r>
            <a:endParaRPr lang="en-US" sz="3600" dirty="0"/>
          </a:p>
        </p:txBody>
      </p:sp>
      <p:sp>
        <p:nvSpPr>
          <p:cNvPr id="34" name="TextBox 33"/>
          <p:cNvSpPr txBox="1"/>
          <p:nvPr/>
        </p:nvSpPr>
        <p:spPr>
          <a:xfrm>
            <a:off x="3048000" y="5245100"/>
            <a:ext cx="594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Internal Determinism</a:t>
            </a:r>
            <a:endParaRPr lang="en-US" sz="3600" dirty="0"/>
          </a:p>
        </p:txBody>
      </p:sp>
      <p:grpSp>
        <p:nvGrpSpPr>
          <p:cNvPr id="30" name="Group 29"/>
          <p:cNvGrpSpPr/>
          <p:nvPr/>
        </p:nvGrpSpPr>
        <p:grpSpPr>
          <a:xfrm>
            <a:off x="914400" y="4800600"/>
            <a:ext cx="1653988" cy="1653988"/>
            <a:chOff x="914400" y="4800600"/>
            <a:chExt cx="1653988" cy="1653988"/>
          </a:xfrm>
        </p:grpSpPr>
        <p:pic>
          <p:nvPicPr>
            <p:cNvPr id="32" name="Picture 31" descr="globe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4400" y="4800600"/>
              <a:ext cx="1653988" cy="1653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" name="TextBox 24"/>
            <p:cNvSpPr txBox="1"/>
            <p:nvPr/>
          </p:nvSpPr>
          <p:spPr>
            <a:xfrm>
              <a:off x="1371600" y="4876800"/>
              <a:ext cx="762000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600" dirty="0" smtClean="0">
                  <a:ln>
                    <a:solidFill>
                      <a:schemeClr val="tx1"/>
                    </a:solidFill>
                  </a:ln>
                  <a:solidFill>
                    <a:srgbClr val="FF0000"/>
                  </a:solidFill>
                </a:rPr>
                <a:t>?</a:t>
              </a:r>
              <a:endParaRPr lang="en-US" sz="9600" dirty="0">
                <a:ln>
                  <a:solidFill>
                    <a:schemeClr val="tx1"/>
                  </a:solidFill>
                </a:ln>
                <a:solidFill>
                  <a:srgbClr val="FF0000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8" grpId="0"/>
      <p:bldP spid="34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queu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4953000"/>
            <a:ext cx="2340983" cy="1625032"/>
          </a:xfrm>
          <a:prstGeom prst="rect">
            <a:avLst/>
          </a:prstGeom>
        </p:spPr>
      </p:pic>
      <p:grpSp>
        <p:nvGrpSpPr>
          <p:cNvPr id="20" name="Group 19"/>
          <p:cNvGrpSpPr>
            <a:grpSpLocks/>
          </p:cNvGrpSpPr>
          <p:nvPr/>
        </p:nvGrpSpPr>
        <p:grpSpPr bwMode="auto">
          <a:xfrm>
            <a:off x="914399" y="5029200"/>
            <a:ext cx="1306797" cy="1300026"/>
            <a:chOff x="3263900" y="2895600"/>
            <a:chExt cx="2476500" cy="2463800"/>
          </a:xfrm>
        </p:grpSpPr>
        <p:pic>
          <p:nvPicPr>
            <p:cNvPr id="21" name="Picture 79" descr="4160269609_53319a41c2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76600" y="2895600"/>
              <a:ext cx="2438400" cy="2438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2" name="Oval 80"/>
            <p:cNvSpPr>
              <a:spLocks noChangeArrowheads="1"/>
            </p:cNvSpPr>
            <p:nvPr/>
          </p:nvSpPr>
          <p:spPr bwMode="auto">
            <a:xfrm>
              <a:off x="3263900" y="2908300"/>
              <a:ext cx="2476500" cy="2451100"/>
            </a:xfrm>
            <a:prstGeom prst="ellipse">
              <a:avLst/>
            </a:prstGeom>
            <a:noFill/>
            <a:ln w="2540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6865" name="Title 1"/>
          <p:cNvSpPr>
            <a:spLocks noGrp="1"/>
          </p:cNvSpPr>
          <p:nvPr>
            <p:ph type="title"/>
          </p:nvPr>
        </p:nvSpPr>
        <p:spPr bwMode="auto">
          <a:xfrm>
            <a:off x="304800" y="228600"/>
            <a:ext cx="8839200" cy="533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z="4000" dirty="0" smtClean="0">
                <a:latin typeface="Georgia" charset="0"/>
                <a:ea typeface="ＭＳ Ｐゴシック" charset="0"/>
              </a:rPr>
              <a:t>Wrap-Up</a:t>
            </a:r>
            <a:endParaRPr lang="en-US" sz="4000" dirty="0">
              <a:latin typeface="Georgia" charset="0"/>
              <a:ea typeface="ＭＳ Ｐゴシック" charset="0"/>
            </a:endParaRPr>
          </a:p>
        </p:txBody>
      </p:sp>
      <p:pic>
        <p:nvPicPr>
          <p:cNvPr id="15" name="Picture 14" descr="cage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1066798"/>
            <a:ext cx="1981202" cy="1981202"/>
          </a:xfrm>
          <a:prstGeom prst="rect">
            <a:avLst/>
          </a:prstGeom>
        </p:spPr>
      </p:pic>
      <p:pic>
        <p:nvPicPr>
          <p:cNvPr id="16" name="Picture 15" descr="fork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886649">
            <a:off x="1077048" y="1013793"/>
            <a:ext cx="855127" cy="24564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17" descr="watch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799" y="3200399"/>
            <a:ext cx="1752601" cy="1752601"/>
          </a:xfrm>
          <a:prstGeom prst="rect">
            <a:avLst/>
          </a:prstGeom>
        </p:spPr>
      </p:pic>
      <p:pic>
        <p:nvPicPr>
          <p:cNvPr id="19" name="Picture 18" descr="lock.jp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048000"/>
            <a:ext cx="1454158" cy="1707903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3048000" y="1563469"/>
            <a:ext cx="594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Threads to Processes</a:t>
            </a:r>
            <a:endParaRPr lang="en-US" sz="3600" dirty="0"/>
          </a:p>
        </p:txBody>
      </p:sp>
      <p:sp>
        <p:nvSpPr>
          <p:cNvPr id="25" name="TextBox 24"/>
          <p:cNvSpPr txBox="1"/>
          <p:nvPr/>
        </p:nvSpPr>
        <p:spPr>
          <a:xfrm>
            <a:off x="3048000" y="3733800"/>
            <a:ext cx="594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Commit </a:t>
            </a:r>
            <a:r>
              <a:rPr lang="en-US" sz="3600" dirty="0"/>
              <a:t>B</a:t>
            </a:r>
            <a:r>
              <a:rPr lang="en-US" sz="3600" dirty="0" smtClean="0"/>
              <a:t>efore Synch.</a:t>
            </a:r>
            <a:endParaRPr lang="en-US" sz="3600" dirty="0"/>
          </a:p>
        </p:txBody>
      </p:sp>
      <p:sp>
        <p:nvSpPr>
          <p:cNvPr id="26" name="TextBox 25"/>
          <p:cNvSpPr txBox="1"/>
          <p:nvPr/>
        </p:nvSpPr>
        <p:spPr>
          <a:xfrm>
            <a:off x="3048000" y="5410200"/>
            <a:ext cx="594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Commit In Token Order 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40156887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2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2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2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10000" y="2057400"/>
            <a:ext cx="160020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5" name="Straight Connector 4"/>
          <p:cNvCxnSpPr/>
          <p:nvPr/>
        </p:nvCxnSpPr>
        <p:spPr>
          <a:xfrm rot="5400000">
            <a:off x="-876847" y="3695454"/>
            <a:ext cx="3582194" cy="1287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rot="10800000">
            <a:off x="914400" y="5486400"/>
            <a:ext cx="7162800" cy="1964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62600" y="152400"/>
            <a:ext cx="2895600" cy="289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" name="Freeform 12"/>
          <p:cNvSpPr/>
          <p:nvPr/>
        </p:nvSpPr>
        <p:spPr>
          <a:xfrm>
            <a:off x="1066800" y="2362200"/>
            <a:ext cx="5486400" cy="2971800"/>
          </a:xfrm>
          <a:custGeom>
            <a:avLst/>
            <a:gdLst>
              <a:gd name="connsiteX0" fmla="*/ 0 w 2026023"/>
              <a:gd name="connsiteY0" fmla="*/ 591670 h 606612"/>
              <a:gd name="connsiteX1" fmla="*/ 833717 w 2026023"/>
              <a:gd name="connsiteY1" fmla="*/ 528917 h 606612"/>
              <a:gd name="connsiteX2" fmla="*/ 986117 w 2026023"/>
              <a:gd name="connsiteY2" fmla="*/ 519953 h 606612"/>
              <a:gd name="connsiteX3" fmla="*/ 1183341 w 2026023"/>
              <a:gd name="connsiteY3" fmla="*/ 519953 h 606612"/>
              <a:gd name="connsiteX4" fmla="*/ 2026023 w 2026023"/>
              <a:gd name="connsiteY4" fmla="*/ 0 h 606612"/>
              <a:gd name="connsiteX0" fmla="*/ 0 w 2026023"/>
              <a:gd name="connsiteY0" fmla="*/ 591670 h 606612"/>
              <a:gd name="connsiteX1" fmla="*/ 481283 w 2026023"/>
              <a:gd name="connsiteY1" fmla="*/ 528917 h 606612"/>
              <a:gd name="connsiteX2" fmla="*/ 986117 w 2026023"/>
              <a:gd name="connsiteY2" fmla="*/ 519953 h 606612"/>
              <a:gd name="connsiteX3" fmla="*/ 1183341 w 2026023"/>
              <a:gd name="connsiteY3" fmla="*/ 519953 h 606612"/>
              <a:gd name="connsiteX4" fmla="*/ 2026023 w 2026023"/>
              <a:gd name="connsiteY4" fmla="*/ 0 h 606612"/>
              <a:gd name="connsiteX0" fmla="*/ 0 w 2026023"/>
              <a:gd name="connsiteY0" fmla="*/ 591670 h 606612"/>
              <a:gd name="connsiteX1" fmla="*/ 481283 w 2026023"/>
              <a:gd name="connsiteY1" fmla="*/ 528917 h 606612"/>
              <a:gd name="connsiteX2" fmla="*/ 986117 w 2026023"/>
              <a:gd name="connsiteY2" fmla="*/ 519953 h 606612"/>
              <a:gd name="connsiteX3" fmla="*/ 1183341 w 2026023"/>
              <a:gd name="connsiteY3" fmla="*/ 519953 h 606612"/>
              <a:gd name="connsiteX4" fmla="*/ 2026023 w 2026023"/>
              <a:gd name="connsiteY4" fmla="*/ 0 h 606612"/>
              <a:gd name="connsiteX0" fmla="*/ 0 w 2026023"/>
              <a:gd name="connsiteY0" fmla="*/ 591670 h 591670"/>
              <a:gd name="connsiteX1" fmla="*/ 481283 w 2026023"/>
              <a:gd name="connsiteY1" fmla="*/ 528917 h 591670"/>
              <a:gd name="connsiteX2" fmla="*/ 986117 w 2026023"/>
              <a:gd name="connsiteY2" fmla="*/ 519953 h 591670"/>
              <a:gd name="connsiteX3" fmla="*/ 1091225 w 2026023"/>
              <a:gd name="connsiteY3" fmla="*/ 308010 h 591670"/>
              <a:gd name="connsiteX4" fmla="*/ 1183341 w 2026023"/>
              <a:gd name="connsiteY4" fmla="*/ 519953 h 591670"/>
              <a:gd name="connsiteX5" fmla="*/ 2026023 w 2026023"/>
              <a:gd name="connsiteY5" fmla="*/ 0 h 591670"/>
              <a:gd name="connsiteX0" fmla="*/ 0 w 2026023"/>
              <a:gd name="connsiteY0" fmla="*/ 591670 h 591670"/>
              <a:gd name="connsiteX1" fmla="*/ 481283 w 2026023"/>
              <a:gd name="connsiteY1" fmla="*/ 528917 h 591670"/>
              <a:gd name="connsiteX2" fmla="*/ 922038 w 2026023"/>
              <a:gd name="connsiteY2" fmla="*/ 373924 h 591670"/>
              <a:gd name="connsiteX3" fmla="*/ 1091225 w 2026023"/>
              <a:gd name="connsiteY3" fmla="*/ 308010 h 591670"/>
              <a:gd name="connsiteX4" fmla="*/ 1183341 w 2026023"/>
              <a:gd name="connsiteY4" fmla="*/ 519953 h 591670"/>
              <a:gd name="connsiteX5" fmla="*/ 2026023 w 2026023"/>
              <a:gd name="connsiteY5" fmla="*/ 0 h 591670"/>
              <a:gd name="connsiteX0" fmla="*/ 0 w 2026023"/>
              <a:gd name="connsiteY0" fmla="*/ 591670 h 591670"/>
              <a:gd name="connsiteX1" fmla="*/ 481283 w 2026023"/>
              <a:gd name="connsiteY1" fmla="*/ 528917 h 591670"/>
              <a:gd name="connsiteX2" fmla="*/ 922038 w 2026023"/>
              <a:gd name="connsiteY2" fmla="*/ 373924 h 591670"/>
              <a:gd name="connsiteX3" fmla="*/ 1091225 w 2026023"/>
              <a:gd name="connsiteY3" fmla="*/ 308010 h 591670"/>
              <a:gd name="connsiteX4" fmla="*/ 1631893 w 2026023"/>
              <a:gd name="connsiteY4" fmla="*/ 81867 h 591670"/>
              <a:gd name="connsiteX5" fmla="*/ 2026023 w 2026023"/>
              <a:gd name="connsiteY5" fmla="*/ 0 h 591670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922038 w 2026023"/>
              <a:gd name="connsiteY2" fmla="*/ 686842 h 904588"/>
              <a:gd name="connsiteX3" fmla="*/ 1091225 w 2026023"/>
              <a:gd name="connsiteY3" fmla="*/ 620928 h 904588"/>
              <a:gd name="connsiteX4" fmla="*/ 1631893 w 2026023"/>
              <a:gd name="connsiteY4" fmla="*/ 394785 h 904588"/>
              <a:gd name="connsiteX5" fmla="*/ 2026023 w 2026023"/>
              <a:gd name="connsiteY5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922038 w 2026023"/>
              <a:gd name="connsiteY2" fmla="*/ 686842 h 904588"/>
              <a:gd name="connsiteX3" fmla="*/ 1091225 w 2026023"/>
              <a:gd name="connsiteY3" fmla="*/ 620928 h 904588"/>
              <a:gd name="connsiteX4" fmla="*/ 1631893 w 2026023"/>
              <a:gd name="connsiteY4" fmla="*/ 394785 h 904588"/>
              <a:gd name="connsiteX5" fmla="*/ 1892211 w 2026023"/>
              <a:gd name="connsiteY5" fmla="*/ 330098 h 904588"/>
              <a:gd name="connsiteX6" fmla="*/ 2026023 w 2026023"/>
              <a:gd name="connsiteY6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922038 w 2026023"/>
              <a:gd name="connsiteY2" fmla="*/ 686842 h 904588"/>
              <a:gd name="connsiteX3" fmla="*/ 1091225 w 2026023"/>
              <a:gd name="connsiteY3" fmla="*/ 620928 h 904588"/>
              <a:gd name="connsiteX4" fmla="*/ 1631893 w 2026023"/>
              <a:gd name="connsiteY4" fmla="*/ 519953 h 904588"/>
              <a:gd name="connsiteX5" fmla="*/ 1892211 w 2026023"/>
              <a:gd name="connsiteY5" fmla="*/ 330098 h 904588"/>
              <a:gd name="connsiteX6" fmla="*/ 2026023 w 2026023"/>
              <a:gd name="connsiteY6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922038 w 2026023"/>
              <a:gd name="connsiteY2" fmla="*/ 686842 h 904588"/>
              <a:gd name="connsiteX3" fmla="*/ 1091225 w 2026023"/>
              <a:gd name="connsiteY3" fmla="*/ 725234 h 904588"/>
              <a:gd name="connsiteX4" fmla="*/ 1631893 w 2026023"/>
              <a:gd name="connsiteY4" fmla="*/ 519953 h 904588"/>
              <a:gd name="connsiteX5" fmla="*/ 1892211 w 2026023"/>
              <a:gd name="connsiteY5" fmla="*/ 330098 h 904588"/>
              <a:gd name="connsiteX6" fmla="*/ 2026023 w 2026023"/>
              <a:gd name="connsiteY6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857959 w 2026023"/>
              <a:gd name="connsiteY2" fmla="*/ 812010 h 904588"/>
              <a:gd name="connsiteX3" fmla="*/ 1091225 w 2026023"/>
              <a:gd name="connsiteY3" fmla="*/ 725234 h 904588"/>
              <a:gd name="connsiteX4" fmla="*/ 1631893 w 2026023"/>
              <a:gd name="connsiteY4" fmla="*/ 519953 h 904588"/>
              <a:gd name="connsiteX5" fmla="*/ 1892211 w 2026023"/>
              <a:gd name="connsiteY5" fmla="*/ 330098 h 904588"/>
              <a:gd name="connsiteX6" fmla="*/ 2026023 w 2026023"/>
              <a:gd name="connsiteY6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631893 w 2026023"/>
              <a:gd name="connsiteY5" fmla="*/ 519953 h 904588"/>
              <a:gd name="connsiteX6" fmla="*/ 1892211 w 2026023"/>
              <a:gd name="connsiteY6" fmla="*/ 330098 h 904588"/>
              <a:gd name="connsiteX7" fmla="*/ 2026023 w 2026023"/>
              <a:gd name="connsiteY7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631893 w 2026023"/>
              <a:gd name="connsiteY5" fmla="*/ 519953 h 904588"/>
              <a:gd name="connsiteX6" fmla="*/ 1892211 w 2026023"/>
              <a:gd name="connsiteY6" fmla="*/ 330098 h 904588"/>
              <a:gd name="connsiteX7" fmla="*/ 2026023 w 2026023"/>
              <a:gd name="connsiteY7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631893 w 2026023"/>
              <a:gd name="connsiteY5" fmla="*/ 519953 h 904588"/>
              <a:gd name="connsiteX6" fmla="*/ 1892211 w 2026023"/>
              <a:gd name="connsiteY6" fmla="*/ 476127 h 904588"/>
              <a:gd name="connsiteX7" fmla="*/ 2026023 w 2026023"/>
              <a:gd name="connsiteY7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599854 w 2026023"/>
              <a:gd name="connsiteY5" fmla="*/ 645121 h 904588"/>
              <a:gd name="connsiteX6" fmla="*/ 1892211 w 2026023"/>
              <a:gd name="connsiteY6" fmla="*/ 476127 h 904588"/>
              <a:gd name="connsiteX7" fmla="*/ 2026023 w 2026023"/>
              <a:gd name="connsiteY7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27146 w 2026023"/>
              <a:gd name="connsiteY4" fmla="*/ 808679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33458 w 2026023"/>
              <a:gd name="connsiteY3" fmla="*/ 837780 h 904588"/>
              <a:gd name="connsiteX4" fmla="*/ 1027146 w 2026023"/>
              <a:gd name="connsiteY4" fmla="*/ 808679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33458 w 2026023"/>
              <a:gd name="connsiteY3" fmla="*/ 859868 h 904588"/>
              <a:gd name="connsiteX4" fmla="*/ 1027146 w 2026023"/>
              <a:gd name="connsiteY4" fmla="*/ 808679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77398 h 904588"/>
              <a:gd name="connsiteX3" fmla="*/ 833458 w 2026023"/>
              <a:gd name="connsiteY3" fmla="*/ 859868 h 904588"/>
              <a:gd name="connsiteX4" fmla="*/ 1027146 w 2026023"/>
              <a:gd name="connsiteY4" fmla="*/ 808679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26023" h="904588">
                <a:moveTo>
                  <a:pt x="0" y="904588"/>
                </a:moveTo>
                <a:lnTo>
                  <a:pt x="481283" y="904419"/>
                </a:lnTo>
                <a:lnTo>
                  <a:pt x="665289" y="877398"/>
                </a:lnTo>
                <a:cubicBezTo>
                  <a:pt x="723985" y="866292"/>
                  <a:pt x="767809" y="866208"/>
                  <a:pt x="833458" y="859868"/>
                </a:cubicBezTo>
                <a:cubicBezTo>
                  <a:pt x="919095" y="857819"/>
                  <a:pt x="903497" y="836494"/>
                  <a:pt x="1027146" y="808679"/>
                </a:cubicBezTo>
                <a:cubicBezTo>
                  <a:pt x="1067594" y="794012"/>
                  <a:pt x="1101316" y="792989"/>
                  <a:pt x="1196767" y="765729"/>
                </a:cubicBezTo>
                <a:cubicBezTo>
                  <a:pt x="1292218" y="738469"/>
                  <a:pt x="1483947" y="693388"/>
                  <a:pt x="1599854" y="645121"/>
                </a:cubicBezTo>
                <a:cubicBezTo>
                  <a:pt x="1715761" y="596854"/>
                  <a:pt x="1826523" y="541925"/>
                  <a:pt x="1892211" y="476127"/>
                </a:cubicBezTo>
                <a:lnTo>
                  <a:pt x="2026023" y="0"/>
                </a:lnTo>
              </a:path>
            </a:pathLst>
          </a:cu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rot="5400000" flipH="1" flipV="1">
            <a:off x="6172200" y="1371600"/>
            <a:ext cx="1371600" cy="609600"/>
          </a:xfrm>
          <a:prstGeom prst="line">
            <a:avLst/>
          </a:prstGeom>
          <a:ln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1" name="Right Arrow 10"/>
          <p:cNvSpPr/>
          <p:nvPr/>
        </p:nvSpPr>
        <p:spPr>
          <a:xfrm>
            <a:off x="4114800" y="5867400"/>
            <a:ext cx="990600" cy="304800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57600" y="2057400"/>
            <a:ext cx="1743247" cy="19812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 bwMode="auto">
          <a:xfrm>
            <a:off x="304800" y="152400"/>
            <a:ext cx="8839200" cy="533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z="4000" dirty="0" smtClean="0">
                <a:solidFill>
                  <a:schemeClr val="bg1"/>
                </a:solidFill>
                <a:ea typeface="ＭＳ Ｐゴシック" charset="0"/>
              </a:rPr>
              <a:t>Until the Apocalypse.</a:t>
            </a:r>
            <a:endParaRPr lang="en-US" sz="4000" dirty="0">
              <a:solidFill>
                <a:schemeClr val="bg1"/>
              </a:solidFill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4912176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Chart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69264020"/>
              </p:ext>
            </p:extLst>
          </p:nvPr>
        </p:nvGraphicFramePr>
        <p:xfrm>
          <a:off x="0" y="76200"/>
          <a:ext cx="9144000" cy="6705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6626" name="Title 3"/>
          <p:cNvSpPr>
            <a:spLocks noGrp="1"/>
          </p:cNvSpPr>
          <p:nvPr>
            <p:ph type="title" idx="4294967295"/>
          </p:nvPr>
        </p:nvSpPr>
        <p:spPr bwMode="auto">
          <a:xfrm>
            <a:off x="457200" y="-609600"/>
            <a:ext cx="82296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dirty="0" smtClean="0">
                <a:latin typeface="Georgia" charset="0"/>
                <a:ea typeface="ＭＳ Ｐゴシック" charset="0"/>
              </a:rPr>
              <a:t>Overhead with CoreDet</a:t>
            </a:r>
            <a:endParaRPr lang="en-US" dirty="0">
              <a:latin typeface="Georgia" charset="0"/>
              <a:ea typeface="ＭＳ Ｐゴシック" charset="0"/>
            </a:endParaRPr>
          </a:p>
        </p:txBody>
      </p:sp>
      <p:sp>
        <p:nvSpPr>
          <p:cNvPr id="26627" name="TextBox 5"/>
          <p:cNvSpPr txBox="1">
            <a:spLocks noChangeArrowheads="1"/>
          </p:cNvSpPr>
          <p:nvPr/>
        </p:nvSpPr>
        <p:spPr bwMode="auto">
          <a:xfrm>
            <a:off x="4318000" y="838200"/>
            <a:ext cx="5334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Genev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Geneva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Geneva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Geneva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Genev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enev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enev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enev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eneva" charset="0"/>
                <a:ea typeface="ＭＳ Ｐゴシック" charset="0"/>
              </a:defRPr>
            </a:lvl9pPr>
          </a:lstStyle>
          <a:p>
            <a:r>
              <a:rPr lang="en-US" sz="1600"/>
              <a:t>7.8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133600" y="6400800"/>
            <a:ext cx="1355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latin typeface="Calibri"/>
                <a:cs typeface="Calibri"/>
              </a:rPr>
              <a:t>[ASPLOS 10]</a:t>
            </a:r>
            <a:endParaRPr lang="en-US" sz="1800" b="1" dirty="0">
              <a:latin typeface="Calibri"/>
              <a:cs typeface="Calibri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90600" y="152400"/>
            <a:ext cx="71756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latin typeface="Calibri"/>
                <a:cs typeface="Calibri"/>
              </a:rPr>
              <a:t>Performance: </a:t>
            </a:r>
            <a:r>
              <a:rPr lang="en-US" sz="2800" b="1" cap="small" dirty="0" smtClean="0">
                <a:latin typeface="Calibri"/>
                <a:cs typeface="Calibri"/>
              </a:rPr>
              <a:t>Dthreads</a:t>
            </a:r>
            <a:r>
              <a:rPr lang="en-US" sz="2800" b="1" dirty="0" smtClean="0">
                <a:latin typeface="Calibri"/>
                <a:cs typeface="Calibri"/>
              </a:rPr>
              <a:t> &amp; CoreDet vs. pthreads</a:t>
            </a:r>
            <a:endParaRPr lang="en-US" sz="2800" b="1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965777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le 1"/>
          <p:cNvSpPr>
            <a:spLocks noGrp="1"/>
          </p:cNvSpPr>
          <p:nvPr>
            <p:ph type="title"/>
          </p:nvPr>
        </p:nvSpPr>
        <p:spPr bwMode="auto">
          <a:xfrm>
            <a:off x="304800" y="228600"/>
            <a:ext cx="9067800" cy="533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z="4000" b="1" dirty="0" smtClean="0">
                <a:ea typeface="ＭＳ Ｐゴシック" charset="0"/>
              </a:rPr>
              <a:t>How </a:t>
            </a:r>
            <a:r>
              <a:rPr lang="en-US" sz="4000" b="1" cap="small" dirty="0" smtClean="0">
                <a:ea typeface="ＭＳ Ｐゴシック" charset="0"/>
              </a:rPr>
              <a:t>Dthreads</a:t>
            </a:r>
            <a:r>
              <a:rPr lang="en-US" sz="4000" b="1" dirty="0" smtClean="0">
                <a:ea typeface="ＭＳ Ｐゴシック" charset="0"/>
              </a:rPr>
              <a:t> Provides Determinism</a:t>
            </a:r>
            <a:endParaRPr lang="en-US" sz="4000" b="1" dirty="0">
              <a:ea typeface="ＭＳ Ｐゴシック" charset="0"/>
            </a:endParaRPr>
          </a:p>
        </p:txBody>
      </p:sp>
      <p:pic>
        <p:nvPicPr>
          <p:cNvPr id="2" name="Picture 1" descr="cag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990600"/>
            <a:ext cx="1905000" cy="1905000"/>
          </a:xfrm>
          <a:prstGeom prst="rect">
            <a:avLst/>
          </a:prstGeom>
        </p:spPr>
      </p:pic>
      <p:pic>
        <p:nvPicPr>
          <p:cNvPr id="8" name="Picture 7" descr="queue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1" y="4983353"/>
            <a:ext cx="2590800" cy="1798447"/>
          </a:xfrm>
          <a:prstGeom prst="rect">
            <a:avLst/>
          </a:prstGeom>
        </p:spPr>
      </p:pic>
      <p:pic>
        <p:nvPicPr>
          <p:cNvPr id="3" name="Picture 2" descr="watch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667000"/>
            <a:ext cx="2209800" cy="22098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200400" y="1600200"/>
            <a:ext cx="3505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latin typeface="Calibri"/>
                <a:cs typeface="Calibri"/>
              </a:rPr>
              <a:t>Isolation</a:t>
            </a:r>
            <a:endParaRPr lang="en-US" sz="4000" b="1" dirty="0">
              <a:latin typeface="Calibri"/>
              <a:cs typeface="Calibri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200400" y="3657600"/>
            <a:ext cx="4800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latin typeface="Calibri"/>
                <a:cs typeface="Calibri"/>
              </a:rPr>
              <a:t>Deterministic Time</a:t>
            </a:r>
            <a:endParaRPr lang="en-US" sz="4000" b="1" dirty="0">
              <a:latin typeface="Calibri"/>
              <a:cs typeface="Calibri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200400" y="5486400"/>
            <a:ext cx="5105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latin typeface="Calibri"/>
                <a:cs typeface="Calibri"/>
              </a:rPr>
              <a:t>Deterministic Order</a:t>
            </a:r>
            <a:endParaRPr lang="en-US" sz="4000" b="1" dirty="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2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Title 1"/>
          <p:cNvSpPr>
            <a:spLocks noGrp="1"/>
          </p:cNvSpPr>
          <p:nvPr>
            <p:ph type="title" idx="4294967295"/>
          </p:nvPr>
        </p:nvSpPr>
        <p:spPr bwMode="auto">
          <a:xfrm>
            <a:off x="457200" y="-609600"/>
            <a:ext cx="82296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dirty="0">
                <a:latin typeface="Georgia" charset="0"/>
                <a:ea typeface="ＭＳ Ｐゴシック" charset="0"/>
              </a:rPr>
              <a:t>Evaluation</a:t>
            </a:r>
          </a:p>
        </p:txBody>
      </p:sp>
      <p:grpSp>
        <p:nvGrpSpPr>
          <p:cNvPr id="12" name="Group 11"/>
          <p:cNvGrpSpPr>
            <a:grpSpLocks/>
          </p:cNvGrpSpPr>
          <p:nvPr/>
        </p:nvGrpSpPr>
        <p:grpSpPr bwMode="auto">
          <a:xfrm>
            <a:off x="1828800" y="1066800"/>
            <a:ext cx="5486400" cy="1600200"/>
            <a:chOff x="1828800" y="1295400"/>
            <a:chExt cx="5486400" cy="1600200"/>
          </a:xfrm>
        </p:grpSpPr>
        <p:sp>
          <p:nvSpPr>
            <p:cNvPr id="38918" name="TextBox 6"/>
            <p:cNvSpPr txBox="1">
              <a:spLocks noChangeArrowheads="1"/>
            </p:cNvSpPr>
            <p:nvPr/>
          </p:nvSpPr>
          <p:spPr bwMode="auto">
            <a:xfrm>
              <a:off x="2057400" y="1295400"/>
              <a:ext cx="5181600" cy="12003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Geneva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Geneva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Geneva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Geneva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Geneva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eneva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eneva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eneva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eneva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7200">
                  <a:solidFill>
                    <a:srgbClr val="800000"/>
                  </a:solidFill>
                </a:rPr>
                <a:t>Phoenix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28800" y="2438400"/>
              <a:ext cx="5486400" cy="457200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dirty="0">
                  <a:solidFill>
                    <a:schemeClr val="accent6"/>
                  </a:solidFill>
                  <a:cs typeface="+mn-cs"/>
                </a:rPr>
                <a:t>http://</a:t>
              </a:r>
              <a:r>
                <a:rPr lang="en-US" dirty="0" err="1">
                  <a:solidFill>
                    <a:schemeClr val="accent6"/>
                  </a:solidFill>
                  <a:cs typeface="+mn-cs"/>
                </a:rPr>
                <a:t>mapreduce.stanford.edu</a:t>
              </a:r>
              <a:endParaRPr lang="en-US" dirty="0">
                <a:solidFill>
                  <a:schemeClr val="accent6"/>
                </a:solidFill>
                <a:cs typeface="+mn-cs"/>
              </a:endParaRPr>
            </a:p>
          </p:txBody>
        </p:sp>
      </p:grpSp>
      <p:grpSp>
        <p:nvGrpSpPr>
          <p:cNvPr id="13" name="Group 12"/>
          <p:cNvGrpSpPr>
            <a:grpSpLocks/>
          </p:cNvGrpSpPr>
          <p:nvPr/>
        </p:nvGrpSpPr>
        <p:grpSpPr bwMode="auto">
          <a:xfrm>
            <a:off x="1905000" y="3581400"/>
            <a:ext cx="5486400" cy="2133600"/>
            <a:chOff x="1905000" y="3657600"/>
            <a:chExt cx="5486400" cy="2133600"/>
          </a:xfrm>
        </p:grpSpPr>
        <p:pic>
          <p:nvPicPr>
            <p:cNvPr id="38916" name="Picture 4" descr="Parsec-logo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32000" y="3657600"/>
              <a:ext cx="5080000" cy="1524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" name="TextBox 10"/>
            <p:cNvSpPr txBox="1"/>
            <p:nvPr/>
          </p:nvSpPr>
          <p:spPr>
            <a:xfrm>
              <a:off x="1905000" y="5334000"/>
              <a:ext cx="5486400" cy="457200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dirty="0">
                  <a:solidFill>
                    <a:schemeClr val="accent6"/>
                  </a:solidFill>
                  <a:cs typeface="+mn-cs"/>
                </a:rPr>
                <a:t>http://</a:t>
              </a:r>
              <a:r>
                <a:rPr lang="en-US" dirty="0" err="1">
                  <a:solidFill>
                    <a:schemeClr val="accent6"/>
                  </a:solidFill>
                  <a:cs typeface="+mn-cs"/>
                </a:rPr>
                <a:t>parsec.cs.princeton.edu</a:t>
              </a:r>
              <a:endParaRPr lang="en-US" dirty="0">
                <a:solidFill>
                  <a:schemeClr val="accent6"/>
                </a:solidFill>
                <a:cs typeface="+mn-cs"/>
              </a:endParaRPr>
            </a:p>
          </p:txBody>
        </p:sp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10000" y="2057400"/>
            <a:ext cx="160020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5" name="Straight Connector 4"/>
          <p:cNvCxnSpPr/>
          <p:nvPr/>
        </p:nvCxnSpPr>
        <p:spPr>
          <a:xfrm rot="5400000">
            <a:off x="-876847" y="3695454"/>
            <a:ext cx="3582194" cy="1287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rot="10800000">
            <a:off x="914400" y="5486400"/>
            <a:ext cx="7162800" cy="1964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3" name="Freeform 12"/>
          <p:cNvSpPr/>
          <p:nvPr/>
        </p:nvSpPr>
        <p:spPr>
          <a:xfrm>
            <a:off x="1066800" y="2362200"/>
            <a:ext cx="5486400" cy="2971800"/>
          </a:xfrm>
          <a:custGeom>
            <a:avLst/>
            <a:gdLst>
              <a:gd name="connsiteX0" fmla="*/ 0 w 2026023"/>
              <a:gd name="connsiteY0" fmla="*/ 591670 h 606612"/>
              <a:gd name="connsiteX1" fmla="*/ 833717 w 2026023"/>
              <a:gd name="connsiteY1" fmla="*/ 528917 h 606612"/>
              <a:gd name="connsiteX2" fmla="*/ 986117 w 2026023"/>
              <a:gd name="connsiteY2" fmla="*/ 519953 h 606612"/>
              <a:gd name="connsiteX3" fmla="*/ 1183341 w 2026023"/>
              <a:gd name="connsiteY3" fmla="*/ 519953 h 606612"/>
              <a:gd name="connsiteX4" fmla="*/ 2026023 w 2026023"/>
              <a:gd name="connsiteY4" fmla="*/ 0 h 606612"/>
              <a:gd name="connsiteX0" fmla="*/ 0 w 2026023"/>
              <a:gd name="connsiteY0" fmla="*/ 591670 h 606612"/>
              <a:gd name="connsiteX1" fmla="*/ 481283 w 2026023"/>
              <a:gd name="connsiteY1" fmla="*/ 528917 h 606612"/>
              <a:gd name="connsiteX2" fmla="*/ 986117 w 2026023"/>
              <a:gd name="connsiteY2" fmla="*/ 519953 h 606612"/>
              <a:gd name="connsiteX3" fmla="*/ 1183341 w 2026023"/>
              <a:gd name="connsiteY3" fmla="*/ 519953 h 606612"/>
              <a:gd name="connsiteX4" fmla="*/ 2026023 w 2026023"/>
              <a:gd name="connsiteY4" fmla="*/ 0 h 606612"/>
              <a:gd name="connsiteX0" fmla="*/ 0 w 2026023"/>
              <a:gd name="connsiteY0" fmla="*/ 591670 h 606612"/>
              <a:gd name="connsiteX1" fmla="*/ 481283 w 2026023"/>
              <a:gd name="connsiteY1" fmla="*/ 528917 h 606612"/>
              <a:gd name="connsiteX2" fmla="*/ 986117 w 2026023"/>
              <a:gd name="connsiteY2" fmla="*/ 519953 h 606612"/>
              <a:gd name="connsiteX3" fmla="*/ 1183341 w 2026023"/>
              <a:gd name="connsiteY3" fmla="*/ 519953 h 606612"/>
              <a:gd name="connsiteX4" fmla="*/ 2026023 w 2026023"/>
              <a:gd name="connsiteY4" fmla="*/ 0 h 606612"/>
              <a:gd name="connsiteX0" fmla="*/ 0 w 2026023"/>
              <a:gd name="connsiteY0" fmla="*/ 591670 h 591670"/>
              <a:gd name="connsiteX1" fmla="*/ 481283 w 2026023"/>
              <a:gd name="connsiteY1" fmla="*/ 528917 h 591670"/>
              <a:gd name="connsiteX2" fmla="*/ 986117 w 2026023"/>
              <a:gd name="connsiteY2" fmla="*/ 519953 h 591670"/>
              <a:gd name="connsiteX3" fmla="*/ 1091225 w 2026023"/>
              <a:gd name="connsiteY3" fmla="*/ 308010 h 591670"/>
              <a:gd name="connsiteX4" fmla="*/ 1183341 w 2026023"/>
              <a:gd name="connsiteY4" fmla="*/ 519953 h 591670"/>
              <a:gd name="connsiteX5" fmla="*/ 2026023 w 2026023"/>
              <a:gd name="connsiteY5" fmla="*/ 0 h 591670"/>
              <a:gd name="connsiteX0" fmla="*/ 0 w 2026023"/>
              <a:gd name="connsiteY0" fmla="*/ 591670 h 591670"/>
              <a:gd name="connsiteX1" fmla="*/ 481283 w 2026023"/>
              <a:gd name="connsiteY1" fmla="*/ 528917 h 591670"/>
              <a:gd name="connsiteX2" fmla="*/ 922038 w 2026023"/>
              <a:gd name="connsiteY2" fmla="*/ 373924 h 591670"/>
              <a:gd name="connsiteX3" fmla="*/ 1091225 w 2026023"/>
              <a:gd name="connsiteY3" fmla="*/ 308010 h 591670"/>
              <a:gd name="connsiteX4" fmla="*/ 1183341 w 2026023"/>
              <a:gd name="connsiteY4" fmla="*/ 519953 h 591670"/>
              <a:gd name="connsiteX5" fmla="*/ 2026023 w 2026023"/>
              <a:gd name="connsiteY5" fmla="*/ 0 h 591670"/>
              <a:gd name="connsiteX0" fmla="*/ 0 w 2026023"/>
              <a:gd name="connsiteY0" fmla="*/ 591670 h 591670"/>
              <a:gd name="connsiteX1" fmla="*/ 481283 w 2026023"/>
              <a:gd name="connsiteY1" fmla="*/ 528917 h 591670"/>
              <a:gd name="connsiteX2" fmla="*/ 922038 w 2026023"/>
              <a:gd name="connsiteY2" fmla="*/ 373924 h 591670"/>
              <a:gd name="connsiteX3" fmla="*/ 1091225 w 2026023"/>
              <a:gd name="connsiteY3" fmla="*/ 308010 h 591670"/>
              <a:gd name="connsiteX4" fmla="*/ 1631893 w 2026023"/>
              <a:gd name="connsiteY4" fmla="*/ 81867 h 591670"/>
              <a:gd name="connsiteX5" fmla="*/ 2026023 w 2026023"/>
              <a:gd name="connsiteY5" fmla="*/ 0 h 591670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922038 w 2026023"/>
              <a:gd name="connsiteY2" fmla="*/ 686842 h 904588"/>
              <a:gd name="connsiteX3" fmla="*/ 1091225 w 2026023"/>
              <a:gd name="connsiteY3" fmla="*/ 620928 h 904588"/>
              <a:gd name="connsiteX4" fmla="*/ 1631893 w 2026023"/>
              <a:gd name="connsiteY4" fmla="*/ 394785 h 904588"/>
              <a:gd name="connsiteX5" fmla="*/ 2026023 w 2026023"/>
              <a:gd name="connsiteY5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922038 w 2026023"/>
              <a:gd name="connsiteY2" fmla="*/ 686842 h 904588"/>
              <a:gd name="connsiteX3" fmla="*/ 1091225 w 2026023"/>
              <a:gd name="connsiteY3" fmla="*/ 620928 h 904588"/>
              <a:gd name="connsiteX4" fmla="*/ 1631893 w 2026023"/>
              <a:gd name="connsiteY4" fmla="*/ 394785 h 904588"/>
              <a:gd name="connsiteX5" fmla="*/ 1892211 w 2026023"/>
              <a:gd name="connsiteY5" fmla="*/ 330098 h 904588"/>
              <a:gd name="connsiteX6" fmla="*/ 2026023 w 2026023"/>
              <a:gd name="connsiteY6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922038 w 2026023"/>
              <a:gd name="connsiteY2" fmla="*/ 686842 h 904588"/>
              <a:gd name="connsiteX3" fmla="*/ 1091225 w 2026023"/>
              <a:gd name="connsiteY3" fmla="*/ 620928 h 904588"/>
              <a:gd name="connsiteX4" fmla="*/ 1631893 w 2026023"/>
              <a:gd name="connsiteY4" fmla="*/ 519953 h 904588"/>
              <a:gd name="connsiteX5" fmla="*/ 1892211 w 2026023"/>
              <a:gd name="connsiteY5" fmla="*/ 330098 h 904588"/>
              <a:gd name="connsiteX6" fmla="*/ 2026023 w 2026023"/>
              <a:gd name="connsiteY6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922038 w 2026023"/>
              <a:gd name="connsiteY2" fmla="*/ 686842 h 904588"/>
              <a:gd name="connsiteX3" fmla="*/ 1091225 w 2026023"/>
              <a:gd name="connsiteY3" fmla="*/ 725234 h 904588"/>
              <a:gd name="connsiteX4" fmla="*/ 1631893 w 2026023"/>
              <a:gd name="connsiteY4" fmla="*/ 519953 h 904588"/>
              <a:gd name="connsiteX5" fmla="*/ 1892211 w 2026023"/>
              <a:gd name="connsiteY5" fmla="*/ 330098 h 904588"/>
              <a:gd name="connsiteX6" fmla="*/ 2026023 w 2026023"/>
              <a:gd name="connsiteY6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857959 w 2026023"/>
              <a:gd name="connsiteY2" fmla="*/ 812010 h 904588"/>
              <a:gd name="connsiteX3" fmla="*/ 1091225 w 2026023"/>
              <a:gd name="connsiteY3" fmla="*/ 725234 h 904588"/>
              <a:gd name="connsiteX4" fmla="*/ 1631893 w 2026023"/>
              <a:gd name="connsiteY4" fmla="*/ 519953 h 904588"/>
              <a:gd name="connsiteX5" fmla="*/ 1892211 w 2026023"/>
              <a:gd name="connsiteY5" fmla="*/ 330098 h 904588"/>
              <a:gd name="connsiteX6" fmla="*/ 2026023 w 2026023"/>
              <a:gd name="connsiteY6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631893 w 2026023"/>
              <a:gd name="connsiteY5" fmla="*/ 519953 h 904588"/>
              <a:gd name="connsiteX6" fmla="*/ 1892211 w 2026023"/>
              <a:gd name="connsiteY6" fmla="*/ 330098 h 904588"/>
              <a:gd name="connsiteX7" fmla="*/ 2026023 w 2026023"/>
              <a:gd name="connsiteY7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631893 w 2026023"/>
              <a:gd name="connsiteY5" fmla="*/ 519953 h 904588"/>
              <a:gd name="connsiteX6" fmla="*/ 1892211 w 2026023"/>
              <a:gd name="connsiteY6" fmla="*/ 330098 h 904588"/>
              <a:gd name="connsiteX7" fmla="*/ 2026023 w 2026023"/>
              <a:gd name="connsiteY7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631893 w 2026023"/>
              <a:gd name="connsiteY5" fmla="*/ 519953 h 904588"/>
              <a:gd name="connsiteX6" fmla="*/ 1892211 w 2026023"/>
              <a:gd name="connsiteY6" fmla="*/ 476127 h 904588"/>
              <a:gd name="connsiteX7" fmla="*/ 2026023 w 2026023"/>
              <a:gd name="connsiteY7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599854 w 2026023"/>
              <a:gd name="connsiteY5" fmla="*/ 645121 h 904588"/>
              <a:gd name="connsiteX6" fmla="*/ 1892211 w 2026023"/>
              <a:gd name="connsiteY6" fmla="*/ 476127 h 904588"/>
              <a:gd name="connsiteX7" fmla="*/ 2026023 w 2026023"/>
              <a:gd name="connsiteY7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27146 w 2026023"/>
              <a:gd name="connsiteY4" fmla="*/ 808679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33458 w 2026023"/>
              <a:gd name="connsiteY3" fmla="*/ 837780 h 904588"/>
              <a:gd name="connsiteX4" fmla="*/ 1027146 w 2026023"/>
              <a:gd name="connsiteY4" fmla="*/ 808679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33458 w 2026023"/>
              <a:gd name="connsiteY3" fmla="*/ 859868 h 904588"/>
              <a:gd name="connsiteX4" fmla="*/ 1027146 w 2026023"/>
              <a:gd name="connsiteY4" fmla="*/ 808679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77398 h 904588"/>
              <a:gd name="connsiteX3" fmla="*/ 833458 w 2026023"/>
              <a:gd name="connsiteY3" fmla="*/ 859868 h 904588"/>
              <a:gd name="connsiteX4" fmla="*/ 1027146 w 2026023"/>
              <a:gd name="connsiteY4" fmla="*/ 808679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26023" h="904588">
                <a:moveTo>
                  <a:pt x="0" y="904588"/>
                </a:moveTo>
                <a:lnTo>
                  <a:pt x="481283" y="904419"/>
                </a:lnTo>
                <a:lnTo>
                  <a:pt x="665289" y="877398"/>
                </a:lnTo>
                <a:cubicBezTo>
                  <a:pt x="723985" y="866292"/>
                  <a:pt x="767809" y="866208"/>
                  <a:pt x="833458" y="859868"/>
                </a:cubicBezTo>
                <a:cubicBezTo>
                  <a:pt x="919095" y="857819"/>
                  <a:pt x="903497" y="836494"/>
                  <a:pt x="1027146" y="808679"/>
                </a:cubicBezTo>
                <a:cubicBezTo>
                  <a:pt x="1067594" y="794012"/>
                  <a:pt x="1101316" y="792989"/>
                  <a:pt x="1196767" y="765729"/>
                </a:cubicBezTo>
                <a:cubicBezTo>
                  <a:pt x="1292218" y="738469"/>
                  <a:pt x="1483947" y="693388"/>
                  <a:pt x="1599854" y="645121"/>
                </a:cubicBezTo>
                <a:cubicBezTo>
                  <a:pt x="1715761" y="596854"/>
                  <a:pt x="1826523" y="541925"/>
                  <a:pt x="1892211" y="476127"/>
                </a:cubicBezTo>
                <a:lnTo>
                  <a:pt x="2026023" y="0"/>
                </a:lnTo>
              </a:path>
            </a:pathLst>
          </a:cu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6553200" y="2286000"/>
            <a:ext cx="1371600" cy="7620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6" name="Right Arrow 15"/>
          <p:cNvSpPr/>
          <p:nvPr/>
        </p:nvSpPr>
        <p:spPr>
          <a:xfrm>
            <a:off x="4114800" y="5867400"/>
            <a:ext cx="990600" cy="304800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 descr="C:\Users\emery\AppData\Local\Microsoft\Windows\Temporary Internet Files\Content.IE5\P9E3RE7F\MCBD06009_0000[1].wmf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53200" y="914400"/>
            <a:ext cx="1346074" cy="1351940"/>
          </a:xfrm>
          <a:prstGeom prst="rect">
            <a:avLst/>
          </a:prstGeom>
          <a:noFill/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57600" y="2057400"/>
            <a:ext cx="1743247" cy="19812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 bwMode="auto">
          <a:xfrm>
            <a:off x="304800" y="152400"/>
            <a:ext cx="8839200" cy="533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z="4000" dirty="0" smtClean="0">
                <a:solidFill>
                  <a:schemeClr val="bg1"/>
                </a:solidFill>
                <a:ea typeface="ＭＳ Ｐゴシック" charset="0"/>
              </a:rPr>
              <a:t>And the Speed was no Moore.</a:t>
            </a:r>
            <a:endParaRPr lang="en-US" sz="4000" dirty="0">
              <a:solidFill>
                <a:schemeClr val="bg1"/>
              </a:solidFill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0999292"/>
      </p:ext>
    </p:extLst>
  </p:cSld>
  <p:clrMapOvr>
    <a:masterClrMapping/>
  </p:clrMapOvr>
  <p:transition xmlns:p14="http://schemas.microsoft.com/office/powerpoint/2010/main" spd="slow">
    <p:wipe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0" y="1295400"/>
            <a:ext cx="3837232" cy="3937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 bwMode="auto">
          <a:xfrm>
            <a:off x="304800" y="152400"/>
            <a:ext cx="8839200" cy="533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z="4000" dirty="0" smtClean="0">
                <a:solidFill>
                  <a:schemeClr val="bg1"/>
                </a:solidFill>
                <a:ea typeface="ＭＳ Ｐゴシック" charset="0"/>
              </a:rPr>
              <a:t>And then came a False Prophet…</a:t>
            </a:r>
            <a:endParaRPr lang="en-US" sz="4000" dirty="0">
              <a:solidFill>
                <a:schemeClr val="bg1"/>
              </a:solidFill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327654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0" y="1295400"/>
            <a:ext cx="3837232" cy="3937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>
            <a:alphaModFix amt="57000"/>
          </a:blip>
          <a:srcRect r="4464"/>
          <a:stretch/>
        </p:blipFill>
        <p:spPr>
          <a:xfrm>
            <a:off x="2590800" y="1295400"/>
            <a:ext cx="4076700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372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Blank Presentatio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000000"/>
      </a:hlink>
      <a:folHlink>
        <a:srgbClr val="B2B2B2"/>
      </a:folHlink>
    </a:clrScheme>
    <a:fontScheme name="Blank Presentation">
      <a:majorFont>
        <a:latin typeface="Georgia"/>
        <a:ea typeface="ＭＳ Ｐゴシック"/>
        <a:cs typeface=""/>
      </a:majorFont>
      <a:minorFont>
        <a:latin typeface="Verdana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Geneva" charset="0"/>
            <a:ea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Geneva" charset="0"/>
            <a:ea typeface="ＭＳ Ｐゴシック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FFFFFF"/>
    </a:accent3>
    <a:accent4>
      <a:srgbClr val="000000"/>
    </a:accent4>
    <a:accent5>
      <a:srgbClr val="AAE2CA"/>
    </a:accent5>
    <a:accent6>
      <a:srgbClr val="2D2DB9"/>
    </a:accent6>
    <a:hlink>
      <a:srgbClr val="000000"/>
    </a:hlink>
    <a:folHlink>
      <a:srgbClr val="B2B2B2"/>
    </a:folHlink>
  </a:clrScheme>
  <a:fontScheme name="Blank Presentation">
    <a:majorFont>
      <a:latin typeface="Georgia"/>
      <a:ea typeface="ＭＳ Ｐゴシック"/>
      <a:cs typeface=""/>
    </a:majorFont>
    <a:minorFont>
      <a:latin typeface="Verdana"/>
      <a:ea typeface="ＭＳ Ｐゴシック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10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FFFFFF"/>
    </a:accent3>
    <a:accent4>
      <a:srgbClr val="000000"/>
    </a:accent4>
    <a:accent5>
      <a:srgbClr val="AAE2CA"/>
    </a:accent5>
    <a:accent6>
      <a:srgbClr val="2D2DB9"/>
    </a:accent6>
    <a:hlink>
      <a:srgbClr val="000000"/>
    </a:hlink>
    <a:folHlink>
      <a:srgbClr val="B2B2B2"/>
    </a:folHlink>
  </a:clrScheme>
  <a:fontScheme name="Blank Presentation">
    <a:majorFont>
      <a:latin typeface="Georgia"/>
      <a:ea typeface="ＭＳ Ｐゴシック"/>
      <a:cs typeface=""/>
    </a:majorFont>
    <a:minorFont>
      <a:latin typeface="Verdana"/>
      <a:ea typeface="ＭＳ Ｐゴシック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11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FFFFFF"/>
    </a:accent3>
    <a:accent4>
      <a:srgbClr val="000000"/>
    </a:accent4>
    <a:accent5>
      <a:srgbClr val="AAE2CA"/>
    </a:accent5>
    <a:accent6>
      <a:srgbClr val="2D2DB9"/>
    </a:accent6>
    <a:hlink>
      <a:srgbClr val="000000"/>
    </a:hlink>
    <a:folHlink>
      <a:srgbClr val="B2B2B2"/>
    </a:folHlink>
  </a:clrScheme>
  <a:fontScheme name="Blank Presentation">
    <a:majorFont>
      <a:latin typeface="Georgia"/>
      <a:ea typeface="ＭＳ Ｐゴシック"/>
      <a:cs typeface=""/>
    </a:majorFont>
    <a:minorFont>
      <a:latin typeface="Verdana"/>
      <a:ea typeface="ＭＳ Ｐゴシック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12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FFFFFF"/>
    </a:accent3>
    <a:accent4>
      <a:srgbClr val="000000"/>
    </a:accent4>
    <a:accent5>
      <a:srgbClr val="AAE2CA"/>
    </a:accent5>
    <a:accent6>
      <a:srgbClr val="2D2DB9"/>
    </a:accent6>
    <a:hlink>
      <a:srgbClr val="000000"/>
    </a:hlink>
    <a:folHlink>
      <a:srgbClr val="B2B2B2"/>
    </a:folHlink>
  </a:clrScheme>
  <a:fontScheme name="Blank Presentation">
    <a:majorFont>
      <a:latin typeface="Georgia"/>
      <a:ea typeface="ＭＳ Ｐゴシック"/>
      <a:cs typeface=""/>
    </a:majorFont>
    <a:minorFont>
      <a:latin typeface="Verdana"/>
      <a:ea typeface="ＭＳ Ｐゴシック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FFFFFF"/>
    </a:accent3>
    <a:accent4>
      <a:srgbClr val="000000"/>
    </a:accent4>
    <a:accent5>
      <a:srgbClr val="AAE2CA"/>
    </a:accent5>
    <a:accent6>
      <a:srgbClr val="2D2DB9"/>
    </a:accent6>
    <a:hlink>
      <a:srgbClr val="000000"/>
    </a:hlink>
    <a:folHlink>
      <a:srgbClr val="B2B2B2"/>
    </a:folHlink>
  </a:clrScheme>
  <a:fontScheme name="Blank Presentation">
    <a:majorFont>
      <a:latin typeface="Georgia"/>
      <a:ea typeface="ＭＳ Ｐゴシック"/>
      <a:cs typeface=""/>
    </a:majorFont>
    <a:minorFont>
      <a:latin typeface="Verdana"/>
      <a:ea typeface="ＭＳ Ｐゴシック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3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FFFFFF"/>
    </a:accent3>
    <a:accent4>
      <a:srgbClr val="000000"/>
    </a:accent4>
    <a:accent5>
      <a:srgbClr val="AAE2CA"/>
    </a:accent5>
    <a:accent6>
      <a:srgbClr val="2D2DB9"/>
    </a:accent6>
    <a:hlink>
      <a:srgbClr val="000000"/>
    </a:hlink>
    <a:folHlink>
      <a:srgbClr val="B2B2B2"/>
    </a:folHlink>
  </a:clrScheme>
  <a:fontScheme name="Blank Presentation">
    <a:majorFont>
      <a:latin typeface="Georgia"/>
      <a:ea typeface="ＭＳ Ｐゴシック"/>
      <a:cs typeface=""/>
    </a:majorFont>
    <a:minorFont>
      <a:latin typeface="Verdana"/>
      <a:ea typeface="ＭＳ Ｐゴシック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4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FFFFFF"/>
    </a:accent3>
    <a:accent4>
      <a:srgbClr val="000000"/>
    </a:accent4>
    <a:accent5>
      <a:srgbClr val="AAE2CA"/>
    </a:accent5>
    <a:accent6>
      <a:srgbClr val="2D2DB9"/>
    </a:accent6>
    <a:hlink>
      <a:srgbClr val="000000"/>
    </a:hlink>
    <a:folHlink>
      <a:srgbClr val="B2B2B2"/>
    </a:folHlink>
  </a:clrScheme>
  <a:fontScheme name="Blank Presentation">
    <a:majorFont>
      <a:latin typeface="Georgia"/>
      <a:ea typeface="ＭＳ Ｐゴシック"/>
      <a:cs typeface=""/>
    </a:majorFont>
    <a:minorFont>
      <a:latin typeface="Verdana"/>
      <a:ea typeface="ＭＳ Ｐゴシック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5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FFFFFF"/>
    </a:accent3>
    <a:accent4>
      <a:srgbClr val="000000"/>
    </a:accent4>
    <a:accent5>
      <a:srgbClr val="AAE2CA"/>
    </a:accent5>
    <a:accent6>
      <a:srgbClr val="2D2DB9"/>
    </a:accent6>
    <a:hlink>
      <a:srgbClr val="000000"/>
    </a:hlink>
    <a:folHlink>
      <a:srgbClr val="B2B2B2"/>
    </a:folHlink>
  </a:clrScheme>
  <a:fontScheme name="Blank Presentation">
    <a:majorFont>
      <a:latin typeface="Georgia"/>
      <a:ea typeface="ＭＳ Ｐゴシック"/>
      <a:cs typeface=""/>
    </a:majorFont>
    <a:minorFont>
      <a:latin typeface="Verdana"/>
      <a:ea typeface="ＭＳ Ｐゴシック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6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FFFFFF"/>
    </a:accent3>
    <a:accent4>
      <a:srgbClr val="000000"/>
    </a:accent4>
    <a:accent5>
      <a:srgbClr val="AAE2CA"/>
    </a:accent5>
    <a:accent6>
      <a:srgbClr val="2D2DB9"/>
    </a:accent6>
    <a:hlink>
      <a:srgbClr val="000000"/>
    </a:hlink>
    <a:folHlink>
      <a:srgbClr val="B2B2B2"/>
    </a:folHlink>
  </a:clrScheme>
  <a:fontScheme name="Blank Presentation">
    <a:majorFont>
      <a:latin typeface="Georgia"/>
      <a:ea typeface="ＭＳ Ｐゴシック"/>
      <a:cs typeface=""/>
    </a:majorFont>
    <a:minorFont>
      <a:latin typeface="Verdana"/>
      <a:ea typeface="ＭＳ Ｐゴシック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7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FFFFFF"/>
    </a:accent3>
    <a:accent4>
      <a:srgbClr val="000000"/>
    </a:accent4>
    <a:accent5>
      <a:srgbClr val="AAE2CA"/>
    </a:accent5>
    <a:accent6>
      <a:srgbClr val="2D2DB9"/>
    </a:accent6>
    <a:hlink>
      <a:srgbClr val="000000"/>
    </a:hlink>
    <a:folHlink>
      <a:srgbClr val="B2B2B2"/>
    </a:folHlink>
  </a:clrScheme>
  <a:fontScheme name="Blank Presentation">
    <a:majorFont>
      <a:latin typeface="Georgia"/>
      <a:ea typeface="ＭＳ Ｐゴシック"/>
      <a:cs typeface=""/>
    </a:majorFont>
    <a:minorFont>
      <a:latin typeface="Verdana"/>
      <a:ea typeface="ＭＳ Ｐゴシック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8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FFFFFF"/>
    </a:accent3>
    <a:accent4>
      <a:srgbClr val="000000"/>
    </a:accent4>
    <a:accent5>
      <a:srgbClr val="AAE2CA"/>
    </a:accent5>
    <a:accent6>
      <a:srgbClr val="2D2DB9"/>
    </a:accent6>
    <a:hlink>
      <a:srgbClr val="000000"/>
    </a:hlink>
    <a:folHlink>
      <a:srgbClr val="B2B2B2"/>
    </a:folHlink>
  </a:clrScheme>
  <a:fontScheme name="Blank Presentation">
    <a:majorFont>
      <a:latin typeface="Georgia"/>
      <a:ea typeface="ＭＳ Ｐゴシック"/>
      <a:cs typeface=""/>
    </a:majorFont>
    <a:minorFont>
      <a:latin typeface="Verdana"/>
      <a:ea typeface="ＭＳ Ｐゴシック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9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FFFFFF"/>
    </a:accent3>
    <a:accent4>
      <a:srgbClr val="000000"/>
    </a:accent4>
    <a:accent5>
      <a:srgbClr val="AAE2CA"/>
    </a:accent5>
    <a:accent6>
      <a:srgbClr val="2D2DB9"/>
    </a:accent6>
    <a:hlink>
      <a:srgbClr val="000000"/>
    </a:hlink>
    <a:folHlink>
      <a:srgbClr val="B2B2B2"/>
    </a:folHlink>
  </a:clrScheme>
  <a:fontScheme name="Blank Presentation">
    <a:majorFont>
      <a:latin typeface="Georgia"/>
      <a:ea typeface="ＭＳ Ｐゴシック"/>
      <a:cs typeface=""/>
    </a:majorFont>
    <a:minorFont>
      <a:latin typeface="Verdana"/>
      <a:ea typeface="ＭＳ Ｐゴシック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4986</TotalTime>
  <Words>1092</Words>
  <Application>Microsoft Macintosh PowerPoint</Application>
  <PresentationFormat>On-screen Show (4:3)</PresentationFormat>
  <Paragraphs>358</Paragraphs>
  <Slides>62</Slides>
  <Notes>20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3" baseType="lpstr">
      <vt:lpstr>Blank Presentation</vt:lpstr>
      <vt:lpstr>Dthreads: Efficient Deterministic Multithreading</vt:lpstr>
      <vt:lpstr>In the Beginning…</vt:lpstr>
      <vt:lpstr>There was the Core.</vt:lpstr>
      <vt:lpstr>And it was Good.</vt:lpstr>
      <vt:lpstr>It gave us our Daily Speed.</vt:lpstr>
      <vt:lpstr>Until the Apocalypse.</vt:lpstr>
      <vt:lpstr>And the Speed was no Moore.</vt:lpstr>
      <vt:lpstr>And then came a False Prophet…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Salvation?</vt:lpstr>
      <vt:lpstr>PowerPoint Presentation</vt:lpstr>
      <vt:lpstr>Dthreads</vt:lpstr>
      <vt:lpstr>Dthreads Enables…</vt:lpstr>
      <vt:lpstr>Overhead with CoreDet</vt:lpstr>
      <vt:lpstr>Overhead with CoreDet</vt:lpstr>
      <vt:lpstr>Dthreads: Easy to Use</vt:lpstr>
      <vt:lpstr>Isolation</vt:lpstr>
      <vt:lpstr>Performance: Processes vs. Threads</vt:lpstr>
      <vt:lpstr>Performance: Processes vs. Threads</vt:lpstr>
      <vt:lpstr>Performance: Processes vs. Threads</vt:lpstr>
      <vt:lpstr>“Shared Memory”</vt:lpstr>
      <vt:lpstr>Snapshot pages before modifications</vt:lpstr>
      <vt:lpstr>Write back diffs</vt:lpstr>
      <vt:lpstr>Update in Deterministic Time &amp; Order</vt:lpstr>
      <vt:lpstr>Dthreads performance analysis</vt:lpstr>
      <vt:lpstr>The Culprit: False Sharing</vt:lpstr>
      <vt:lpstr>PowerPoint Presentation</vt:lpstr>
      <vt:lpstr>Dthreads: Eliminates False Sharing!</vt:lpstr>
      <vt:lpstr>Dthreads detailed analysis</vt:lpstr>
      <vt:lpstr>Dthreads detailed analysis</vt:lpstr>
      <vt:lpstr>Dthreads detailed analysis</vt:lpstr>
      <vt:lpstr>Scalability</vt:lpstr>
      <vt:lpstr>Scalability</vt:lpstr>
      <vt:lpstr>Scalability</vt:lpstr>
      <vt:lpstr>Dthreads</vt:lpstr>
      <vt:lpstr>End</vt:lpstr>
      <vt:lpstr>Scheduler Determinism</vt:lpstr>
      <vt:lpstr>Excluding Outliers</vt:lpstr>
      <vt:lpstr>Commit Protocol</vt:lpstr>
      <vt:lpstr>Dthreads Example Execution</vt:lpstr>
      <vt:lpstr>No Problem</vt:lpstr>
      <vt:lpstr>That’s Better.</vt:lpstr>
      <vt:lpstr>Or is it?</vt:lpstr>
      <vt:lpstr>Determinism</vt:lpstr>
      <vt:lpstr>Robust Determinism</vt:lpstr>
      <vt:lpstr>External Nondeterminism</vt:lpstr>
      <vt:lpstr>Problem already solved</vt:lpstr>
      <vt:lpstr>Overhead</vt:lpstr>
      <vt:lpstr>Wrap-Up</vt:lpstr>
      <vt:lpstr>Wrap-Up</vt:lpstr>
      <vt:lpstr>Overhead with CoreDet</vt:lpstr>
      <vt:lpstr>How Dthreads Provides Determinism</vt:lpstr>
      <vt:lpstr>Evaluation</vt:lpstr>
    </vt:vector>
  </TitlesOfParts>
  <Company>Ž退Ԝজ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of presentation goes here</dc:title>
  <dc:creator>Nina Sossen</dc:creator>
  <cp:lastModifiedBy>Charles Curtsinger</cp:lastModifiedBy>
  <cp:revision>282</cp:revision>
  <dcterms:created xsi:type="dcterms:W3CDTF">2004-04-06T18:28:08Z</dcterms:created>
  <dcterms:modified xsi:type="dcterms:W3CDTF">2011-10-26T07:50:42Z</dcterms:modified>
</cp:coreProperties>
</file>